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7"/>
  </p:notesMasterIdLst>
  <p:sldIdLst>
    <p:sldId id="256" r:id="rId2"/>
    <p:sldId id="560" r:id="rId3"/>
    <p:sldId id="561" r:id="rId4"/>
    <p:sldId id="562" r:id="rId5"/>
    <p:sldId id="563" r:id="rId6"/>
    <p:sldId id="564" r:id="rId7"/>
    <p:sldId id="583" r:id="rId8"/>
    <p:sldId id="565" r:id="rId9"/>
    <p:sldId id="566" r:id="rId10"/>
    <p:sldId id="567" r:id="rId11"/>
    <p:sldId id="568" r:id="rId12"/>
    <p:sldId id="569" r:id="rId13"/>
    <p:sldId id="570" r:id="rId14"/>
    <p:sldId id="571" r:id="rId15"/>
    <p:sldId id="572" r:id="rId16"/>
    <p:sldId id="573" r:id="rId17"/>
    <p:sldId id="574" r:id="rId18"/>
    <p:sldId id="575" r:id="rId19"/>
    <p:sldId id="576" r:id="rId20"/>
    <p:sldId id="577" r:id="rId21"/>
    <p:sldId id="578" r:id="rId22"/>
    <p:sldId id="579" r:id="rId23"/>
    <p:sldId id="580" r:id="rId24"/>
    <p:sldId id="581" r:id="rId25"/>
    <p:sldId id="582" r:id="rId26"/>
    <p:sldId id="584" r:id="rId27"/>
    <p:sldId id="585" r:id="rId28"/>
    <p:sldId id="586" r:id="rId29"/>
    <p:sldId id="587" r:id="rId30"/>
    <p:sldId id="588" r:id="rId31"/>
    <p:sldId id="590" r:id="rId32"/>
    <p:sldId id="589" r:id="rId33"/>
    <p:sldId id="591" r:id="rId34"/>
    <p:sldId id="592" r:id="rId35"/>
    <p:sldId id="285" r:id="rId36"/>
    <p:sldId id="267" r:id="rId37"/>
    <p:sldId id="428" r:id="rId38"/>
    <p:sldId id="268" r:id="rId39"/>
    <p:sldId id="276" r:id="rId40"/>
    <p:sldId id="277" r:id="rId41"/>
    <p:sldId id="270" r:id="rId42"/>
    <p:sldId id="271" r:id="rId43"/>
    <p:sldId id="272" r:id="rId44"/>
    <p:sldId id="273" r:id="rId45"/>
    <p:sldId id="275" r:id="rId46"/>
    <p:sldId id="274" r:id="rId47"/>
    <p:sldId id="259" r:id="rId48"/>
    <p:sldId id="260" r:id="rId49"/>
    <p:sldId id="261" r:id="rId50"/>
    <p:sldId id="262" r:id="rId51"/>
    <p:sldId id="266" r:id="rId52"/>
    <p:sldId id="278" r:id="rId53"/>
    <p:sldId id="279" r:id="rId54"/>
    <p:sldId id="280" r:id="rId55"/>
    <p:sldId id="281" r:id="rId56"/>
    <p:sldId id="283" r:id="rId57"/>
    <p:sldId id="282" r:id="rId58"/>
    <p:sldId id="284" r:id="rId59"/>
    <p:sldId id="287" r:id="rId60"/>
    <p:sldId id="257" r:id="rId61"/>
    <p:sldId id="593" r:id="rId62"/>
    <p:sldId id="594" r:id="rId63"/>
    <p:sldId id="595" r:id="rId64"/>
    <p:sldId id="596" r:id="rId65"/>
    <p:sldId id="288" r:id="rId66"/>
    <p:sldId id="289" r:id="rId67"/>
    <p:sldId id="290" r:id="rId68"/>
    <p:sldId id="291" r:id="rId69"/>
    <p:sldId id="263" r:id="rId70"/>
    <p:sldId id="264" r:id="rId71"/>
    <p:sldId id="265" r:id="rId72"/>
    <p:sldId id="292" r:id="rId73"/>
    <p:sldId id="293" r:id="rId74"/>
    <p:sldId id="294" r:id="rId75"/>
    <p:sldId id="295" r:id="rId76"/>
    <p:sldId id="297" r:id="rId77"/>
    <p:sldId id="298" r:id="rId78"/>
    <p:sldId id="436" r:id="rId79"/>
    <p:sldId id="433" r:id="rId80"/>
    <p:sldId id="434" r:id="rId81"/>
    <p:sldId id="435" r:id="rId82"/>
    <p:sldId id="610" r:id="rId83"/>
    <p:sldId id="299" r:id="rId84"/>
    <p:sldId id="300" r:id="rId85"/>
    <p:sldId id="302" r:id="rId86"/>
    <p:sldId id="305" r:id="rId87"/>
    <p:sldId id="306" r:id="rId88"/>
    <p:sldId id="304" r:id="rId89"/>
    <p:sldId id="532" r:id="rId90"/>
    <p:sldId id="533" r:id="rId91"/>
    <p:sldId id="534" r:id="rId92"/>
    <p:sldId id="535" r:id="rId93"/>
    <p:sldId id="536" r:id="rId94"/>
    <p:sldId id="537" r:id="rId95"/>
    <p:sldId id="538" r:id="rId96"/>
    <p:sldId id="539" r:id="rId97"/>
    <p:sldId id="540" r:id="rId98"/>
    <p:sldId id="541" r:id="rId99"/>
    <p:sldId id="542" r:id="rId100"/>
    <p:sldId id="597" r:id="rId101"/>
    <p:sldId id="598" r:id="rId102"/>
    <p:sldId id="599" r:id="rId103"/>
    <p:sldId id="600" r:id="rId104"/>
    <p:sldId id="601" r:id="rId105"/>
    <p:sldId id="602" r:id="rId106"/>
    <p:sldId id="603" r:id="rId107"/>
    <p:sldId id="604" r:id="rId108"/>
    <p:sldId id="605" r:id="rId109"/>
    <p:sldId id="606" r:id="rId110"/>
    <p:sldId id="296" r:id="rId111"/>
    <p:sldId id="429" r:id="rId112"/>
    <p:sldId id="430" r:id="rId113"/>
    <p:sldId id="431" r:id="rId114"/>
    <p:sldId id="432" r:id="rId115"/>
    <p:sldId id="437" r:id="rId116"/>
    <p:sldId id="440" r:id="rId117"/>
    <p:sldId id="442" r:id="rId118"/>
    <p:sldId id="438" r:id="rId119"/>
    <p:sldId id="439" r:id="rId120"/>
    <p:sldId id="441" r:id="rId121"/>
    <p:sldId id="443" r:id="rId122"/>
    <p:sldId id="444" r:id="rId123"/>
    <p:sldId id="445" r:id="rId124"/>
    <p:sldId id="446" r:id="rId125"/>
    <p:sldId id="447" r:id="rId126"/>
    <p:sldId id="448" r:id="rId127"/>
    <p:sldId id="449" r:id="rId128"/>
    <p:sldId id="450" r:id="rId129"/>
    <p:sldId id="451" r:id="rId130"/>
    <p:sldId id="452" r:id="rId131"/>
    <p:sldId id="453" r:id="rId132"/>
    <p:sldId id="454" r:id="rId133"/>
    <p:sldId id="455" r:id="rId134"/>
    <p:sldId id="456" r:id="rId135"/>
    <p:sldId id="457" r:id="rId136"/>
    <p:sldId id="458" r:id="rId137"/>
    <p:sldId id="459" r:id="rId138"/>
    <p:sldId id="460" r:id="rId139"/>
    <p:sldId id="461" r:id="rId140"/>
    <p:sldId id="462" r:id="rId141"/>
    <p:sldId id="463" r:id="rId142"/>
    <p:sldId id="464" r:id="rId143"/>
    <p:sldId id="465" r:id="rId144"/>
    <p:sldId id="466" r:id="rId145"/>
    <p:sldId id="467" r:id="rId146"/>
    <p:sldId id="468" r:id="rId147"/>
    <p:sldId id="469" r:id="rId148"/>
    <p:sldId id="470" r:id="rId149"/>
    <p:sldId id="471" r:id="rId150"/>
    <p:sldId id="311" r:id="rId151"/>
    <p:sldId id="607" r:id="rId152"/>
    <p:sldId id="608" r:id="rId153"/>
    <p:sldId id="258" r:id="rId154"/>
    <p:sldId id="312" r:id="rId155"/>
    <p:sldId id="313" r:id="rId156"/>
    <p:sldId id="314" r:id="rId157"/>
    <p:sldId id="315" r:id="rId158"/>
    <p:sldId id="316" r:id="rId159"/>
    <p:sldId id="317" r:id="rId160"/>
    <p:sldId id="318" r:id="rId161"/>
    <p:sldId id="319" r:id="rId162"/>
    <p:sldId id="479" r:id="rId163"/>
    <p:sldId id="480" r:id="rId164"/>
    <p:sldId id="502" r:id="rId165"/>
    <p:sldId id="503" r:id="rId166"/>
    <p:sldId id="504" r:id="rId167"/>
    <p:sldId id="505" r:id="rId168"/>
    <p:sldId id="506" r:id="rId169"/>
    <p:sldId id="507" r:id="rId170"/>
    <p:sldId id="508" r:id="rId171"/>
    <p:sldId id="509" r:id="rId172"/>
    <p:sldId id="510" r:id="rId173"/>
    <p:sldId id="511" r:id="rId174"/>
    <p:sldId id="512" r:id="rId175"/>
    <p:sldId id="513" r:id="rId176"/>
    <p:sldId id="514" r:id="rId177"/>
    <p:sldId id="515" r:id="rId178"/>
    <p:sldId id="516" r:id="rId179"/>
    <p:sldId id="517" r:id="rId180"/>
    <p:sldId id="518" r:id="rId181"/>
    <p:sldId id="520" r:id="rId182"/>
    <p:sldId id="521" r:id="rId183"/>
    <p:sldId id="522" r:id="rId184"/>
    <p:sldId id="523" r:id="rId185"/>
    <p:sldId id="524" r:id="rId186"/>
    <p:sldId id="525" r:id="rId187"/>
    <p:sldId id="526" r:id="rId188"/>
    <p:sldId id="527" r:id="rId189"/>
    <p:sldId id="528" r:id="rId190"/>
    <p:sldId id="529" r:id="rId191"/>
    <p:sldId id="530" r:id="rId192"/>
    <p:sldId id="531" r:id="rId193"/>
    <p:sldId id="472" r:id="rId194"/>
    <p:sldId id="473" r:id="rId195"/>
    <p:sldId id="474" r:id="rId196"/>
    <p:sldId id="475" r:id="rId197"/>
    <p:sldId id="476" r:id="rId198"/>
    <p:sldId id="477" r:id="rId199"/>
    <p:sldId id="478" r:id="rId200"/>
    <p:sldId id="385" r:id="rId201"/>
    <p:sldId id="386" r:id="rId202"/>
    <p:sldId id="387" r:id="rId203"/>
    <p:sldId id="388" r:id="rId204"/>
    <p:sldId id="389" r:id="rId205"/>
    <p:sldId id="390" r:id="rId206"/>
    <p:sldId id="391" r:id="rId207"/>
    <p:sldId id="392" r:id="rId208"/>
    <p:sldId id="393" r:id="rId209"/>
    <p:sldId id="611" r:id="rId210"/>
    <p:sldId id="394" r:id="rId211"/>
    <p:sldId id="395" r:id="rId212"/>
    <p:sldId id="396" r:id="rId213"/>
    <p:sldId id="397" r:id="rId214"/>
    <p:sldId id="398" r:id="rId215"/>
    <p:sldId id="399"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269" r:id="rId231"/>
    <p:sldId id="495" r:id="rId232"/>
    <p:sldId id="496" r:id="rId233"/>
    <p:sldId id="497" r:id="rId234"/>
    <p:sldId id="498" r:id="rId235"/>
    <p:sldId id="499" r:id="rId236"/>
    <p:sldId id="500" r:id="rId237"/>
    <p:sldId id="501" r:id="rId238"/>
    <p:sldId id="307" r:id="rId239"/>
    <p:sldId id="340" r:id="rId240"/>
    <p:sldId id="341" r:id="rId241"/>
    <p:sldId id="342" r:id="rId242"/>
    <p:sldId id="343" r:id="rId243"/>
    <p:sldId id="344" r:id="rId244"/>
    <p:sldId id="345" r:id="rId245"/>
    <p:sldId id="346" r:id="rId246"/>
    <p:sldId id="347" r:id="rId247"/>
    <p:sldId id="348" r:id="rId248"/>
    <p:sldId id="349" r:id="rId249"/>
    <p:sldId id="350" r:id="rId250"/>
    <p:sldId id="351" r:id="rId251"/>
    <p:sldId id="352" r:id="rId252"/>
    <p:sldId id="353" r:id="rId253"/>
    <p:sldId id="354" r:id="rId254"/>
    <p:sldId id="355" r:id="rId255"/>
    <p:sldId id="356" r:id="rId256"/>
    <p:sldId id="357" r:id="rId257"/>
    <p:sldId id="358" r:id="rId258"/>
    <p:sldId id="367" r:id="rId259"/>
    <p:sldId id="368" r:id="rId260"/>
    <p:sldId id="359" r:id="rId261"/>
    <p:sldId id="360" r:id="rId262"/>
    <p:sldId id="361" r:id="rId263"/>
    <p:sldId id="362" r:id="rId264"/>
    <p:sldId id="363" r:id="rId265"/>
    <p:sldId id="364" r:id="rId266"/>
    <p:sldId id="365" r:id="rId267"/>
    <p:sldId id="366" r:id="rId268"/>
    <p:sldId id="323" r:id="rId269"/>
    <p:sldId id="303" r:id="rId270"/>
    <p:sldId id="612" r:id="rId271"/>
    <p:sldId id="401" r:id="rId272"/>
    <p:sldId id="402" r:id="rId273"/>
    <p:sldId id="403" r:id="rId274"/>
    <p:sldId id="404" r:id="rId275"/>
    <p:sldId id="405" r:id="rId276"/>
    <p:sldId id="406" r:id="rId277"/>
    <p:sldId id="407" r:id="rId278"/>
    <p:sldId id="408" r:id="rId279"/>
    <p:sldId id="409" r:id="rId280"/>
    <p:sldId id="410" r:id="rId281"/>
    <p:sldId id="411" r:id="rId282"/>
    <p:sldId id="412" r:id="rId283"/>
    <p:sldId id="413" r:id="rId284"/>
    <p:sldId id="414" r:id="rId285"/>
    <p:sldId id="415" r:id="rId286"/>
    <p:sldId id="416" r:id="rId287"/>
    <p:sldId id="417" r:id="rId288"/>
    <p:sldId id="418" r:id="rId289"/>
    <p:sldId id="419" r:id="rId290"/>
    <p:sldId id="420" r:id="rId291"/>
    <p:sldId id="421" r:id="rId292"/>
    <p:sldId id="422" r:id="rId293"/>
    <p:sldId id="423" r:id="rId294"/>
    <p:sldId id="424" r:id="rId295"/>
    <p:sldId id="425" r:id="rId296"/>
    <p:sldId id="426" r:id="rId297"/>
    <p:sldId id="427" r:id="rId298"/>
    <p:sldId id="548" r:id="rId299"/>
    <p:sldId id="549" r:id="rId300"/>
    <p:sldId id="550" r:id="rId301"/>
    <p:sldId id="551" r:id="rId302"/>
    <p:sldId id="552" r:id="rId303"/>
    <p:sldId id="553" r:id="rId304"/>
    <p:sldId id="554" r:id="rId305"/>
    <p:sldId id="555" r:id="rId306"/>
    <p:sldId id="556" r:id="rId307"/>
    <p:sldId id="543" r:id="rId308"/>
    <p:sldId id="544" r:id="rId309"/>
    <p:sldId id="545" r:id="rId310"/>
    <p:sldId id="546" r:id="rId311"/>
    <p:sldId id="547" r:id="rId312"/>
    <p:sldId id="557" r:id="rId313"/>
    <p:sldId id="558" r:id="rId314"/>
    <p:sldId id="559" r:id="rId315"/>
    <p:sldId id="609" r:id="rId3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60"/>
  </p:normalViewPr>
  <p:slideViewPr>
    <p:cSldViewPr snapToGrid="0">
      <p:cViewPr>
        <p:scale>
          <a:sx n="100" d="100"/>
          <a:sy n="100" d="100"/>
        </p:scale>
        <p:origin x="342"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24T23:51:48.069"/>
    </inkml:context>
    <inkml:brush xml:id="br0">
      <inkml:brushProperty name="width" value="0.05" units="cm"/>
      <inkml:brushProperty name="height" value="0.05" units="cm"/>
    </inkml:brush>
  </inkml:definitions>
  <inkml:trace contextRef="#ctx0" brushRef="#br0">1 0 720,'0'0'-311,"0"0"147,0 0 59,0 0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F35FA-692F-46F1-81E7-25D1CC5D8D5A}" type="datetimeFigureOut">
              <a:rPr lang="en-IN" smtClean="0"/>
              <a:t>13-05-2024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B548F-B8AA-4CC1-8C2B-6EF4C84A3C66}" type="slidenum">
              <a:rPr lang="en-IN" smtClean="0"/>
              <a:t>‹#›</a:t>
            </a:fld>
            <a:endParaRPr lang="en-IN"/>
          </a:p>
        </p:txBody>
      </p:sp>
    </p:spTree>
    <p:extLst>
      <p:ext uri="{BB962C8B-B14F-4D97-AF65-F5344CB8AC3E}">
        <p14:creationId xmlns:p14="http://schemas.microsoft.com/office/powerpoint/2010/main" val="963004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891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E44A9B-0BB7-4DB0-A57F-B64D97374AEC}" type="slidenum">
              <a:rPr lang="en-US" altLang="en-US">
                <a:solidFill>
                  <a:srgbClr val="000000"/>
                </a:solidFill>
                <a:latin typeface="Calibri" panose="020F0502020204030204" pitchFamily="34" charset="0"/>
              </a:rPr>
              <a:pPr eaLnBrk="1" hangingPunct="1"/>
              <a:t>36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846378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E72CE8-EE99-443E-8711-5129130B9068}" type="slidenum">
              <a:rPr lang="en-US" altLang="en-US">
                <a:solidFill>
                  <a:srgbClr val="000000"/>
                </a:solidFill>
                <a:latin typeface="Calibri" panose="020F0502020204030204" pitchFamily="34" charset="0"/>
              </a:rPr>
              <a:pPr eaLnBrk="1" hangingPunct="1"/>
              <a:t>50</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96779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it actually</a:t>
            </a:r>
            <a:r>
              <a:rPr lang="en-US" baseline="0" dirty="0"/>
              <a:t> means… to make a guess?</a:t>
            </a:r>
          </a:p>
          <a:p>
            <a:endParaRPr lang="en-US" baseline="0" dirty="0"/>
          </a:p>
          <a:p>
            <a:r>
              <a:rPr lang="en-US" baseline="0" dirty="0"/>
              <a:t>Guess that we were making in the simplest case is a line. </a:t>
            </a:r>
          </a:p>
          <a:p>
            <a:r>
              <a:rPr lang="en-US" baseline="0" dirty="0"/>
              <a:t>As you know from the high school, a straight line is represented as a function f(x) = ax + b.</a:t>
            </a:r>
          </a:p>
          <a:p>
            <a:r>
              <a:rPr lang="en-US" baseline="0" dirty="0"/>
              <a:t>To draw the random guess line we need to know at least two points to draw it through.</a:t>
            </a:r>
          </a:p>
          <a:p>
            <a:endParaRPr lang="en-US" baseline="0" dirty="0"/>
          </a:p>
          <a:p>
            <a:r>
              <a:rPr lang="en-US" baseline="0" dirty="0"/>
              <a:t>So to make a guess literally means to choose two random points we are going to draw the line through. That is the simplest case</a:t>
            </a:r>
          </a:p>
          <a:p>
            <a:endParaRPr lang="en-US" baseline="0" dirty="0"/>
          </a:p>
          <a:p>
            <a:r>
              <a:rPr lang="en-US" baseline="0" dirty="0"/>
              <a:t>If we have N input parameters or predictors we’d have to think of N random values to make a guess.</a:t>
            </a:r>
          </a:p>
          <a:p>
            <a:r>
              <a:rPr lang="en-US" baseline="0" dirty="0"/>
              <a:t>This random values we’ll can theta parameters, they are also called weights.</a:t>
            </a:r>
          </a:p>
        </p:txBody>
      </p:sp>
      <p:sp>
        <p:nvSpPr>
          <p:cNvPr id="4" name="Slide Number Placeholder 3"/>
          <p:cNvSpPr>
            <a:spLocks noGrp="1"/>
          </p:cNvSpPr>
          <p:nvPr>
            <p:ph type="sldNum" sz="quarter" idx="10"/>
          </p:nvPr>
        </p:nvSpPr>
        <p:spPr/>
        <p:txBody>
          <a:bodyPr/>
          <a:lstStyle/>
          <a:p>
            <a:fld id="{9FB721CE-BE4D-4B51-BBF0-2392654E5EBF}" type="slidenum">
              <a:rPr lang="ru-RU" smtClean="0"/>
              <a:t>73</a:t>
            </a:fld>
            <a:endParaRPr lang="ru-RU"/>
          </a:p>
        </p:txBody>
      </p:sp>
    </p:spTree>
    <p:extLst>
      <p:ext uri="{BB962C8B-B14F-4D97-AF65-F5344CB8AC3E}">
        <p14:creationId xmlns:p14="http://schemas.microsoft.com/office/powerpoint/2010/main" val="1521907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training data and we have a gues</a:t>
            </a:r>
            <a:r>
              <a:rPr lang="en-US" baseline="0" dirty="0"/>
              <a:t>s that we’ve made.</a:t>
            </a:r>
          </a:p>
          <a:p>
            <a:r>
              <a:rPr lang="en-US" baseline="0" dirty="0"/>
              <a:t>Now the goal is to measure how wrong we are and what is the mistake. </a:t>
            </a:r>
          </a:p>
          <a:p>
            <a:r>
              <a:rPr lang="en-US" baseline="0" dirty="0"/>
              <a:t>How can we do it? We can, because for training data we have both inputs and already known outputs for them.</a:t>
            </a:r>
          </a:p>
          <a:p>
            <a:r>
              <a:rPr lang="en-US" baseline="0" dirty="0"/>
              <a:t>What we can do now is to send out inputs from the training set to our guess function that we’ve made and …</a:t>
            </a:r>
          </a:p>
          <a:p>
            <a:r>
              <a:rPr lang="en-US" baseline="0" dirty="0"/>
              <a:t>… to compare the output of the guess function and the actual known output that we have for the given data sample from the training set.</a:t>
            </a:r>
          </a:p>
          <a:p>
            <a:r>
              <a:rPr lang="en-US" dirty="0"/>
              <a:t>To</a:t>
            </a:r>
            <a:r>
              <a:rPr lang="en-US" baseline="0" dirty="0"/>
              <a:t> compare it we are defining our COST function or MISTAKE function</a:t>
            </a:r>
          </a:p>
          <a:p>
            <a:r>
              <a:rPr lang="en-US" baseline="0" dirty="0"/>
              <a:t>It is defined as the squared error function that, for each data sample from the training data finds the difference between the guess and the output.</a:t>
            </a:r>
          </a:p>
          <a:p>
            <a:endParaRPr lang="en-US" dirty="0"/>
          </a:p>
          <a:p>
            <a:r>
              <a:rPr lang="en-US" dirty="0"/>
              <a:t>Basically,</a:t>
            </a:r>
            <a:r>
              <a:rPr lang="en-US" baseline="0" dirty="0"/>
              <a:t> what the mistake function gives to us?</a:t>
            </a:r>
          </a:p>
          <a:p>
            <a:r>
              <a:rPr lang="en-US" baseline="0" dirty="0"/>
              <a:t>It shows how wrong our randomly selected weights or theta parameters are..</a:t>
            </a:r>
          </a:p>
          <a:p>
            <a:endParaRPr lang="en-US" baseline="0" dirty="0"/>
          </a:p>
          <a:p>
            <a:r>
              <a:rPr lang="en-US" baseline="0" dirty="0"/>
              <a:t>What are we going to do with the mistake? We want to reduce the mistake in our guess!</a:t>
            </a:r>
          </a:p>
          <a:p>
            <a:r>
              <a:rPr lang="en-US" baseline="0" dirty="0"/>
              <a:t>To reduce the mistake we should minimize our mistake function</a:t>
            </a:r>
          </a:p>
          <a:p>
            <a:r>
              <a:rPr lang="en-US" baseline="0" dirty="0"/>
              <a:t>We should find the minimum of the mistake function, so we’ll know the point where our guess is least wrong.</a:t>
            </a:r>
          </a:p>
          <a:p>
            <a:r>
              <a:rPr lang="en-US" baseline="0" dirty="0"/>
              <a:t>And why do we need this all? To find out the correct values of weights so we’ll be able to make the perfect fit for our data!</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74</a:t>
            </a:fld>
            <a:endParaRPr lang="ru-RU"/>
          </a:p>
        </p:txBody>
      </p:sp>
    </p:spTree>
    <p:extLst>
      <p:ext uri="{BB962C8B-B14F-4D97-AF65-F5344CB8AC3E}">
        <p14:creationId xmlns:p14="http://schemas.microsoft.com/office/powerpoint/2010/main" val="4028229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process of moving towards the minimum until we reach it is basically the</a:t>
            </a:r>
            <a:r>
              <a:rPr lang="en-US" baseline="0" dirty="0"/>
              <a:t> simultaneous update of all our random guess theta parameters</a:t>
            </a:r>
          </a:p>
          <a:p>
            <a:endParaRPr lang="en-US" baseline="0" dirty="0"/>
          </a:p>
          <a:p>
            <a:r>
              <a:rPr lang="en-US" baseline="0" dirty="0"/>
              <a:t>When we update each theta parameter we are updating it to move the direction of the minimum with the step defined by the learning rate.</a:t>
            </a:r>
          </a:p>
          <a:p>
            <a:endParaRPr lang="en-US" baseline="0" dirty="0"/>
          </a:p>
          <a:p>
            <a:r>
              <a:rPr lang="en-US" baseline="0" dirty="0"/>
              <a:t>Here the learning rate is alpha, and the direction is defined from the partial derivative of the mistake function for the given theta parameter.</a:t>
            </a:r>
          </a:p>
          <a:p>
            <a:endParaRPr lang="en-US" baseline="0" dirty="0"/>
          </a:p>
          <a:p>
            <a:r>
              <a:rPr lang="en-US" baseline="0" dirty="0"/>
              <a:t>And we are doing this iteratively until we end up at the minimum, where the derivative should be either 0, or very close to 0.</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75</a:t>
            </a:fld>
            <a:endParaRPr lang="ru-RU"/>
          </a:p>
        </p:txBody>
      </p:sp>
    </p:spTree>
    <p:extLst>
      <p:ext uri="{BB962C8B-B14F-4D97-AF65-F5344CB8AC3E}">
        <p14:creationId xmlns:p14="http://schemas.microsoft.com/office/powerpoint/2010/main" val="1868307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imagine the cost</a:t>
            </a:r>
            <a:r>
              <a:rPr lang="en-US" baseline="0" dirty="0"/>
              <a:t> or mistake function… it can look like this..</a:t>
            </a:r>
          </a:p>
          <a:p>
            <a:r>
              <a:rPr lang="en-US" baseline="0" dirty="0"/>
              <a:t>When our initial guess theta parameters are wrong, we would be located at the random point on the shape. </a:t>
            </a:r>
          </a:p>
          <a:p>
            <a:endParaRPr lang="en-US" baseline="0" dirty="0"/>
          </a:p>
          <a:p>
            <a:r>
              <a:rPr lang="en-US" baseline="0" dirty="0"/>
              <a:t>When we are minimizing the mistake function, we should literally find the way from the point we are to the minimum of the function.</a:t>
            </a:r>
          </a:p>
          <a:p>
            <a:r>
              <a:rPr lang="en-US" baseline="0" dirty="0"/>
              <a:t>But how do we know where the minimum is?</a:t>
            </a:r>
          </a:p>
          <a:p>
            <a:endParaRPr lang="en-US" baseline="0" dirty="0"/>
          </a:p>
          <a:p>
            <a:r>
              <a:rPr lang="en-US" baseline="0" dirty="0"/>
              <a:t>First, we can find out the direction, where we should move from our point towards the minimum. </a:t>
            </a:r>
          </a:p>
          <a:p>
            <a:endParaRPr lang="en-US" baseline="0" dirty="0"/>
          </a:p>
          <a:p>
            <a:r>
              <a:rPr lang="en-US" baseline="0" dirty="0"/>
              <a:t>How can we find the direction? If we find the derivative of the mistake function at the point we are – it can be either positive or negative</a:t>
            </a:r>
          </a:p>
          <a:p>
            <a:r>
              <a:rPr lang="en-US" baseline="0" dirty="0"/>
              <a:t>Positive means that the tangent looks that way and minimum is on the left, so we should move left.. If it’s negative, it means minimum is on the right and we should go right</a:t>
            </a:r>
          </a:p>
          <a:p>
            <a:endParaRPr lang="en-US" baseline="0" dirty="0"/>
          </a:p>
          <a:p>
            <a:r>
              <a:rPr lang="en-US" baseline="0" dirty="0"/>
              <a:t>In addition to the direction of moving towards the minimum we should define the learning rate, that is the size of the step we are making. </a:t>
            </a:r>
          </a:p>
          <a:p>
            <a:r>
              <a:rPr lang="en-US" baseline="0" dirty="0"/>
              <a:t>If the step is too big then we can </a:t>
            </a:r>
            <a:r>
              <a:rPr lang="en-US" baseline="0" dirty="0" err="1"/>
              <a:t>overjump</a:t>
            </a:r>
            <a:r>
              <a:rPr lang="en-US" baseline="0" dirty="0"/>
              <a:t> the minimum. If it’s too small we may learn very </a:t>
            </a:r>
            <a:r>
              <a:rPr lang="en-US" baseline="0" dirty="0" err="1"/>
              <a:t>very</a:t>
            </a:r>
            <a:r>
              <a:rPr lang="en-US" baseline="0" dirty="0"/>
              <a:t> slowly. </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76</a:t>
            </a:fld>
            <a:endParaRPr lang="ru-RU"/>
          </a:p>
        </p:txBody>
      </p:sp>
    </p:spTree>
    <p:extLst>
      <p:ext uri="{BB962C8B-B14F-4D97-AF65-F5344CB8AC3E}">
        <p14:creationId xmlns:p14="http://schemas.microsoft.com/office/powerpoint/2010/main" val="3988667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a:p>
            <a:endParaRPr lang="en-US" dirty="0"/>
          </a:p>
          <a:p>
            <a:r>
              <a:rPr lang="en-US" dirty="0"/>
              <a:t>Output is not a number from some continuous</a:t>
            </a:r>
            <a:r>
              <a:rPr lang="en-US" baseline="0" dirty="0"/>
              <a:t> range – output is the category (black or white, yes or no)</a:t>
            </a:r>
          </a:p>
          <a:p>
            <a:endParaRPr lang="en-US" baseline="0" dirty="0"/>
          </a:p>
          <a:p>
            <a:r>
              <a:rPr lang="en-US" baseline="0" dirty="0"/>
              <a:t>Logistic regression is a classification algorithm that may have only two categories on the output, so it’s binary classification</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150</a:t>
            </a:fld>
            <a:endParaRPr lang="ru-RU"/>
          </a:p>
        </p:txBody>
      </p:sp>
    </p:spTree>
    <p:extLst>
      <p:ext uri="{BB962C8B-B14F-4D97-AF65-F5344CB8AC3E}">
        <p14:creationId xmlns:p14="http://schemas.microsoft.com/office/powerpoint/2010/main" val="293661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a:t>
            </a:r>
            <a:r>
              <a:rPr lang="en-US" dirty="0" err="1"/>
              <a:t>likelyhood</a:t>
            </a:r>
            <a:endParaRPr lang="en-IN" dirty="0"/>
          </a:p>
        </p:txBody>
      </p:sp>
      <p:sp>
        <p:nvSpPr>
          <p:cNvPr id="4" name="Slide Number Placeholder 3"/>
          <p:cNvSpPr>
            <a:spLocks noGrp="1"/>
          </p:cNvSpPr>
          <p:nvPr>
            <p:ph type="sldNum" sz="quarter" idx="5"/>
          </p:nvPr>
        </p:nvSpPr>
        <p:spPr/>
        <p:txBody>
          <a:bodyPr/>
          <a:lstStyle/>
          <a:p>
            <a:fld id="{9F7B548F-B8AA-4CC1-8C2B-6EF4C84A3C66}" type="slidenum">
              <a:rPr lang="en-IN" smtClean="0"/>
              <a:t>153</a:t>
            </a:fld>
            <a:endParaRPr lang="en-IN"/>
          </a:p>
        </p:txBody>
      </p:sp>
    </p:spTree>
    <p:extLst>
      <p:ext uri="{BB962C8B-B14F-4D97-AF65-F5344CB8AC3E}">
        <p14:creationId xmlns:p14="http://schemas.microsoft.com/office/powerpoint/2010/main" val="148761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also have our guess or hypothesis function, that is different here.</a:t>
            </a:r>
          </a:p>
          <a:p>
            <a:endParaRPr lang="en-US" baseline="0" dirty="0"/>
          </a:p>
          <a:p>
            <a:r>
              <a:rPr lang="en-US" baseline="0" dirty="0"/>
              <a:t>In the simplest Linear Regression it was a line, here as the outcome is categorical we have the guess function that outputs the estimated probability that the output would be equal to one for  the given set of inputs.</a:t>
            </a:r>
          </a:p>
          <a:p>
            <a:endParaRPr lang="en-US" baseline="0" dirty="0"/>
          </a:p>
          <a:p>
            <a:r>
              <a:rPr lang="en-US" baseline="0" dirty="0"/>
              <a:t>This function is called sigmoid or logistics function.</a:t>
            </a:r>
          </a:p>
          <a:p>
            <a:endParaRPr lang="en-US" baseline="0" dirty="0"/>
          </a:p>
          <a:p>
            <a:r>
              <a:rPr lang="en-US" baseline="0" dirty="0"/>
              <a:t>And here we also have the set of random theta parameters or weights, that are located in the degree of e at the bottom part of the equation.</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159</a:t>
            </a:fld>
            <a:endParaRPr lang="ru-RU"/>
          </a:p>
        </p:txBody>
      </p:sp>
    </p:spTree>
    <p:extLst>
      <p:ext uri="{BB962C8B-B14F-4D97-AF65-F5344CB8AC3E}">
        <p14:creationId xmlns:p14="http://schemas.microsoft.com/office/powerpoint/2010/main" val="2345256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B54D188-C8FE-4B59-BEA2-EAA61ABB0C90}" type="slidenum">
              <a:rPr lang="en-US" altLang="en-US"/>
              <a:pPr eaLnBrk="1" hangingPunct="1"/>
              <a:t>160</a:t>
            </a:fld>
            <a:endParaRPr lang="en-US"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9217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mistake function here for</a:t>
            </a:r>
            <a:r>
              <a:rPr lang="en-US" baseline="0" dirty="0"/>
              <a:t> each training sample can be divided into two parts.</a:t>
            </a:r>
          </a:p>
          <a:p>
            <a:endParaRPr lang="en-US" baseline="0" dirty="0"/>
          </a:p>
          <a:p>
            <a:r>
              <a:rPr lang="en-US" baseline="0" dirty="0"/>
              <a:t>As out outcome can be either one category or another category, so either 0 or 1 ….</a:t>
            </a:r>
          </a:p>
          <a:p>
            <a:endParaRPr lang="en-US" baseline="0" dirty="0"/>
          </a:p>
          <a:p>
            <a:r>
              <a:rPr lang="en-US" baseline="0" dirty="0"/>
              <a:t>…. Then, if the real outcome for the data sample of predictors is really 1, and our guess function outputs 0 – then the mistake should grow when the guess decreases</a:t>
            </a:r>
          </a:p>
          <a:p>
            <a:endParaRPr lang="en-US" baseline="0" dirty="0"/>
          </a:p>
          <a:p>
            <a:r>
              <a:rPr lang="en-US" baseline="0" dirty="0"/>
              <a:t>… if the real outcome is 0, and our guess is 1, which is wrong.. Then out mistake should increase as our guess value increases.</a:t>
            </a:r>
          </a:p>
          <a:p>
            <a:endParaRPr lang="en-US" baseline="0" dirty="0"/>
          </a:p>
          <a:p>
            <a:r>
              <a:rPr lang="en-US" baseline="0" dirty="0"/>
              <a:t>That is the mistake function for separate data samples</a:t>
            </a:r>
          </a:p>
          <a:p>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161</a:t>
            </a:fld>
            <a:endParaRPr lang="ru-RU"/>
          </a:p>
        </p:txBody>
      </p:sp>
    </p:spTree>
    <p:extLst>
      <p:ext uri="{BB962C8B-B14F-4D97-AF65-F5344CB8AC3E}">
        <p14:creationId xmlns:p14="http://schemas.microsoft.com/office/powerpoint/2010/main" val="412319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891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E44A9B-0BB7-4DB0-A57F-B64D97374AEC}" type="slidenum">
              <a:rPr lang="en-US" altLang="en-US">
                <a:solidFill>
                  <a:srgbClr val="000000"/>
                </a:solidFill>
                <a:latin typeface="Calibri" panose="020F0502020204030204" pitchFamily="34" charset="0"/>
              </a:rPr>
              <a:pPr eaLnBrk="1" hangingPunct="1"/>
              <a:t>37</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521483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A118B5-80B1-40DA-9B60-5B93A3157AF0}" type="slidenum">
              <a:rPr lang="en-US" altLang="en-US"/>
              <a:pPr/>
              <a:t>227</a:t>
            </a:fld>
            <a:endParaRPr lang="en-US" altLang="en-US"/>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97036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0CE8D9-3F6C-46A0-85E9-0F0195934980}" type="slidenum">
              <a:rPr lang="en-US" altLang="en-US"/>
              <a:pPr/>
              <a:t>235</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6569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722029-AF47-476D-9B23-363222573FDA}" type="slidenum">
              <a:rPr lang="en-US" altLang="en-US"/>
              <a:pPr/>
              <a:t>236</a:t>
            </a:fld>
            <a:endParaRPr lang="en-US" alt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5875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A4FFEC-BCD5-42FF-A5EC-E8F97186FB9D}" type="slidenum">
              <a:rPr lang="en-US" altLang="en-US"/>
              <a:pPr/>
              <a:t>237</a:t>
            </a:fld>
            <a:endParaRPr lang="en-US" altLang="en-US"/>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6382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http://www.aiaccess.net/English/Glossaries/GlosMod/e_gm_bias_variance.htm</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6EBFA3-D6E8-4C1C-9932-49EEFF26AE6A}" type="slidenum">
              <a:rPr lang="en-US" altLang="en-US">
                <a:solidFill>
                  <a:srgbClr val="000000"/>
                </a:solidFill>
                <a:latin typeface="Calibri" panose="020F0502020204030204" pitchFamily="34" charset="0"/>
              </a:rPr>
              <a:pPr eaLnBrk="1" hangingPunct="1"/>
              <a:t>38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39963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5417E1-5D50-44B5-A71E-9BEB2D59E9BF}" type="slidenum">
              <a:rPr lang="en-US" altLang="en-US">
                <a:solidFill>
                  <a:srgbClr val="000000"/>
                </a:solidFill>
                <a:latin typeface="Calibri" panose="020F0502020204030204" pitchFamily="34" charset="0"/>
              </a:rPr>
              <a:pPr eaLnBrk="1" hangingPunct="1"/>
              <a:t>41</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669438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Note: these figures don’t work in pdf</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38761F4-381E-4713-B3B4-32E340567884}" type="slidenum">
              <a:rPr lang="en-US" altLang="en-US">
                <a:solidFill>
                  <a:srgbClr val="000000"/>
                </a:solidFill>
                <a:latin typeface="Calibri" panose="020F0502020204030204" pitchFamily="34" charset="0"/>
              </a:rPr>
              <a:pPr eaLnBrk="1" hangingPunct="1"/>
              <a:t>42</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84661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847741-0505-49A2-8B86-1B719F633C20}" type="slidenum">
              <a:rPr lang="en-US" altLang="en-US">
                <a:solidFill>
                  <a:srgbClr val="000000"/>
                </a:solidFill>
                <a:latin typeface="Calibri" panose="020F0502020204030204" pitchFamily="34" charset="0"/>
              </a:rPr>
              <a:pPr eaLnBrk="1" hangingPunct="1"/>
              <a:t>43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1661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simpler classifier or regularization could increase bias and lead to more error.</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B48329-63EA-4249-AB1E-390C42E41510}" type="slidenum">
              <a:rPr lang="en-US" altLang="en-US">
                <a:solidFill>
                  <a:srgbClr val="000000"/>
                </a:solidFill>
                <a:latin typeface="Calibri" panose="020F0502020204030204" pitchFamily="34" charset="0"/>
              </a:rPr>
              <a:pPr eaLnBrk="1" hangingPunct="1"/>
              <a:t>46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64360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465654-1F4C-4D8C-A8CF-FF811386380D}" type="slidenum">
              <a:rPr lang="en-US" altLang="en-US">
                <a:solidFill>
                  <a:srgbClr val="000000"/>
                </a:solidFill>
                <a:latin typeface="Calibri" panose="020F0502020204030204" pitchFamily="34" charset="0"/>
              </a:rPr>
              <a:pPr eaLnBrk="1" hangingPunct="1"/>
              <a:t>48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849834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382982-158B-4736-B313-7E91B535F0DE}" type="slidenum">
              <a:rPr lang="en-US" altLang="en-US">
                <a:solidFill>
                  <a:srgbClr val="000000"/>
                </a:solidFill>
                <a:latin typeface="Calibri" panose="020F0502020204030204" pitchFamily="34" charset="0"/>
              </a:rPr>
              <a:pPr eaLnBrk="1" hangingPunct="1"/>
              <a:t>49</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017350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268488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12539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1474943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6" name="Rectangle 6"/>
          <p:cNvSpPr>
            <a:spLocks noGrp="1" noChangeArrowheads="1"/>
          </p:cNvSpPr>
          <p:nvPr>
            <p:ph type="sldNum" sz="quarter" idx="11"/>
          </p:nvPr>
        </p:nvSpPr>
        <p:spPr>
          <a:ln/>
        </p:spPr>
        <p:txBody>
          <a:bodyPr/>
          <a:lstStyle>
            <a:lvl1pPr>
              <a:defRPr/>
            </a:lvl1pPr>
          </a:lstStyle>
          <a:p>
            <a:pPr>
              <a:defRPr/>
            </a:pPr>
            <a:fld id="{88E20396-2B9B-42EE-B9FB-368FC95DF54E}" type="slidenum">
              <a:rPr lang="en-US" altLang="en-US"/>
              <a:pPr>
                <a:defRPr/>
              </a:pPr>
              <a:t>‹#›</a:t>
            </a:fld>
            <a:endParaRPr lang="en-US" altLang="en-US"/>
          </a:p>
        </p:txBody>
      </p:sp>
    </p:spTree>
    <p:extLst>
      <p:ext uri="{BB962C8B-B14F-4D97-AF65-F5344CB8AC3E}">
        <p14:creationId xmlns:p14="http://schemas.microsoft.com/office/powerpoint/2010/main" val="112710547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quarter" idx="2"/>
          </p:nvPr>
        </p:nvSpPr>
        <p:spPr>
          <a:xfrm>
            <a:off x="6197600" y="1719264"/>
            <a:ext cx="5384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Content Placeholder 4"/>
          <p:cNvSpPr>
            <a:spLocks noGrp="1"/>
          </p:cNvSpPr>
          <p:nvPr>
            <p:ph sz="quarter" idx="3"/>
          </p:nvPr>
        </p:nvSpPr>
        <p:spPr>
          <a:xfrm>
            <a:off x="6197600" y="4000501"/>
            <a:ext cx="5384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7"/>
          <p:cNvSpPr>
            <a:spLocks noGrp="1" noChangeArrowheads="1"/>
          </p:cNvSpPr>
          <p:nvPr>
            <p:ph type="sldNum" sz="quarter" idx="12"/>
          </p:nvPr>
        </p:nvSpPr>
        <p:spPr>
          <a:ln/>
        </p:spPr>
        <p:txBody>
          <a:bodyPr/>
          <a:lstStyle>
            <a:lvl1pPr>
              <a:defRPr/>
            </a:lvl1pPr>
          </a:lstStyle>
          <a:p>
            <a:fld id="{F3EE14DF-5ED8-4C8F-974B-FD5BF00BB1B6}" type="slidenum">
              <a:rPr lang="en-US" altLang="en-US"/>
              <a:pPr/>
              <a:t>‹#›</a:t>
            </a:fld>
            <a:endParaRPr lang="en-US" altLang="en-US"/>
          </a:p>
        </p:txBody>
      </p:sp>
    </p:spTree>
    <p:extLst>
      <p:ext uri="{BB962C8B-B14F-4D97-AF65-F5344CB8AC3E}">
        <p14:creationId xmlns:p14="http://schemas.microsoft.com/office/powerpoint/2010/main" val="40493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1115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7822E2-6069-4694-B6EC-C45122F197F3}" type="datetimeFigureOut">
              <a:rPr lang="en-IN" smtClean="0"/>
              <a:t>13-05-2024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4334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87822E2-6069-4694-B6EC-C45122F197F3}" type="datetimeFigureOut">
              <a:rPr lang="en-IN" smtClean="0"/>
              <a:t>13-05-2024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2077251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87822E2-6069-4694-B6EC-C45122F197F3}" type="datetimeFigureOut">
              <a:rPr lang="en-IN" smtClean="0"/>
              <a:t>13-05-2024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53079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87822E2-6069-4694-B6EC-C45122F197F3}" type="datetimeFigureOut">
              <a:rPr lang="en-IN" smtClean="0"/>
              <a:t>13-05-2024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10744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7822E2-6069-4694-B6EC-C45122F197F3}" type="datetimeFigureOut">
              <a:rPr lang="en-IN" smtClean="0"/>
              <a:t>13-05-2024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167383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7822E2-6069-4694-B6EC-C45122F197F3}" type="datetimeFigureOut">
              <a:rPr lang="en-IN" smtClean="0"/>
              <a:t>13-05-2024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154879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7822E2-6069-4694-B6EC-C45122F197F3}" type="datetimeFigureOut">
              <a:rPr lang="en-IN" smtClean="0"/>
              <a:t>13-05-2024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CB6B2E-15CE-4444-88A6-6A4111B266EB}" type="slidenum">
              <a:rPr lang="en-IN" smtClean="0"/>
              <a:t>‹#›</a:t>
            </a:fld>
            <a:endParaRPr lang="en-IN"/>
          </a:p>
        </p:txBody>
      </p:sp>
    </p:spTree>
    <p:extLst>
      <p:ext uri="{BB962C8B-B14F-4D97-AF65-F5344CB8AC3E}">
        <p14:creationId xmlns:p14="http://schemas.microsoft.com/office/powerpoint/2010/main" val="3436052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822E2-6069-4694-B6EC-C45122F197F3}" type="datetimeFigureOut">
              <a:rPr lang="en-IN" smtClean="0"/>
              <a:t>13-05-2024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B6B2E-15CE-4444-88A6-6A4111B266EB}" type="slidenum">
              <a:rPr lang="en-IN" smtClean="0"/>
              <a:t>‹#›</a:t>
            </a:fld>
            <a:endParaRPr lang="en-IN"/>
          </a:p>
        </p:txBody>
      </p:sp>
    </p:spTree>
    <p:extLst>
      <p:ext uri="{BB962C8B-B14F-4D97-AF65-F5344CB8AC3E}">
        <p14:creationId xmlns:p14="http://schemas.microsoft.com/office/powerpoint/2010/main" val="303228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hyperlink" Target="https://theaisummer.com/optimization/"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www.datacamp.com/tutorial/tutorial-gradient-descent"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www.datacamp.com/tutorial/convolutional-neural-networks-python#:~:text=categorical%20cross%20entropy"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s://www.datacamp.com/tutorial/introduction-to-activation-functions-in-neural-networks#:~:text=of%20the%20input.-,Sigmoid%20activation,-The%20sigmoid%20activation"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2.emf"/><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wmf"/></Relationships>
</file>

<file path=ppt/slides/_rels/slide1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archive.ics.uci.edu/ml/datasets/Optical+Recognition+of+Handwritten+Digits"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oleObject" Target="../embeddings/oleObject5.bin"/><Relationship Id="rId1" Type="http://schemas.openxmlformats.org/officeDocument/2006/relationships/slideLayout" Target="../slideLayouts/slideLayout6.xml"/><Relationship Id="rId5" Type="http://schemas.openxmlformats.org/officeDocument/2006/relationships/image" Target="../media/image151.wmf"/><Relationship Id="rId4" Type="http://schemas.openxmlformats.org/officeDocument/2006/relationships/oleObject" Target="../embeddings/oleObject6.bin"/></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2.wmf"/></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54.wmf"/><Relationship Id="rId7" Type="http://schemas.openxmlformats.org/officeDocument/2006/relationships/image" Target="../media/image156.wmf"/><Relationship Id="rId2" Type="http://schemas.openxmlformats.org/officeDocument/2006/relationships/oleObject" Target="../embeddings/oleObject9.bin"/><Relationship Id="rId1" Type="http://schemas.openxmlformats.org/officeDocument/2006/relationships/slideLayout" Target="../slideLayouts/slideLayout6.xml"/><Relationship Id="rId6" Type="http://schemas.openxmlformats.org/officeDocument/2006/relationships/oleObject" Target="../embeddings/oleObject11.bin"/><Relationship Id="rId5" Type="http://schemas.openxmlformats.org/officeDocument/2006/relationships/image" Target="../media/image155.wmf"/><Relationship Id="rId4" Type="http://schemas.openxmlformats.org/officeDocument/2006/relationships/oleObject" Target="../embeddings/oleObject10.bin"/></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7.wmf"/></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oleObject" Target="../embeddings/oleObject13.bin"/><Relationship Id="rId1" Type="http://schemas.openxmlformats.org/officeDocument/2006/relationships/slideLayout" Target="../slideLayouts/slideLayout2.xml"/><Relationship Id="rId5" Type="http://schemas.openxmlformats.org/officeDocument/2006/relationships/image" Target="../media/image159.wmf"/><Relationship Id="rId4"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60.wmf"/><Relationship Id="rId7" Type="http://schemas.openxmlformats.org/officeDocument/2006/relationships/image" Target="../media/image162.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161.wmf"/><Relationship Id="rId4" Type="http://schemas.openxmlformats.org/officeDocument/2006/relationships/oleObject" Target="../embeddings/oleObject16.bin"/></Relationships>
</file>

<file path=ppt/slides/_rels/slide246.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164.wmf"/><Relationship Id="rId4" Type="http://schemas.openxmlformats.org/officeDocument/2006/relationships/oleObject" Target="../embeddings/oleObject19.bin"/></Relationships>
</file>

<file path=ppt/slides/_rels/slide247.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oleObject" Target="../embeddings/oleObject20.bin"/><Relationship Id="rId1" Type="http://schemas.openxmlformats.org/officeDocument/2006/relationships/slideLayout" Target="../slideLayouts/slideLayout2.xml"/><Relationship Id="rId5" Type="http://schemas.openxmlformats.org/officeDocument/2006/relationships/image" Target="../media/image162.wmf"/><Relationship Id="rId4" Type="http://schemas.openxmlformats.org/officeDocument/2006/relationships/oleObject" Target="../embeddings/oleObject21.bin"/></Relationships>
</file>

<file path=ppt/slides/_rels/slide248.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oleObject" Target="../embeddings/oleObject22.bin"/><Relationship Id="rId1" Type="http://schemas.openxmlformats.org/officeDocument/2006/relationships/slideLayout" Target="../slideLayouts/slideLayout2.xml"/><Relationship Id="rId5" Type="http://schemas.openxmlformats.org/officeDocument/2006/relationships/image" Target="../media/image162.wmf"/><Relationship Id="rId4" Type="http://schemas.openxmlformats.org/officeDocument/2006/relationships/oleObject" Target="../embeddings/oleObject23.bin"/></Relationships>
</file>

<file path=ppt/slides/_rels/slide249.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166.wmf"/><Relationship Id="rId4" Type="http://schemas.openxmlformats.org/officeDocument/2006/relationships/oleObject" Target="../embeddings/oleObject25.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image" Target="../media/image167.wmf"/><Relationship Id="rId7" Type="http://schemas.openxmlformats.org/officeDocument/2006/relationships/image" Target="../media/image168.wmf"/><Relationship Id="rId2" Type="http://schemas.openxmlformats.org/officeDocument/2006/relationships/oleObject" Target="../embeddings/oleObject26.bin"/><Relationship Id="rId1" Type="http://schemas.openxmlformats.org/officeDocument/2006/relationships/slideLayout" Target="../slideLayouts/slideLayout2.xml"/><Relationship Id="rId6" Type="http://schemas.openxmlformats.org/officeDocument/2006/relationships/oleObject" Target="../embeddings/oleObject28.bin"/><Relationship Id="rId5" Type="http://schemas.openxmlformats.org/officeDocument/2006/relationships/image" Target="../media/image166.wmf"/><Relationship Id="rId4" Type="http://schemas.openxmlformats.org/officeDocument/2006/relationships/oleObject" Target="../embeddings/oleObject27.bin"/><Relationship Id="rId9" Type="http://schemas.openxmlformats.org/officeDocument/2006/relationships/image" Target="../media/image169.wmf"/></Relationships>
</file>

<file path=ppt/slides/_rels/slide251.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173.wmf"/><Relationship Id="rId3" Type="http://schemas.openxmlformats.org/officeDocument/2006/relationships/image" Target="../media/image168.wmf"/><Relationship Id="rId7" Type="http://schemas.openxmlformats.org/officeDocument/2006/relationships/image" Target="../media/image170.wmf"/><Relationship Id="rId12" Type="http://schemas.openxmlformats.org/officeDocument/2006/relationships/oleObject" Target="../embeddings/oleObject35.bin"/><Relationship Id="rId2"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oleObject" Target="../embeddings/oleObject32.bin"/><Relationship Id="rId11" Type="http://schemas.openxmlformats.org/officeDocument/2006/relationships/image" Target="../media/image172.wmf"/><Relationship Id="rId5" Type="http://schemas.openxmlformats.org/officeDocument/2006/relationships/image" Target="../media/image169.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171.wmf"/></Relationships>
</file>

<file path=ppt/slides/_rels/slide252.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168.wmf"/><Relationship Id="rId7" Type="http://schemas.openxmlformats.org/officeDocument/2006/relationships/image" Target="../media/image174.wmf"/><Relationship Id="rId2" Type="http://schemas.openxmlformats.org/officeDocument/2006/relationships/oleObject" Target="../embeddings/oleObject36.bin"/><Relationship Id="rId1" Type="http://schemas.openxmlformats.org/officeDocument/2006/relationships/slideLayout" Target="../slideLayouts/slideLayout2.xml"/><Relationship Id="rId6" Type="http://schemas.openxmlformats.org/officeDocument/2006/relationships/oleObject" Target="../embeddings/oleObject38.bin"/><Relationship Id="rId5" Type="http://schemas.openxmlformats.org/officeDocument/2006/relationships/image" Target="../media/image169.wmf"/><Relationship Id="rId10" Type="http://schemas.openxmlformats.org/officeDocument/2006/relationships/image" Target="../media/image173.wmf"/><Relationship Id="rId4" Type="http://schemas.openxmlformats.org/officeDocument/2006/relationships/oleObject" Target="../embeddings/oleObject37.bin"/><Relationship Id="rId9" Type="http://schemas.openxmlformats.org/officeDocument/2006/relationships/oleObject" Target="../embeddings/oleObject40.bin"/></Relationships>
</file>

<file path=ppt/slides/_rels/slide253.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175.wmf"/><Relationship Id="rId7" Type="http://schemas.openxmlformats.org/officeDocument/2006/relationships/image" Target="../media/image177.wmf"/><Relationship Id="rId2" Type="http://schemas.openxmlformats.org/officeDocument/2006/relationships/oleObject" Target="../embeddings/oleObject41.bin"/><Relationship Id="rId1" Type="http://schemas.openxmlformats.org/officeDocument/2006/relationships/slideLayout" Target="../slideLayouts/slideLayout2.xml"/><Relationship Id="rId6" Type="http://schemas.openxmlformats.org/officeDocument/2006/relationships/oleObject" Target="../embeddings/oleObject43.bin"/><Relationship Id="rId5" Type="http://schemas.openxmlformats.org/officeDocument/2006/relationships/image" Target="../media/image176.wmf"/><Relationship Id="rId4" Type="http://schemas.openxmlformats.org/officeDocument/2006/relationships/oleObject" Target="../embeddings/oleObject42.bin"/><Relationship Id="rId9" Type="http://schemas.openxmlformats.org/officeDocument/2006/relationships/image" Target="../media/image178.wmf"/></Relationships>
</file>

<file path=ppt/slides/_rels/slide254.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oleObject" Target="../embeddings/oleObject45.bin"/><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oleObject" Target="../embeddings/oleObject46.bin"/><Relationship Id="rId1" Type="http://schemas.openxmlformats.org/officeDocument/2006/relationships/slideLayout" Target="../slideLayouts/slideLayout2.xml"/><Relationship Id="rId5" Type="http://schemas.openxmlformats.org/officeDocument/2006/relationships/image" Target="../media/image181.wmf"/><Relationship Id="rId4" Type="http://schemas.openxmlformats.org/officeDocument/2006/relationships/oleObject" Target="../embeddings/oleObject47.bin"/></Relationships>
</file>

<file path=ppt/slides/_rels/slide256.xml.rels><?xml version="1.0" encoding="UTF-8" standalone="yes"?>
<Relationships xmlns="http://schemas.openxmlformats.org/package/2006/relationships"><Relationship Id="rId3" Type="http://schemas.openxmlformats.org/officeDocument/2006/relationships/image" Target="../media/image182.wmf"/><Relationship Id="rId7" Type="http://schemas.openxmlformats.org/officeDocument/2006/relationships/image" Target="../media/image184.wmf"/><Relationship Id="rId2" Type="http://schemas.openxmlformats.org/officeDocument/2006/relationships/oleObject" Target="../embeddings/oleObject48.bin"/><Relationship Id="rId1" Type="http://schemas.openxmlformats.org/officeDocument/2006/relationships/slideLayout" Target="../slideLayouts/slideLayout2.xml"/><Relationship Id="rId6" Type="http://schemas.openxmlformats.org/officeDocument/2006/relationships/oleObject" Target="../embeddings/oleObject50.bin"/><Relationship Id="rId5" Type="http://schemas.openxmlformats.org/officeDocument/2006/relationships/image" Target="../media/image183.wmf"/><Relationship Id="rId4" Type="http://schemas.openxmlformats.org/officeDocument/2006/relationships/oleObject" Target="../embeddings/oleObject49.bin"/></Relationships>
</file>

<file path=ppt/slides/_rels/slide257.xml.rels><?xml version="1.0" encoding="UTF-8" standalone="yes"?>
<Relationships xmlns="http://schemas.openxmlformats.org/package/2006/relationships"><Relationship Id="rId3" Type="http://schemas.openxmlformats.org/officeDocument/2006/relationships/image" Target="../media/image174.wmf"/><Relationship Id="rId7" Type="http://schemas.openxmlformats.org/officeDocument/2006/relationships/image" Target="../media/image173.wmf"/><Relationship Id="rId2" Type="http://schemas.openxmlformats.org/officeDocument/2006/relationships/oleObject" Target="../embeddings/oleObject51.bin"/><Relationship Id="rId1" Type="http://schemas.openxmlformats.org/officeDocument/2006/relationships/slideLayout" Target="../slideLayouts/slideLayout2.xml"/><Relationship Id="rId6" Type="http://schemas.openxmlformats.org/officeDocument/2006/relationships/oleObject" Target="../embeddings/oleObject53.bin"/><Relationship Id="rId5" Type="http://schemas.openxmlformats.org/officeDocument/2006/relationships/image" Target="../media/image185.wmf"/><Relationship Id="rId4" Type="http://schemas.openxmlformats.org/officeDocument/2006/relationships/oleObject" Target="../embeddings/oleObject52.bin"/></Relationships>
</file>

<file path=ppt/slides/_rels/slide25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oleObject" Target="../embeddings/oleObject54.bin"/><Relationship Id="rId1" Type="http://schemas.openxmlformats.org/officeDocument/2006/relationships/slideLayout" Target="../slideLayouts/slideLayout7.xml"/><Relationship Id="rId5" Type="http://schemas.openxmlformats.org/officeDocument/2006/relationships/image" Target="../media/image189.wmf"/><Relationship Id="rId4" Type="http://schemas.openxmlformats.org/officeDocument/2006/relationships/oleObject" Target="../embeddings/oleObject55.bin"/></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190.wmf"/><Relationship Id="rId7" Type="http://schemas.openxmlformats.org/officeDocument/2006/relationships/image" Target="../media/image192.wmf"/><Relationship Id="rId2" Type="http://schemas.openxmlformats.org/officeDocument/2006/relationships/oleObject" Target="../embeddings/oleObject56.bin"/><Relationship Id="rId1" Type="http://schemas.openxmlformats.org/officeDocument/2006/relationships/slideLayout" Target="../slideLayouts/slideLayout7.xml"/><Relationship Id="rId6" Type="http://schemas.openxmlformats.org/officeDocument/2006/relationships/oleObject" Target="../embeddings/oleObject58.bin"/><Relationship Id="rId5" Type="http://schemas.openxmlformats.org/officeDocument/2006/relationships/image" Target="../media/image191.wmf"/><Relationship Id="rId4" Type="http://schemas.openxmlformats.org/officeDocument/2006/relationships/oleObject" Target="../embeddings/oleObject57.bin"/><Relationship Id="rId9" Type="http://schemas.openxmlformats.org/officeDocument/2006/relationships/image" Target="../media/image193.wmf"/></Relationships>
</file>

<file path=ppt/slides/_rels/slide265.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image" Target="../media/image194.wmf"/><Relationship Id="rId7" Type="http://schemas.openxmlformats.org/officeDocument/2006/relationships/image" Target="../media/image173.wmf"/><Relationship Id="rId2" Type="http://schemas.openxmlformats.org/officeDocument/2006/relationships/oleObject" Target="../embeddings/oleObject60.bin"/><Relationship Id="rId1" Type="http://schemas.openxmlformats.org/officeDocument/2006/relationships/slideLayout" Target="../slideLayouts/slideLayout2.xml"/><Relationship Id="rId6" Type="http://schemas.openxmlformats.org/officeDocument/2006/relationships/oleObject" Target="../embeddings/oleObject62.bin"/><Relationship Id="rId5" Type="http://schemas.openxmlformats.org/officeDocument/2006/relationships/image" Target="../media/image185.wmf"/><Relationship Id="rId4" Type="http://schemas.openxmlformats.org/officeDocument/2006/relationships/oleObject" Target="../embeddings/oleObject61.bin"/><Relationship Id="rId9" Type="http://schemas.openxmlformats.org/officeDocument/2006/relationships/image" Target="../media/image195.wmf"/></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en.wikipedia.org/wiki/Partition_of_a_set" TargetMode="External"/><Relationship Id="rId2" Type="http://schemas.openxmlformats.org/officeDocument/2006/relationships/hyperlink" Target="http://en.wikipedia.org/wiki/Statistical_classification" TargetMode="External"/><Relationship Id="rId1" Type="http://schemas.openxmlformats.org/officeDocument/2006/relationships/slideLayout" Target="../slideLayouts/slideLayout2.xml"/><Relationship Id="rId6" Type="http://schemas.openxmlformats.org/officeDocument/2006/relationships/hyperlink" Target="http://en.wikipedia.org/wiki/Metric_(mathematics)" TargetMode="External"/><Relationship Id="rId5" Type="http://schemas.openxmlformats.org/officeDocument/2006/relationships/hyperlink" Target="http://en.wikipedia.org/wiki/Subset" TargetMode="External"/><Relationship Id="rId4" Type="http://schemas.openxmlformats.org/officeDocument/2006/relationships/hyperlink" Target="http://en.wikipedia.org/wiki/Data_set" TargetMode="External"/></Relationships>
</file>

<file path=ppt/slides/_rels/slide27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hyperlink" Target="http://people.revoledu.com/kardi/tutorial/Similarity/index.html" TargetMode="Externa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emf"/><Relationship Id="rId1" Type="http://schemas.openxmlformats.org/officeDocument/2006/relationships/slideLayout" Target="../slideLayouts/slideLayout1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285.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oleObject" Target="../embeddings/oleObject64.bin"/><Relationship Id="rId1" Type="http://schemas.openxmlformats.org/officeDocument/2006/relationships/slideLayout" Target="../slideLayouts/slideLayout12.xml"/><Relationship Id="rId4" Type="http://schemas.openxmlformats.org/officeDocument/2006/relationships/image" Target="../media/image208.png"/></Relationships>
</file>

<file path=ppt/slides/_rels/slide28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emf"/><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hyperlink" Target="https://www.geeksforgeeks.org/principal-component-analysis-pca/" TargetMode="Externa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builtin.com/data-science/model-fit"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aman.ai/cs229/locally-weighted-linear-regression/#parametric-vs-non-parametric-learning"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Essential Concepts in ML</a:t>
            </a:r>
          </a:p>
        </p:txBody>
      </p:sp>
      <p:sp>
        <p:nvSpPr>
          <p:cNvPr id="3" name="Subtitle 2"/>
          <p:cNvSpPr>
            <a:spLocks noGrp="1"/>
          </p:cNvSpPr>
          <p:nvPr>
            <p:ph type="subTitle" idx="1"/>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2486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IN" sz="6600" b="1" dirty="0"/>
              <a:t>One Hot Encoding</a:t>
            </a:r>
            <a:endParaRPr lang="en-US" sz="6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940D605-6131-F8F6-8B55-21FBF29D2670}"/>
              </a:ext>
            </a:extLst>
          </p:cNvPr>
          <p:cNvPicPr>
            <a:picLocks noGrp="1" noChangeAspect="1"/>
          </p:cNvPicPr>
          <p:nvPr>
            <p:ph idx="1"/>
          </p:nvPr>
        </p:nvPicPr>
        <p:blipFill>
          <a:blip r:embed="rId2"/>
          <a:stretch>
            <a:fillRect/>
          </a:stretch>
        </p:blipFill>
        <p:spPr>
          <a:xfrm>
            <a:off x="4654296" y="854095"/>
            <a:ext cx="7214616" cy="5122377"/>
          </a:xfrm>
          <a:prstGeom prst="rect">
            <a:avLst/>
          </a:prstGeom>
        </p:spPr>
      </p:pic>
    </p:spTree>
    <p:extLst>
      <p:ext uri="{BB962C8B-B14F-4D97-AF65-F5344CB8AC3E}">
        <p14:creationId xmlns:p14="http://schemas.microsoft.com/office/powerpoint/2010/main" val="1239910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fontScale="70000" lnSpcReduction="20000"/>
          </a:bodyPr>
          <a:lstStyle/>
          <a:p>
            <a:r>
              <a:rPr lang="en-US" dirty="0"/>
              <a:t>Linear regression is a popular regression approach in machine learning. Linear regression is based on the assumption that the underlying data is normally distributed and that all relevant predictor variables have a linear relationship with the outcome.  But In the real world, this is not always possible, it will follows these assumptions, Bayesian regression could be the better choice.</a:t>
            </a:r>
          </a:p>
          <a:p>
            <a:r>
              <a:rPr lang="en-US" dirty="0"/>
              <a:t>Bayesian regression employs prior belief or knowledge about the data to “learn” more about it and create more accurate predictions. It also takes into account the data’s uncertainty and leverages prior knowledge to provide more precise estimates of the data. As a result, it is an ideal choice when the data is complex or ambiguous.</a:t>
            </a:r>
          </a:p>
          <a:p>
            <a:endParaRPr lang="en-US" dirty="0"/>
          </a:p>
          <a:p>
            <a:r>
              <a:rPr lang="en-US" dirty="0"/>
              <a:t>Bayesian regression uses a Bayes algorithm to estimate the parameters of a linear regression model from data, including prior knowledge about the parameters. Because of its probabilistic character, it can produce more accurate estimates for regression parameters than ordinary least squares (OLS) linear regression, provide a measure of uncertainty in the estimation, and make stronger conclusions than OLS. Bayesian regression can also be utilized for related regression analysis tasks like model selection and outlier detection.</a:t>
            </a:r>
          </a:p>
          <a:p>
            <a:endParaRPr lang="en-US" dirty="0"/>
          </a:p>
          <a:p>
            <a:endParaRPr lang="en-IN" dirty="0"/>
          </a:p>
        </p:txBody>
      </p:sp>
    </p:spTree>
    <p:extLst>
      <p:ext uri="{BB962C8B-B14F-4D97-AF65-F5344CB8AC3E}">
        <p14:creationId xmlns:p14="http://schemas.microsoft.com/office/powerpoint/2010/main" val="1229988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fontScale="62500" lnSpcReduction="20000"/>
          </a:bodyPr>
          <a:lstStyle/>
          <a:p>
            <a:r>
              <a:rPr lang="en-US" dirty="0"/>
              <a:t>Bayesian regression is a type of linear regression that uses Bayesian statistics to estimate the unknown parameters of a model. It uses Bayes’ theorem to estimate the likelihood of a set of parameters given observed data. The goal of Bayesian regression is to find the best estimate of the parameters of a linear model that describes the relationship between the independent and the dependent variables.</a:t>
            </a:r>
          </a:p>
          <a:p>
            <a:endParaRPr lang="en-US" dirty="0"/>
          </a:p>
          <a:p>
            <a:r>
              <a:rPr lang="en-US" dirty="0"/>
              <a:t>The main difference between traditional linear regression and Bayesian regression is the underlying assumption regarding the data-generating process. Traditional linear regression assumes that data follows a Gaussian or normal distribution, while Bayesian regression has stronger assumptions about the nature of the data and puts a prior probability distribution on the parameters. Bayesian regression also enables more flexibility as it allows for additional parameters or prior distributions, and can be used to construct an arbitrarily complex model that explicitly expresses prior beliefs about the data. Additionally, Bayesian regression provides more accurate predictive measures from fewer data points and is able to construct estimates for uncertainty around the estimates. On the other hand, traditional linear regressions are easier to implement and generally faster with simpler models and can provide good results when the assumptions about the data are valid.</a:t>
            </a:r>
          </a:p>
          <a:p>
            <a:r>
              <a:rPr lang="en-US" dirty="0"/>
              <a:t>Bayesian Regression can be very useful when we have insufficient data in the dataset or the data is poorly distributed. The output of a Bayesian Regression model is obtained from a probability distribution, as compared to regular regression techniques where the output is just obtained from a single value of each attribute. </a:t>
            </a:r>
            <a:endParaRPr lang="en-IN" dirty="0"/>
          </a:p>
        </p:txBody>
      </p:sp>
    </p:spTree>
    <p:extLst>
      <p:ext uri="{BB962C8B-B14F-4D97-AF65-F5344CB8AC3E}">
        <p14:creationId xmlns:p14="http://schemas.microsoft.com/office/powerpoint/2010/main" val="666852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a:bodyPr>
          <a:lstStyle/>
          <a:p>
            <a:r>
              <a:rPr lang="en-US" sz="3200" b="1" dirty="0"/>
              <a:t>Bayes Theorem </a:t>
            </a:r>
            <a:r>
              <a:rPr lang="en-US" dirty="0"/>
              <a:t>gives the relationship between an event’s prior probability and its posterior probability after evidence is taken into account. It states that the conditional probability of an event is equal to the probability of the event given certain conditions multiplied by the prior probability of the event, divided by the probability of the conditions. P(A | B) = (P(B | A) *P(A)) / (P(B)})</a:t>
            </a:r>
          </a:p>
          <a:p>
            <a:r>
              <a:rPr lang="en-US" dirty="0"/>
              <a:t>Where P(A|B) is the probability of event A occurring given that event B has already occurred, P(B|A) is the probability of event B occurring given that event A has already occurred, P(A) is the probability of event A occurring and P(B) is the probability of event B occurring.</a:t>
            </a:r>
          </a:p>
          <a:p>
            <a:endParaRPr lang="en-IN" dirty="0"/>
          </a:p>
        </p:txBody>
      </p:sp>
    </p:spTree>
    <p:extLst>
      <p:ext uri="{BB962C8B-B14F-4D97-AF65-F5344CB8AC3E}">
        <p14:creationId xmlns:p14="http://schemas.microsoft.com/office/powerpoint/2010/main" val="21254739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fontScale="70000" lnSpcReduction="20000"/>
          </a:bodyPr>
          <a:lstStyle/>
          <a:p>
            <a:r>
              <a:rPr lang="en-US" sz="3400" b="1" dirty="0"/>
              <a:t>Maximum Likelihood Estimation (MLE)</a:t>
            </a:r>
          </a:p>
          <a:p>
            <a:r>
              <a:rPr lang="en-US" dirty="0"/>
              <a:t> MLE is a method used to estimate the parameters of a statistical model by maximizing the likelihood function. it seeks to find the parameter values that make the observed data most probable under the assumed model. MLE does not incorporate any prior information or assumptions about the parameters, and it provides point estimates of the parameters</a:t>
            </a:r>
          </a:p>
          <a:p>
            <a:endParaRPr lang="en-US" dirty="0"/>
          </a:p>
          <a:p>
            <a:r>
              <a:rPr lang="en-US" sz="3400" b="1" dirty="0"/>
              <a:t>Maximum A Posteriori (MAP) Estimation</a:t>
            </a:r>
          </a:p>
          <a:p>
            <a:r>
              <a:rPr lang="en-US" dirty="0"/>
              <a:t>MAP estimation is a Bayesian approach that combines prior information with the likelihood function to estimate the parameters. It involves finding the parameter values that maximize the posterior distribution, which is obtained by applying Bayes’ theorem. In MAP estimation, a prior distribution is specified for the parameters, representing prior beliefs or knowledge about their values. The likelihood function is then multiplied by the prior distribution to obtain the joint distribution, and the parameter values that maximize this joint distribution are selected as the MAP estimates. MAP estimation provides point estimates of the parameters, similar to MLE, but incorporates prior information.</a:t>
            </a:r>
          </a:p>
          <a:p>
            <a:endParaRPr lang="en-US" dirty="0"/>
          </a:p>
          <a:p>
            <a:endParaRPr lang="en-IN" dirty="0"/>
          </a:p>
        </p:txBody>
      </p:sp>
    </p:spTree>
    <p:extLst>
      <p:ext uri="{BB962C8B-B14F-4D97-AF65-F5344CB8AC3E}">
        <p14:creationId xmlns:p14="http://schemas.microsoft.com/office/powerpoint/2010/main" val="54498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p:txBody>
          <a:bodyPr>
            <a:normAutofit fontScale="32500" lnSpcReduction="20000"/>
          </a:bodyPr>
          <a:lstStyle/>
          <a:p>
            <a:r>
              <a:rPr lang="en-US" sz="6000" b="1" dirty="0"/>
              <a:t>Need for Bayesian Regression </a:t>
            </a:r>
            <a:r>
              <a:rPr lang="en-US" sz="4900" dirty="0"/>
              <a:t>There are several reasons why Bayesian regression is useful over other regression techniques. Some of them are as follows:</a:t>
            </a:r>
          </a:p>
          <a:p>
            <a:r>
              <a:rPr lang="en-US" sz="4900" dirty="0"/>
              <a:t>Bayesian regression also uses the prior belief about the parameters in the analysis. which makes it useful when there is limited data available and the prior knowledge are relevant. By combining prior knowledge with the observed data, Bayesian regression provides more informed and potentially more accurate estimates of the regression parameters.</a:t>
            </a:r>
          </a:p>
          <a:p>
            <a:r>
              <a:rPr lang="en-US" sz="4900" dirty="0"/>
              <a:t>Bayesian regression provides a natural way to measure the uncertainty in the estimation of regression parameters by generating the posterior distribution, which captures the uncertainty in the parameter values, as opposed to the single point estimate that is produced by standard regression techniques. This distribution offers a range of acceptable values for the parameters and can be used to compute trustworthy intervals or Bayesian confidence intervals. </a:t>
            </a:r>
          </a:p>
          <a:p>
            <a:r>
              <a:rPr lang="en-US" sz="4900" dirty="0"/>
              <a:t>In order to incorporate complicated correlations and non-linearities, Bayesian regression provides flexibility by offering a framework for integrating various prior distributions, which makes it capable to handle situations where the basic assumptions of standard regression techniques, like linearity or homoscedasticity, may not be true. It enables the modeling of more realistic and nuanced relationships between the predictors and the response variable.</a:t>
            </a:r>
          </a:p>
          <a:p>
            <a:r>
              <a:rPr lang="en-US" sz="4900" dirty="0"/>
              <a:t>Bayesian regression facilitates model selection and comparison by calculating the posterior probabilities of different models.</a:t>
            </a:r>
          </a:p>
          <a:p>
            <a:r>
              <a:rPr lang="en-US" sz="4900" dirty="0"/>
              <a:t>Bayesian regression can handle outliers and influential observations more effectively compared to classical regression methods. It provides a more </a:t>
            </a:r>
            <a:r>
              <a:rPr lang="en-US" sz="3400" b="1" dirty="0"/>
              <a:t>robust approach to regression analysis, as extreme or influential observations have a lesser impact on the estimation.</a:t>
            </a:r>
          </a:p>
        </p:txBody>
      </p:sp>
    </p:spTree>
    <p:extLst>
      <p:ext uri="{BB962C8B-B14F-4D97-AF65-F5344CB8AC3E}">
        <p14:creationId xmlns:p14="http://schemas.microsoft.com/office/powerpoint/2010/main" val="24248666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BBA-E1F6-1542-4003-1C2BB7EEBF9A}"/>
              </a:ext>
            </a:extLst>
          </p:cNvPr>
          <p:cNvSpPr>
            <a:spLocks noGrp="1"/>
          </p:cNvSpPr>
          <p:nvPr>
            <p:ph type="title"/>
          </p:nvPr>
        </p:nvSpPr>
        <p:spPr/>
        <p:txBody>
          <a:bodyPr/>
          <a:lstStyle/>
          <a:p>
            <a:r>
              <a:rPr lang="en-IN" dirty="0"/>
              <a:t>Bayesian Regression Pros and Cons</a:t>
            </a:r>
          </a:p>
        </p:txBody>
      </p:sp>
      <p:sp>
        <p:nvSpPr>
          <p:cNvPr id="3" name="Content Placeholder 2">
            <a:extLst>
              <a:ext uri="{FF2B5EF4-FFF2-40B4-BE49-F238E27FC236}">
                <a16:creationId xmlns:a16="http://schemas.microsoft.com/office/drawing/2014/main" id="{3C6F6D57-139C-EC08-9B3A-F9EB35D6DCD5}"/>
              </a:ext>
            </a:extLst>
          </p:cNvPr>
          <p:cNvSpPr>
            <a:spLocks noGrp="1"/>
          </p:cNvSpPr>
          <p:nvPr>
            <p:ph idx="1"/>
          </p:nvPr>
        </p:nvSpPr>
        <p:spPr>
          <a:xfrm>
            <a:off x="476250" y="1438275"/>
            <a:ext cx="11125200" cy="5143500"/>
          </a:xfrm>
        </p:spPr>
        <p:txBody>
          <a:bodyPr>
            <a:normAutofit fontScale="25000" lnSpcReduction="20000"/>
          </a:bodyPr>
          <a:lstStyle/>
          <a:p>
            <a:r>
              <a:rPr lang="en-US" sz="9600" b="1" dirty="0"/>
              <a:t>Advantages of Bayesian Regression: </a:t>
            </a:r>
          </a:p>
          <a:p>
            <a:r>
              <a:rPr lang="en-US" sz="6000" dirty="0"/>
              <a:t>Very effective when the size of the dataset is small.</a:t>
            </a:r>
          </a:p>
          <a:p>
            <a:r>
              <a:rPr lang="en-US" sz="6000" dirty="0"/>
              <a:t>Particularly well-suited for on-line based learning (data is received in real-time), as compared to batch-based learning, where we have the entire dataset on our hands before we start training the model. This is because Bayesian Regression doesn’t need to store data.</a:t>
            </a:r>
          </a:p>
          <a:p>
            <a:r>
              <a:rPr lang="en-US" sz="6000" dirty="0"/>
              <a:t>The Bayesian approach is a tried and tested approach and is very robust, mathematically. So, one can use this without having any extra prior knowledge about the dataset.</a:t>
            </a:r>
          </a:p>
          <a:p>
            <a:r>
              <a:rPr lang="en-US" sz="6000" dirty="0"/>
              <a:t>Bayesian regression methods employ skewed distributions that let you include outside information in your model. </a:t>
            </a:r>
          </a:p>
          <a:p>
            <a:r>
              <a:rPr lang="en-US" sz="9600" b="1" dirty="0"/>
              <a:t>Disadvantages of Bayesian Regression:  </a:t>
            </a:r>
          </a:p>
          <a:p>
            <a:r>
              <a:rPr lang="en-US" sz="6000" dirty="0"/>
              <a:t>The inference of the model can be time-consuming.</a:t>
            </a:r>
          </a:p>
          <a:p>
            <a:r>
              <a:rPr lang="en-US" sz="6000" dirty="0"/>
              <a:t>If there is a large amount of data available for our dataset, the Bayesian approach is not worth it and the regular frequentist approach does a more efficient job</a:t>
            </a:r>
          </a:p>
          <a:p>
            <a:r>
              <a:rPr lang="en-US" sz="6000" dirty="0"/>
              <a:t>If your code is in a setting where installing new packages is challenging and there are strong dependency controls, this might be an issue.</a:t>
            </a:r>
          </a:p>
          <a:p>
            <a:r>
              <a:rPr lang="en-US" sz="6000" dirty="0"/>
              <a:t>Many of the basic mistakes that commonly plague traditional frequentist regression models still apply to Bayesian models. For instance, Bayesian models still depend on the linearity of the relationship between the characteristics and the outcome variable.</a:t>
            </a:r>
          </a:p>
          <a:p>
            <a:r>
              <a:rPr lang="en-US" sz="9600" b="1" dirty="0"/>
              <a:t>When to use Bayesian Regression:</a:t>
            </a:r>
          </a:p>
          <a:p>
            <a:r>
              <a:rPr lang="en-US" sz="6000" dirty="0"/>
              <a:t>Small sample size: When you have a tiny sample size, Bayesian inference is frequently quite helpful. Bayesian regression is a wonderful choice if you need to develop a very complicated model but do not have access to a lot of data. In fact, it’s probably the greatest choice you have! Large sample sizes are necessary for many other machine-learning models to work properly.</a:t>
            </a:r>
          </a:p>
          <a:p>
            <a:r>
              <a:rPr lang="en-US" sz="6000" dirty="0"/>
              <a:t>Strong prior knowledge: The easiest method to include strong external knowledge into your model is by </a:t>
            </a:r>
            <a:r>
              <a:rPr lang="en-US" sz="6000" dirty="0" err="1"/>
              <a:t>utilising</a:t>
            </a:r>
            <a:r>
              <a:rPr lang="en-US" sz="6000" dirty="0"/>
              <a:t> a Bayesian model. The influence of the prior knowledge will be more obvious the smaller the dataset size you work with.</a:t>
            </a:r>
          </a:p>
        </p:txBody>
      </p:sp>
    </p:spTree>
    <p:extLst>
      <p:ext uri="{BB962C8B-B14F-4D97-AF65-F5344CB8AC3E}">
        <p14:creationId xmlns:p14="http://schemas.microsoft.com/office/powerpoint/2010/main" val="16644961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10DE-7759-550F-A0C3-B13F6194BC7A}"/>
              </a:ext>
            </a:extLst>
          </p:cNvPr>
          <p:cNvSpPr>
            <a:spLocks noGrp="1"/>
          </p:cNvSpPr>
          <p:nvPr>
            <p:ph type="title"/>
          </p:nvPr>
        </p:nvSpPr>
        <p:spPr/>
        <p:txBody>
          <a:bodyPr/>
          <a:lstStyle/>
          <a:p>
            <a:r>
              <a:rPr lang="en-IN" dirty="0"/>
              <a:t>Isotonic Regression</a:t>
            </a:r>
          </a:p>
        </p:txBody>
      </p:sp>
      <p:sp>
        <p:nvSpPr>
          <p:cNvPr id="3" name="Content Placeholder 2">
            <a:extLst>
              <a:ext uri="{FF2B5EF4-FFF2-40B4-BE49-F238E27FC236}">
                <a16:creationId xmlns:a16="http://schemas.microsoft.com/office/drawing/2014/main" id="{707EE6AD-1241-44BB-3638-F5FE690A7EA2}"/>
              </a:ext>
            </a:extLst>
          </p:cNvPr>
          <p:cNvSpPr>
            <a:spLocks noGrp="1"/>
          </p:cNvSpPr>
          <p:nvPr>
            <p:ph idx="1"/>
          </p:nvPr>
        </p:nvSpPr>
        <p:spPr/>
        <p:txBody>
          <a:bodyPr>
            <a:normAutofit fontScale="70000" lnSpcReduction="20000"/>
          </a:bodyPr>
          <a:lstStyle/>
          <a:p>
            <a:r>
              <a:rPr lang="en-US" dirty="0"/>
              <a:t>Isotonic regression is a regression technique in which the predictor variable is monotonically related to the target variable. This means that as the value of the predictor variable increases, the value of the target variable either increases or decreases in a consistent, non-oscillating manner.</a:t>
            </a:r>
          </a:p>
          <a:p>
            <a:endParaRPr lang="en-US" dirty="0"/>
          </a:p>
          <a:p>
            <a:r>
              <a:rPr lang="en-US" dirty="0"/>
              <a:t>Mathematically, isotonic regression can be formulated as an optimization problem in which the goal is to find a monotonic function that minimizes the sum of the squared errors between the predicted and observed values of the target variable.</a:t>
            </a:r>
            <a:r>
              <a:rPr lang="nn-NO" dirty="0"/>
              <a:t> </a:t>
            </a:r>
            <a:r>
              <a:rPr lang="en-US" dirty="0"/>
              <a:t>The optimization problem can be written as follows: minimize</a:t>
            </a:r>
            <a:r>
              <a:rPr lang="nn-NO" dirty="0"/>
              <a:t>∑(y_i - f(x_i))^2 subject to </a:t>
            </a:r>
            <a:r>
              <a:rPr lang="fr-FR" dirty="0"/>
              <a:t>f(x_1) &lt;= f(x_2) &lt;= ... &lt;= f(</a:t>
            </a:r>
            <a:r>
              <a:rPr lang="fr-FR" dirty="0" err="1"/>
              <a:t>x_n</a:t>
            </a:r>
            <a:r>
              <a:rPr lang="fr-FR" dirty="0"/>
              <a:t>)</a:t>
            </a:r>
          </a:p>
          <a:p>
            <a:r>
              <a:rPr lang="en-IN" dirty="0"/>
              <a:t>Where xi and </a:t>
            </a:r>
            <a:r>
              <a:rPr lang="en-IN" dirty="0" err="1"/>
              <a:t>yi</a:t>
            </a:r>
            <a:r>
              <a:rPr lang="en-IN" dirty="0"/>
              <a:t> are </a:t>
            </a:r>
            <a:r>
              <a:rPr lang="en-US" dirty="0"/>
              <a:t>are the predictors and target variables for the </a:t>
            </a:r>
            <a:r>
              <a:rPr lang="en-US" dirty="0" err="1"/>
              <a:t>ith</a:t>
            </a:r>
            <a:r>
              <a:rPr lang="en-US" dirty="0"/>
              <a:t> data point, respectively, and f is the monotonic function that is being fit to the data. The constraint ensures that the function is monotonic.</a:t>
            </a:r>
          </a:p>
          <a:p>
            <a:endParaRPr lang="en-US" dirty="0"/>
          </a:p>
          <a:p>
            <a:r>
              <a:rPr lang="en-US" dirty="0"/>
              <a:t>One way to solve this optimization problem is through a dynamic programming approach, which involves iteratively updating the function by adding one predictor-target pair at a time and making sure that the function remains monotonic at each step.</a:t>
            </a:r>
            <a:endParaRPr lang="en-IN" dirty="0"/>
          </a:p>
        </p:txBody>
      </p:sp>
    </p:spTree>
    <p:extLst>
      <p:ext uri="{BB962C8B-B14F-4D97-AF65-F5344CB8AC3E}">
        <p14:creationId xmlns:p14="http://schemas.microsoft.com/office/powerpoint/2010/main" val="42063612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10DE-7759-550F-A0C3-B13F6194BC7A}"/>
              </a:ext>
            </a:extLst>
          </p:cNvPr>
          <p:cNvSpPr>
            <a:spLocks noGrp="1"/>
          </p:cNvSpPr>
          <p:nvPr>
            <p:ph type="title"/>
          </p:nvPr>
        </p:nvSpPr>
        <p:spPr/>
        <p:txBody>
          <a:bodyPr/>
          <a:lstStyle/>
          <a:p>
            <a:r>
              <a:rPr lang="en-IN" dirty="0"/>
              <a:t>Isotonic Regression</a:t>
            </a:r>
          </a:p>
        </p:txBody>
      </p:sp>
      <p:sp>
        <p:nvSpPr>
          <p:cNvPr id="3" name="Content Placeholder 2">
            <a:extLst>
              <a:ext uri="{FF2B5EF4-FFF2-40B4-BE49-F238E27FC236}">
                <a16:creationId xmlns:a16="http://schemas.microsoft.com/office/drawing/2014/main" id="{707EE6AD-1241-44BB-3638-F5FE690A7EA2}"/>
              </a:ext>
            </a:extLst>
          </p:cNvPr>
          <p:cNvSpPr>
            <a:spLocks noGrp="1"/>
          </p:cNvSpPr>
          <p:nvPr>
            <p:ph idx="1"/>
          </p:nvPr>
        </p:nvSpPr>
        <p:spPr/>
        <p:txBody>
          <a:bodyPr>
            <a:normAutofit fontScale="77500" lnSpcReduction="20000"/>
          </a:bodyPr>
          <a:lstStyle/>
          <a:p>
            <a:r>
              <a:rPr lang="en-US" sz="3100" b="1" dirty="0"/>
              <a:t>Applications of Isotonic Regression</a:t>
            </a:r>
          </a:p>
          <a:p>
            <a:r>
              <a:rPr lang="en-US" b="1" dirty="0"/>
              <a:t>Calibration of predicted probabilities</a:t>
            </a:r>
            <a:r>
              <a:rPr lang="en-US" dirty="0"/>
              <a:t>: Isotonic regression can be used to adjust the predicted probabilities produced by a classifier so that they are more accurately calibrated to the true probabilities.</a:t>
            </a:r>
          </a:p>
          <a:p>
            <a:r>
              <a:rPr lang="en-US" b="1" dirty="0"/>
              <a:t>Ordinal regression</a:t>
            </a:r>
            <a:r>
              <a:rPr lang="en-US" dirty="0"/>
              <a:t>: Isotonic regression can be used to model ordinal variables, which are variables that can be ranked in order (e.g., “low,” “medium,” and “high”).</a:t>
            </a:r>
          </a:p>
          <a:p>
            <a:r>
              <a:rPr lang="en-US" b="1" dirty="0"/>
              <a:t>Non-parametric regression</a:t>
            </a:r>
            <a:r>
              <a:rPr lang="en-US" dirty="0"/>
              <a:t>: Because isotonic regression does not make any assumptions about the functional form of the relationship between the predictor and target variables, it can be used as a non-parametric regression method.</a:t>
            </a:r>
          </a:p>
          <a:p>
            <a:r>
              <a:rPr lang="en-US" b="1" dirty="0"/>
              <a:t>Imputing missing values</a:t>
            </a:r>
            <a:r>
              <a:rPr lang="en-US" dirty="0"/>
              <a:t>: Isotonic regression can be used to impute missing values in a dataset by predicting the missing values based on the surrounding non-missing values.</a:t>
            </a:r>
          </a:p>
          <a:p>
            <a:r>
              <a:rPr lang="en-US" b="1" dirty="0"/>
              <a:t>Outlier detection</a:t>
            </a:r>
            <a:r>
              <a:rPr lang="en-US" dirty="0"/>
              <a:t>: Isotonic regression can be used to identify outliers in a dataset by identifying points that are significantly different from the overall trend of the data.</a:t>
            </a:r>
            <a:endParaRPr lang="en-IN" dirty="0"/>
          </a:p>
        </p:txBody>
      </p:sp>
    </p:spTree>
    <p:extLst>
      <p:ext uri="{BB962C8B-B14F-4D97-AF65-F5344CB8AC3E}">
        <p14:creationId xmlns:p14="http://schemas.microsoft.com/office/powerpoint/2010/main" val="27649328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10DE-7759-550F-A0C3-B13F6194BC7A}"/>
              </a:ext>
            </a:extLst>
          </p:cNvPr>
          <p:cNvSpPr>
            <a:spLocks noGrp="1"/>
          </p:cNvSpPr>
          <p:nvPr>
            <p:ph type="title"/>
          </p:nvPr>
        </p:nvSpPr>
        <p:spPr/>
        <p:txBody>
          <a:bodyPr/>
          <a:lstStyle/>
          <a:p>
            <a:r>
              <a:rPr lang="en-IN" dirty="0"/>
              <a:t>Stepwise Regression</a:t>
            </a:r>
          </a:p>
        </p:txBody>
      </p:sp>
      <p:sp>
        <p:nvSpPr>
          <p:cNvPr id="3" name="Content Placeholder 2">
            <a:extLst>
              <a:ext uri="{FF2B5EF4-FFF2-40B4-BE49-F238E27FC236}">
                <a16:creationId xmlns:a16="http://schemas.microsoft.com/office/drawing/2014/main" id="{707EE6AD-1241-44BB-3638-F5FE690A7EA2}"/>
              </a:ext>
            </a:extLst>
          </p:cNvPr>
          <p:cNvSpPr>
            <a:spLocks noGrp="1"/>
          </p:cNvSpPr>
          <p:nvPr>
            <p:ph idx="1"/>
          </p:nvPr>
        </p:nvSpPr>
        <p:spPr/>
        <p:txBody>
          <a:bodyPr>
            <a:normAutofit lnSpcReduction="10000"/>
          </a:bodyPr>
          <a:lstStyle/>
          <a:p>
            <a:r>
              <a:rPr lang="en-US" sz="1400" dirty="0"/>
              <a:t>Stepwise regression is a method of fitting a regression model by iteratively adding or removing variables. It is used to build a model that is accurate and parsimonious, meaning that it has the smallest number of variables that can explain the data.</a:t>
            </a:r>
          </a:p>
          <a:p>
            <a:r>
              <a:rPr lang="en-US" sz="1400" dirty="0"/>
              <a:t>There are two main types of stepwise regression:</a:t>
            </a:r>
          </a:p>
          <a:p>
            <a:pPr lvl="1"/>
            <a:r>
              <a:rPr lang="en-US" sz="1200" dirty="0"/>
              <a:t>Forward Selection –  In forward selection, the algorithm starts with an empty model and iteratively adds variables to the model until no further improvement is made.</a:t>
            </a:r>
          </a:p>
          <a:p>
            <a:pPr lvl="1"/>
            <a:r>
              <a:rPr lang="en-US" sz="1200" dirty="0"/>
              <a:t>Backward Elimination – In backward elimination, the algorithm starts with a model that includes all variables and iteratively removes variables until no further improvement is made.</a:t>
            </a:r>
          </a:p>
          <a:p>
            <a:r>
              <a:rPr lang="en-US" sz="1400" dirty="0"/>
              <a:t>The advantage of stepwise regression is that it can automatically select the most important variables for the model and build a parsimonious model. The disadvantage is that it may not always select the best model, and it can be sensitive to the order in which the variables are added or removed.</a:t>
            </a:r>
          </a:p>
          <a:p>
            <a:r>
              <a:rPr lang="en-US" sz="1400" dirty="0"/>
              <a:t>Use of Stepwise Regression?</a:t>
            </a:r>
          </a:p>
          <a:p>
            <a:pPr lvl="1"/>
            <a:r>
              <a:rPr lang="en-US" sz="1200" dirty="0"/>
              <a:t>The primary use of stepwise regression is to build a regression model that is accurate and parsimonious. In other words, it is used to find the smallest number of variables that can explain the data.</a:t>
            </a:r>
          </a:p>
          <a:p>
            <a:pPr lvl="1"/>
            <a:r>
              <a:rPr lang="en-US" sz="1200" dirty="0"/>
              <a:t>Stepwise regression is a popular method for model selection because it can automatically select the most important variables for the model and build a parsimonious model. This can save time and effort for the data scientist or analyst, who does not have to manually select the variables for the model.</a:t>
            </a:r>
          </a:p>
          <a:p>
            <a:pPr lvl="1"/>
            <a:r>
              <a:rPr lang="en-US" sz="1200" dirty="0"/>
              <a:t>Stepwise regression can also improve the model’s performance by reducing the number of variables and eliminating any unnecessary or irrelevant variables. This can help to prevent overfitting, which can occur when the model is too complex and does not generalize well to new data.</a:t>
            </a:r>
          </a:p>
          <a:p>
            <a:pPr lvl="1"/>
            <a:r>
              <a:rPr lang="en-US" sz="1200" dirty="0"/>
              <a:t>Overall, the use of stepwise regression is to build accurate and parsimonious regression models that can handle complex, non-linear relationships in the data. It is a popular and effective method for model selection in many different domains.</a:t>
            </a:r>
          </a:p>
          <a:p>
            <a:r>
              <a:rPr lang="en-US" sz="1400" dirty="0"/>
              <a:t>Overall, stepwise regression is a useful method for model selection, but it should be used carefully and in combination with other regression methods to ensure that the best model is selected.</a:t>
            </a:r>
            <a:endParaRPr lang="en-IN" sz="1400" dirty="0"/>
          </a:p>
        </p:txBody>
      </p:sp>
    </p:spTree>
    <p:extLst>
      <p:ext uri="{BB962C8B-B14F-4D97-AF65-F5344CB8AC3E}">
        <p14:creationId xmlns:p14="http://schemas.microsoft.com/office/powerpoint/2010/main" val="11808194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10DE-7759-550F-A0C3-B13F6194BC7A}"/>
              </a:ext>
            </a:extLst>
          </p:cNvPr>
          <p:cNvSpPr>
            <a:spLocks noGrp="1"/>
          </p:cNvSpPr>
          <p:nvPr>
            <p:ph type="title"/>
          </p:nvPr>
        </p:nvSpPr>
        <p:spPr>
          <a:xfrm>
            <a:off x="876693" y="477368"/>
            <a:ext cx="6943332" cy="637058"/>
          </a:xfrm>
        </p:spPr>
        <p:txBody>
          <a:bodyPr anchor="b">
            <a:normAutofit/>
          </a:bodyPr>
          <a:lstStyle/>
          <a:p>
            <a:r>
              <a:rPr lang="en-IN" sz="3200" dirty="0"/>
              <a:t>Least Angle Regression (LARS)</a:t>
            </a:r>
          </a:p>
        </p:txBody>
      </p:sp>
      <p:sp>
        <p:nvSpPr>
          <p:cNvPr id="3" name="Content Placeholder 2">
            <a:extLst>
              <a:ext uri="{FF2B5EF4-FFF2-40B4-BE49-F238E27FC236}">
                <a16:creationId xmlns:a16="http://schemas.microsoft.com/office/drawing/2014/main" id="{707EE6AD-1241-44BB-3638-F5FE690A7EA2}"/>
              </a:ext>
            </a:extLst>
          </p:cNvPr>
          <p:cNvSpPr>
            <a:spLocks noGrp="1"/>
          </p:cNvSpPr>
          <p:nvPr>
            <p:ph idx="1"/>
          </p:nvPr>
        </p:nvSpPr>
        <p:spPr>
          <a:xfrm>
            <a:off x="876692" y="1314450"/>
            <a:ext cx="6943333" cy="4991100"/>
          </a:xfrm>
        </p:spPr>
        <p:txBody>
          <a:bodyPr anchor="t">
            <a:normAutofit/>
          </a:bodyPr>
          <a:lstStyle/>
          <a:p>
            <a:r>
              <a:rPr lang="en-US" sz="1200" dirty="0"/>
              <a:t>Least Angle Regression (LARS) is an algorithm used in regression for high dimensional data (i.e., data with a large number of attributes). Least Angle Regression is somewhat similar to forward stepwise regression. Since it is used with data that has lots of attributes, at each step, LARS finds the attribute which is most highly correlated to the target value. There may be more than one attribute that has the same correlation. In this scenario, LARS averages the attributes and proceeds in a direction that is at the same angle to the attributes. This is exactly why this algorithm is called Least Angle regression. Basically, LARS makes leaps in the most optimally calculated direction without overfitting the model. </a:t>
            </a:r>
          </a:p>
          <a:p>
            <a:r>
              <a:rPr lang="en-US" sz="1200" dirty="0"/>
              <a:t>Algorithm: </a:t>
            </a:r>
          </a:p>
          <a:p>
            <a:pPr lvl="1"/>
            <a:r>
              <a:rPr lang="en-US" sz="1200" dirty="0"/>
              <a:t>Normalize all values to have zero mean and unit variance.</a:t>
            </a:r>
          </a:p>
          <a:p>
            <a:pPr lvl="1"/>
            <a:r>
              <a:rPr lang="en-US" sz="1200" dirty="0"/>
              <a:t>Find a variable that is most highly correlated to the residual. Move the regression line in this direction until we reach another variable that has the same or higher correlation.</a:t>
            </a:r>
          </a:p>
          <a:p>
            <a:r>
              <a:rPr lang="en-US" sz="1200" dirty="0"/>
              <a:t>Note : Residual is the difference between the observed value and the predicted value. Variable, here implies an attribute. </a:t>
            </a:r>
          </a:p>
          <a:p>
            <a:r>
              <a:rPr lang="en-US" sz="1200" dirty="0"/>
              <a:t>When we have two variables that have the same correlation, move the regression line at an angle that is in between (i.e., least angle between the two variables).</a:t>
            </a:r>
          </a:p>
          <a:p>
            <a:r>
              <a:rPr lang="en-US" sz="1200" dirty="0"/>
              <a:t>Continue this until all of our data is exhausted or until you think the model is big and ‘general’ enough.</a:t>
            </a:r>
          </a:p>
          <a:p>
            <a:r>
              <a:rPr lang="en-US" sz="1200" dirty="0"/>
              <a:t> Mathematically, LARS works as follows : </a:t>
            </a:r>
          </a:p>
          <a:p>
            <a:pPr lvl="1"/>
            <a:r>
              <a:rPr lang="en-US" sz="1200" dirty="0"/>
              <a:t>All coefficients, ‘B’ are set to 0.</a:t>
            </a:r>
          </a:p>
          <a:p>
            <a:pPr lvl="1"/>
            <a:r>
              <a:rPr lang="en-US" sz="1200" dirty="0"/>
              <a:t>The predictor, </a:t>
            </a:r>
            <a:r>
              <a:rPr lang="en-US" sz="1200" dirty="0" err="1"/>
              <a:t>xj</a:t>
            </a:r>
            <a:r>
              <a:rPr lang="en-US" sz="1200" dirty="0"/>
              <a:t> is found that is most correlated to y.</a:t>
            </a:r>
          </a:p>
          <a:p>
            <a:pPr lvl="1"/>
            <a:r>
              <a:rPr lang="en-US" sz="1200" dirty="0"/>
              <a:t>Increase the coefficient </a:t>
            </a:r>
            <a:r>
              <a:rPr lang="en-US" sz="1200" dirty="0" err="1"/>
              <a:t>Bj</a:t>
            </a:r>
            <a:r>
              <a:rPr lang="en-US" sz="1200" dirty="0"/>
              <a:t> in the direction that is most correlated with y and stop when you find some other predictor </a:t>
            </a:r>
            <a:r>
              <a:rPr lang="en-US" sz="1200" dirty="0" err="1"/>
              <a:t>xk</a:t>
            </a:r>
            <a:r>
              <a:rPr lang="en-US" sz="1200" dirty="0"/>
              <a:t> the has equal or higher correlation than </a:t>
            </a:r>
            <a:r>
              <a:rPr lang="en-US" sz="1200" dirty="0" err="1"/>
              <a:t>xj</a:t>
            </a:r>
            <a:r>
              <a:rPr lang="en-US" sz="1200" dirty="0"/>
              <a:t>.</a:t>
            </a:r>
          </a:p>
          <a:p>
            <a:pPr lvl="1"/>
            <a:r>
              <a:rPr lang="en-US" sz="1200" dirty="0"/>
              <a:t>Extend (</a:t>
            </a:r>
            <a:r>
              <a:rPr lang="en-US" sz="1200" dirty="0" err="1"/>
              <a:t>Bj</a:t>
            </a:r>
            <a:r>
              <a:rPr lang="en-US" sz="1200" dirty="0"/>
              <a:t>, Bk) in a direction that is equiangular (has the same angle) to both </a:t>
            </a:r>
            <a:r>
              <a:rPr lang="en-US" sz="1200" dirty="0" err="1"/>
              <a:t>xj</a:t>
            </a:r>
            <a:r>
              <a:rPr lang="en-US" sz="1200" dirty="0"/>
              <a:t> and </a:t>
            </a:r>
            <a:r>
              <a:rPr lang="en-US" sz="1200" dirty="0" err="1"/>
              <a:t>xk</a:t>
            </a:r>
            <a:r>
              <a:rPr lang="en-US" sz="1200" dirty="0"/>
              <a:t>.</a:t>
            </a:r>
          </a:p>
          <a:p>
            <a:pPr lvl="1"/>
            <a:r>
              <a:rPr lang="en-US" sz="1200" dirty="0"/>
              <a:t>Continue and repeat until all predictors are in the model.</a:t>
            </a:r>
            <a:endParaRPr lang="en-IN" sz="1200" dirty="0"/>
          </a:p>
        </p:txBody>
      </p:sp>
      <p:pic>
        <p:nvPicPr>
          <p:cNvPr id="35844" name="Picture 4">
            <a:extLst>
              <a:ext uri="{FF2B5EF4-FFF2-40B4-BE49-F238E27FC236}">
                <a16:creationId xmlns:a16="http://schemas.microsoft.com/office/drawing/2014/main" id="{11E2573E-5ED2-BFF5-ED0B-001185FCBE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24775" y="1644608"/>
            <a:ext cx="3690288" cy="3493701"/>
          </a:xfrm>
          <a:prstGeom prst="rect">
            <a:avLst/>
          </a:prstGeom>
          <a:noFill/>
          <a:extLst>
            <a:ext uri="{909E8E84-426E-40DD-AFC4-6F175D3DCCD1}">
              <a14:hiddenFill xmlns:a14="http://schemas.microsoft.com/office/drawing/2010/main">
                <a:solidFill>
                  <a:srgbClr val="FFFFFF"/>
                </a:solidFill>
              </a14:hiddenFill>
            </a:ext>
          </a:extLst>
        </p:spPr>
      </p:pic>
      <p:grpSp>
        <p:nvGrpSpPr>
          <p:cNvPr id="35854" name="Group 35853">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5855" name="Rectangle 35854">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6" name="Rectangle 35855">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7694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IN" sz="4400" b="1" dirty="0"/>
              <a:t>Binary Encoding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70000" lnSpcReduction="20000"/>
          </a:bodyPr>
          <a:lstStyle/>
          <a:p>
            <a:pPr algn="l"/>
            <a:r>
              <a:rPr lang="en-US" b="0" i="0" dirty="0">
                <a:solidFill>
                  <a:srgbClr val="242424"/>
                </a:solidFill>
                <a:effectLst/>
                <a:highlight>
                  <a:srgbClr val="FFFFFF"/>
                </a:highlight>
                <a:latin typeface="source-serif-pro"/>
              </a:rPr>
              <a:t>Binary encoding is a technique for representing categorical variables as binary code. In this method, each category is assigned a unique binary code, with the number of bits equal to the number of unique categories in the feature. The binary code is then used to represent the category in the data.</a:t>
            </a:r>
          </a:p>
          <a:p>
            <a:pPr algn="l"/>
            <a:r>
              <a:rPr lang="en-US" b="0" i="0" dirty="0">
                <a:solidFill>
                  <a:srgbClr val="242424"/>
                </a:solidFill>
                <a:effectLst/>
                <a:highlight>
                  <a:srgbClr val="FFFFFF"/>
                </a:highlight>
                <a:latin typeface="source-serif-pro"/>
              </a:rPr>
              <a:t>For example, consider a categorical feature with 3 categories: “A”, “B”, and “C”. The categories can be represented as binary code as follows:</a:t>
            </a:r>
          </a:p>
          <a:p>
            <a:pPr algn="l">
              <a:buFont typeface="Arial" panose="020B0604020202020204" pitchFamily="34" charset="0"/>
              <a:buChar char="•"/>
            </a:pPr>
            <a:r>
              <a:rPr lang="en-US" b="0" i="0" dirty="0">
                <a:solidFill>
                  <a:srgbClr val="242424"/>
                </a:solidFill>
                <a:effectLst/>
                <a:highlight>
                  <a:srgbClr val="FFFFFF"/>
                </a:highlight>
                <a:latin typeface="source-serif-pro"/>
              </a:rPr>
              <a:t>Category “A”: 00</a:t>
            </a:r>
          </a:p>
          <a:p>
            <a:pPr algn="l">
              <a:buFont typeface="Arial" panose="020B0604020202020204" pitchFamily="34" charset="0"/>
              <a:buChar char="•"/>
            </a:pPr>
            <a:r>
              <a:rPr lang="en-US" b="0" i="0" dirty="0">
                <a:solidFill>
                  <a:srgbClr val="242424"/>
                </a:solidFill>
                <a:effectLst/>
                <a:highlight>
                  <a:srgbClr val="FFFFFF"/>
                </a:highlight>
                <a:latin typeface="source-serif-pro"/>
              </a:rPr>
              <a:t>Category “B”: 01</a:t>
            </a:r>
          </a:p>
          <a:p>
            <a:pPr algn="l">
              <a:buFont typeface="Arial" panose="020B0604020202020204" pitchFamily="34" charset="0"/>
              <a:buChar char="•"/>
            </a:pPr>
            <a:r>
              <a:rPr lang="en-US" b="0" i="0" dirty="0">
                <a:solidFill>
                  <a:srgbClr val="242424"/>
                </a:solidFill>
                <a:effectLst/>
                <a:highlight>
                  <a:srgbClr val="FFFFFF"/>
                </a:highlight>
                <a:latin typeface="source-serif-pro"/>
              </a:rPr>
              <a:t>Category “C”: 10</a:t>
            </a:r>
          </a:p>
          <a:p>
            <a:pPr algn="l"/>
            <a:r>
              <a:rPr lang="en-US" b="0" i="0" dirty="0">
                <a:solidFill>
                  <a:srgbClr val="242424"/>
                </a:solidFill>
                <a:effectLst/>
                <a:highlight>
                  <a:srgbClr val="FFFFFF"/>
                </a:highlight>
                <a:latin typeface="source-serif-pro"/>
              </a:rPr>
              <a:t>Each row in the data containing the categorical feature will be replaced by the corresponding binary code.</a:t>
            </a:r>
          </a:p>
          <a:p>
            <a:pPr algn="l"/>
            <a:r>
              <a:rPr lang="en-US" b="0" i="0" dirty="0">
                <a:solidFill>
                  <a:srgbClr val="242424"/>
                </a:solidFill>
                <a:effectLst/>
                <a:highlight>
                  <a:srgbClr val="FFFFFF"/>
                </a:highlight>
                <a:latin typeface="source-serif-pro"/>
              </a:rPr>
              <a:t>Binary encoding can handle categorical variables with a large number of categories more efficiently than one-hot encoding, as it reduces the dimensionality of the data by representing each category with a fixed number of bits. This can also help in avoiding the curse of dimensionality, where increasing the number of features can lead to decreased performance of machine learning models.</a:t>
            </a:r>
          </a:p>
          <a:p>
            <a:endParaRPr lang="en-IN" dirty="0"/>
          </a:p>
        </p:txBody>
      </p:sp>
    </p:spTree>
    <p:extLst>
      <p:ext uri="{BB962C8B-B14F-4D97-AF65-F5344CB8AC3E}">
        <p14:creationId xmlns:p14="http://schemas.microsoft.com/office/powerpoint/2010/main" val="3119791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5"/>
          <p:cNvSpPr>
            <a:spLocks noGrp="1"/>
          </p:cNvSpPr>
          <p:nvPr>
            <p:ph type="title"/>
          </p:nvPr>
        </p:nvSpPr>
        <p:spPr>
          <a:xfrm>
            <a:off x="1981200" y="228600"/>
            <a:ext cx="8229600" cy="1143000"/>
          </a:xfrm>
        </p:spPr>
        <p:txBody>
          <a:bodyPr/>
          <a:lstStyle/>
          <a:p>
            <a:pPr eaLnBrk="1" hangingPunct="1"/>
            <a:r>
              <a:rPr lang="en-US" altLang="en-US"/>
              <a:t>A Note on Stochastic GD</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l="31679"/>
          <a:stretch>
            <a:fillRect/>
          </a:stretch>
        </p:blipFill>
        <p:spPr bwMode="auto">
          <a:xfrm>
            <a:off x="7642633" y="1719405"/>
            <a:ext cx="3575713" cy="30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7"/>
          <p:cNvSpPr txBox="1">
            <a:spLocks noChangeArrowheads="1"/>
          </p:cNvSpPr>
          <p:nvPr/>
        </p:nvSpPr>
        <p:spPr bwMode="auto">
          <a:xfrm>
            <a:off x="941697" y="1676401"/>
            <a:ext cx="666321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dirty="0"/>
              <a:t> For very large problems it is more efficient to </a:t>
            </a:r>
          </a:p>
          <a:p>
            <a:pPr eaLnBrk="1" hangingPunct="1"/>
            <a:r>
              <a:rPr lang="en-US" altLang="en-US" dirty="0"/>
              <a:t>  compute the gradient using a small (random)</a:t>
            </a:r>
          </a:p>
          <a:p>
            <a:pPr eaLnBrk="1" hangingPunct="1"/>
            <a:r>
              <a:rPr lang="en-US" altLang="en-US" dirty="0"/>
              <a:t>  subset of the data.</a:t>
            </a:r>
          </a:p>
          <a:p>
            <a:pPr eaLnBrk="1" hangingPunct="1"/>
            <a:endParaRPr lang="en-US" altLang="en-US" dirty="0"/>
          </a:p>
          <a:p>
            <a:pPr eaLnBrk="1" hangingPunct="1">
              <a:buFont typeface="Arial" panose="020B0604020202020204" pitchFamily="34" charset="0"/>
              <a:buChar char="•"/>
            </a:pPr>
            <a:r>
              <a:rPr lang="en-US" altLang="en-US" dirty="0"/>
              <a:t> For every new update you pick a new random subset.</a:t>
            </a:r>
          </a:p>
          <a:p>
            <a:pPr eaLnBrk="1" hangingPunct="1">
              <a:buFont typeface="Arial" panose="020B0604020202020204" pitchFamily="34" charset="0"/>
              <a:buChar char="•"/>
            </a:pPr>
            <a:endParaRPr lang="en-US" altLang="en-US" dirty="0"/>
          </a:p>
          <a:p>
            <a:pPr eaLnBrk="1" hangingPunct="1">
              <a:buFont typeface="Arial" panose="020B0604020202020204" pitchFamily="34" charset="0"/>
              <a:buChar char="•"/>
            </a:pPr>
            <a:r>
              <a:rPr lang="en-US" altLang="en-US" dirty="0"/>
              <a:t> Towards convergence, we decrease the step size, This is done by lowering learning rate. This is to take small steps once we are closer to global minima. If we take large steps we might miss minima and model may not converge</a:t>
            </a:r>
          </a:p>
          <a:p>
            <a:pPr eaLnBrk="1" hangingPunct="1">
              <a:buFont typeface="Arial" panose="020B0604020202020204" pitchFamily="34" charset="0"/>
              <a:buChar char="•"/>
            </a:pPr>
            <a:endParaRPr lang="en-US" altLang="en-US" dirty="0"/>
          </a:p>
          <a:p>
            <a:pPr eaLnBrk="1" hangingPunct="1">
              <a:buFont typeface="Arial" panose="020B0604020202020204" pitchFamily="34" charset="0"/>
              <a:buChar char="•"/>
            </a:pPr>
            <a:r>
              <a:rPr lang="en-US" altLang="en-US" dirty="0"/>
              <a:t> Why is this more efficient?</a:t>
            </a:r>
          </a:p>
          <a:p>
            <a:pPr eaLnBrk="1" hangingPunct="1">
              <a:buFont typeface="Wingdings" panose="05000000000000000000" pitchFamily="2" charset="2"/>
              <a:buChar char="à"/>
            </a:pPr>
            <a:r>
              <a:rPr lang="en-US" altLang="en-US" dirty="0">
                <a:sym typeface="Wingdings" panose="05000000000000000000" pitchFamily="2" charset="2"/>
              </a:rPr>
              <a:t>The gradient is an average over many data-points.</a:t>
            </a:r>
          </a:p>
          <a:p>
            <a:pPr eaLnBrk="1" hangingPunct="1">
              <a:buFont typeface="Wingdings" panose="05000000000000000000" pitchFamily="2" charset="2"/>
              <a:buChar char="à"/>
            </a:pPr>
            <a:r>
              <a:rPr lang="en-US" altLang="en-US" dirty="0">
                <a:sym typeface="Wingdings" panose="05000000000000000000" pitchFamily="2" charset="2"/>
              </a:rPr>
              <a:t> If your parameters are very “bad”, every data-point will </a:t>
            </a:r>
          </a:p>
          <a:p>
            <a:pPr eaLnBrk="1" hangingPunct="1"/>
            <a:r>
              <a:rPr lang="en-US" altLang="en-US" dirty="0">
                <a:sym typeface="Wingdings" panose="05000000000000000000" pitchFamily="2" charset="2"/>
              </a:rPr>
              <a:t>     tell you to move in the same direction, so you need only a </a:t>
            </a:r>
          </a:p>
          <a:p>
            <a:pPr eaLnBrk="1" hangingPunct="1"/>
            <a:r>
              <a:rPr lang="en-US" altLang="en-US" dirty="0">
                <a:sym typeface="Wingdings" panose="05000000000000000000" pitchFamily="2" charset="2"/>
              </a:rPr>
              <a:t>     few data-points to find that direction.</a:t>
            </a:r>
          </a:p>
          <a:p>
            <a:pPr eaLnBrk="1" hangingPunct="1">
              <a:buFont typeface="Wingdings" panose="05000000000000000000" pitchFamily="2" charset="2"/>
              <a:buChar char="à"/>
            </a:pPr>
            <a:r>
              <a:rPr lang="en-US" altLang="en-US" dirty="0">
                <a:sym typeface="Wingdings" panose="05000000000000000000" pitchFamily="2" charset="2"/>
              </a:rPr>
              <a:t>Towards convergence you need all the data-points.</a:t>
            </a:r>
          </a:p>
          <a:p>
            <a:pPr eaLnBrk="1" hangingPunct="1">
              <a:buFont typeface="Wingdings" panose="05000000000000000000" pitchFamily="2" charset="2"/>
              <a:buChar char="à"/>
            </a:pPr>
            <a:r>
              <a:rPr lang="en-US" altLang="en-US" dirty="0">
                <a:sym typeface="Wingdings" panose="05000000000000000000" pitchFamily="2" charset="2"/>
              </a:rPr>
              <a:t> A small step-size effectively averages over many data-points.</a:t>
            </a:r>
          </a:p>
        </p:txBody>
      </p:sp>
      <p:sp>
        <p:nvSpPr>
          <p:cNvPr id="2" name="Down Arrow 1"/>
          <p:cNvSpPr/>
          <p:nvPr/>
        </p:nvSpPr>
        <p:spPr>
          <a:xfrm>
            <a:off x="9477523" y="1371600"/>
            <a:ext cx="276024" cy="1760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9753547" y="1275898"/>
            <a:ext cx="1621809" cy="646331"/>
          </a:xfrm>
          <a:prstGeom prst="rect">
            <a:avLst/>
          </a:prstGeom>
          <a:noFill/>
        </p:spPr>
        <p:txBody>
          <a:bodyPr wrap="square" rtlCol="0">
            <a:spAutoFit/>
          </a:bodyPr>
          <a:lstStyle/>
          <a:p>
            <a:r>
              <a:rPr lang="en-IN" dirty="0"/>
              <a:t>Global Minimum</a:t>
            </a:r>
          </a:p>
        </p:txBody>
      </p:sp>
    </p:spTree>
    <p:extLst>
      <p:ext uri="{BB962C8B-B14F-4D97-AF65-F5344CB8AC3E}">
        <p14:creationId xmlns:p14="http://schemas.microsoft.com/office/powerpoint/2010/main" val="2120700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1BF-29CC-EA2E-8153-AA059C9CBB28}"/>
              </a:ext>
            </a:extLst>
          </p:cNvPr>
          <p:cNvSpPr>
            <a:spLocks noGrp="1"/>
          </p:cNvSpPr>
          <p:nvPr>
            <p:ph type="title"/>
          </p:nvPr>
        </p:nvSpPr>
        <p:spPr/>
        <p:txBody>
          <a:bodyPr/>
          <a:lstStyle/>
          <a:p>
            <a:r>
              <a:rPr lang="fr-FR" dirty="0"/>
              <a:t>Gradient </a:t>
            </a:r>
            <a:r>
              <a:rPr lang="fr-FR" dirty="0" err="1"/>
              <a:t>Descent</a:t>
            </a:r>
            <a:r>
              <a:rPr lang="fr-FR" dirty="0"/>
              <a:t> or </a:t>
            </a:r>
            <a:r>
              <a:rPr lang="fr-FR" dirty="0" err="1"/>
              <a:t>Stochastic</a:t>
            </a:r>
            <a:r>
              <a:rPr lang="fr-FR" dirty="0"/>
              <a:t> Gradient </a:t>
            </a:r>
            <a:r>
              <a:rPr lang="fr-FR" dirty="0" err="1"/>
              <a:t>Descent</a:t>
            </a:r>
            <a:endParaRPr lang="en-IN" dirty="0"/>
          </a:p>
        </p:txBody>
      </p:sp>
      <p:sp>
        <p:nvSpPr>
          <p:cNvPr id="3" name="Content Placeholder 2">
            <a:extLst>
              <a:ext uri="{FF2B5EF4-FFF2-40B4-BE49-F238E27FC236}">
                <a16:creationId xmlns:a16="http://schemas.microsoft.com/office/drawing/2014/main" id="{6C30717D-0AFC-F241-2BE5-C1F1FF2A2D95}"/>
              </a:ext>
            </a:extLst>
          </p:cNvPr>
          <p:cNvSpPr>
            <a:spLocks noGrp="1"/>
          </p:cNvSpPr>
          <p:nvPr>
            <p:ph idx="1"/>
          </p:nvPr>
        </p:nvSpPr>
        <p:spPr/>
        <p:txBody>
          <a:bodyPr>
            <a:normAutofit/>
          </a:bodyPr>
          <a:lstStyle/>
          <a:p>
            <a:r>
              <a:rPr lang="en-US" dirty="0"/>
              <a:t>Gradient descent can be used to minimize any function, but here we will use it to minimize our cost function for linear regression.</a:t>
            </a:r>
          </a:p>
          <a:p>
            <a:r>
              <a:rPr lang="en-US" dirty="0"/>
              <a:t>Let’s outline on a high level, how this algorithm works:</a:t>
            </a:r>
          </a:p>
          <a:p>
            <a:pPr lvl="1"/>
            <a:r>
              <a:rPr lang="en-US" dirty="0"/>
              <a:t>Start with some parameters theta</a:t>
            </a:r>
          </a:p>
          <a:p>
            <a:pPr lvl="1"/>
            <a:r>
              <a:rPr lang="en-US" dirty="0"/>
              <a:t>Computes gradient using a single Training example.</a:t>
            </a:r>
          </a:p>
          <a:p>
            <a:pPr lvl="1"/>
            <a:r>
              <a:rPr lang="en-US" dirty="0"/>
              <a:t>Keep changing the values for theta to reduce the cost function J(theta)</a:t>
            </a:r>
          </a:p>
          <a:p>
            <a:pPr lvl="1"/>
            <a:r>
              <a:rPr lang="en-US" dirty="0"/>
              <a:t>Continue until we settle at or near a minimum. Note, some functions may have more than 1 minimum</a:t>
            </a:r>
            <a:endParaRPr lang="en-IN" dirty="0"/>
          </a:p>
          <a:p>
            <a:endParaRPr lang="en-US" dirty="0"/>
          </a:p>
        </p:txBody>
      </p:sp>
    </p:spTree>
    <p:extLst>
      <p:ext uri="{BB962C8B-B14F-4D97-AF65-F5344CB8AC3E}">
        <p14:creationId xmlns:p14="http://schemas.microsoft.com/office/powerpoint/2010/main" val="12807950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1BF-29CC-EA2E-8153-AA059C9CBB28}"/>
              </a:ext>
            </a:extLst>
          </p:cNvPr>
          <p:cNvSpPr>
            <a:spLocks noGrp="1"/>
          </p:cNvSpPr>
          <p:nvPr>
            <p:ph type="title"/>
          </p:nvPr>
        </p:nvSpPr>
        <p:spPr/>
        <p:txBody>
          <a:bodyPr/>
          <a:lstStyle/>
          <a:p>
            <a:r>
              <a:rPr lang="fr-FR" dirty="0"/>
              <a:t>Gradient </a:t>
            </a:r>
            <a:r>
              <a:rPr lang="fr-FR" dirty="0" err="1"/>
              <a:t>Descent</a:t>
            </a:r>
            <a:r>
              <a:rPr lang="fr-FR" dirty="0"/>
              <a:t> or </a:t>
            </a:r>
            <a:r>
              <a:rPr lang="fr-FR" dirty="0" err="1"/>
              <a:t>Stochastic</a:t>
            </a:r>
            <a:r>
              <a:rPr lang="fr-FR" dirty="0"/>
              <a:t> Gradient </a:t>
            </a:r>
            <a:r>
              <a:rPr lang="fr-FR" dirty="0" err="1"/>
              <a:t>Descent</a:t>
            </a:r>
            <a:endParaRPr lang="en-IN" dirty="0"/>
          </a:p>
        </p:txBody>
      </p:sp>
      <p:sp>
        <p:nvSpPr>
          <p:cNvPr id="3" name="Content Placeholder 2">
            <a:extLst>
              <a:ext uri="{FF2B5EF4-FFF2-40B4-BE49-F238E27FC236}">
                <a16:creationId xmlns:a16="http://schemas.microsoft.com/office/drawing/2014/main" id="{6C30717D-0AFC-F241-2BE5-C1F1FF2A2D95}"/>
              </a:ext>
            </a:extLst>
          </p:cNvPr>
          <p:cNvSpPr>
            <a:spLocks noGrp="1"/>
          </p:cNvSpPr>
          <p:nvPr>
            <p:ph idx="1"/>
          </p:nvPr>
        </p:nvSpPr>
        <p:spPr/>
        <p:txBody>
          <a:bodyPr>
            <a:normAutofit fontScale="70000" lnSpcReduction="20000"/>
          </a:bodyPr>
          <a:lstStyle/>
          <a:p>
            <a:r>
              <a:rPr lang="en-US" dirty="0"/>
              <a:t>Note the learning rate alpha, it determines how big of a step you take when updating theta</a:t>
            </a:r>
          </a:p>
          <a:p>
            <a:r>
              <a:rPr lang="en-US" dirty="0"/>
              <a:t>If the learning rate is too small, you end up taking too many steps to hit the local minimum which is inefficient. Gradient descent will work but it will be too slow. If the learning rate is too large, you may take a step that is too big as miss the minimum. Gradient descent will fail to converge. How should we choose the learning rate then? A few good values to start off with are 0.001,0.01,0.1,1 and so on.</a:t>
            </a:r>
          </a:p>
          <a:p>
            <a:r>
              <a:rPr lang="en-US" dirty="0"/>
              <a:t>For each value, you might just run gradient descent for a handful of iterations and plot the cost function J as a function of the number of iterations.</a:t>
            </a:r>
          </a:p>
          <a:p>
            <a:r>
              <a:rPr lang="en-US" dirty="0"/>
              <a:t>How do we know we are close to the local minimum? Via a game of hot and cold because as we get near a local minimum, the derivative becomes smaller. Update steps towards the local minimum become smaller, thus, we can reach the minimum without decreasing the learning rate.</a:t>
            </a:r>
          </a:p>
          <a:p>
            <a:r>
              <a:rPr lang="en-US" dirty="0"/>
              <a:t>How can we check gradient descent is working correctly? We can have 2 ways to achieve this. We can plot the cost function J, which is calculated on the training set, and plot the value of J at each iteration (aka each simultaneous update of parameters theta) of gradient descent. We can also use an Automatic convergence test. We choose an ϵ to be a very small number. If the cost J decreases by less than ϵ on one iteration, then you’re likely on this flattened part of the curve, and you can declare convergence.</a:t>
            </a:r>
          </a:p>
        </p:txBody>
      </p:sp>
    </p:spTree>
    <p:extLst>
      <p:ext uri="{BB962C8B-B14F-4D97-AF65-F5344CB8AC3E}">
        <p14:creationId xmlns:p14="http://schemas.microsoft.com/office/powerpoint/2010/main" val="22331844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1BF-29CC-EA2E-8153-AA059C9CBB28}"/>
              </a:ext>
            </a:extLst>
          </p:cNvPr>
          <p:cNvSpPr>
            <a:spLocks noGrp="1"/>
          </p:cNvSpPr>
          <p:nvPr>
            <p:ph type="title"/>
          </p:nvPr>
        </p:nvSpPr>
        <p:spPr/>
        <p:txBody>
          <a:bodyPr/>
          <a:lstStyle/>
          <a:p>
            <a:r>
              <a:rPr lang="fr-FR" dirty="0"/>
              <a:t>Gradient </a:t>
            </a:r>
            <a:r>
              <a:rPr lang="fr-FR" dirty="0" err="1"/>
              <a:t>Descent</a:t>
            </a:r>
            <a:r>
              <a:rPr lang="fr-FR" dirty="0"/>
              <a:t> and </a:t>
            </a:r>
            <a:r>
              <a:rPr lang="fr-FR" dirty="0" err="1"/>
              <a:t>it’s</a:t>
            </a:r>
            <a:r>
              <a:rPr lang="fr-FR" dirty="0"/>
              <a:t> drawbacks</a:t>
            </a:r>
            <a:endParaRPr lang="en-IN" dirty="0"/>
          </a:p>
        </p:txBody>
      </p:sp>
      <p:sp>
        <p:nvSpPr>
          <p:cNvPr id="3" name="Content Placeholder 2">
            <a:extLst>
              <a:ext uri="{FF2B5EF4-FFF2-40B4-BE49-F238E27FC236}">
                <a16:creationId xmlns:a16="http://schemas.microsoft.com/office/drawing/2014/main" id="{6C30717D-0AFC-F241-2BE5-C1F1FF2A2D95}"/>
              </a:ext>
            </a:extLst>
          </p:cNvPr>
          <p:cNvSpPr>
            <a:spLocks noGrp="1"/>
          </p:cNvSpPr>
          <p:nvPr>
            <p:ph idx="1"/>
          </p:nvPr>
        </p:nvSpPr>
        <p:spPr/>
        <p:txBody>
          <a:bodyPr>
            <a:normAutofit fontScale="62500" lnSpcReduction="20000"/>
          </a:bodyPr>
          <a:lstStyle/>
          <a:p>
            <a:r>
              <a:rPr lang="en-US" dirty="0"/>
              <a:t>As we know Gradient descent is an optimization algorithm used to minimize some function by iteratively moving in the direction of steepest descent, defined by the negative of the function’s gradient. In the context of machine learning, the function we’re typically interested in minimizing is the cost or loss function.</a:t>
            </a:r>
          </a:p>
          <a:p>
            <a:r>
              <a:rPr lang="en-US" dirty="0"/>
              <a:t>In gradient descent, the update equation is given by:</a:t>
            </a:r>
          </a:p>
          <a:p>
            <a:r>
              <a:rPr lang="en-US" dirty="0"/>
              <a:t>theta = theta - </a:t>
            </a:r>
            <a:r>
              <a:rPr lang="en-US" dirty="0" err="1"/>
              <a:t>learning_rate</a:t>
            </a:r>
            <a:r>
              <a:rPr lang="en-US" dirty="0"/>
              <a:t> * </a:t>
            </a:r>
            <a:r>
              <a:rPr lang="en-US" dirty="0" err="1"/>
              <a:t>gradient_of_cost_function</a:t>
            </a:r>
            <a:endParaRPr lang="en-US" dirty="0"/>
          </a:p>
          <a:p>
            <a:r>
              <a:rPr lang="en-US" dirty="0"/>
              <a:t>where:</a:t>
            </a:r>
          </a:p>
          <a:p>
            <a:pPr lvl="1"/>
            <a:r>
              <a:rPr lang="en-US" dirty="0"/>
              <a:t>theta represents the parameters of our model</a:t>
            </a:r>
          </a:p>
          <a:p>
            <a:pPr lvl="1"/>
            <a:r>
              <a:rPr lang="en-US" dirty="0" err="1"/>
              <a:t>learning_rate</a:t>
            </a:r>
            <a:r>
              <a:rPr lang="en-US" dirty="0"/>
              <a:t> is a hyperparameter that determines the step size during each iteration while moving toward a minimum of a loss function</a:t>
            </a:r>
          </a:p>
          <a:p>
            <a:pPr lvl="1"/>
            <a:r>
              <a:rPr lang="en-US" dirty="0" err="1"/>
              <a:t>gradient_of_cost_function</a:t>
            </a:r>
            <a:r>
              <a:rPr lang="en-US" dirty="0"/>
              <a:t> is the gradient of our loss function</a:t>
            </a:r>
          </a:p>
          <a:p>
            <a:r>
              <a:rPr lang="en-US" b="1" dirty="0"/>
              <a:t>The Problem with Vanilla Gradient Descent</a:t>
            </a:r>
          </a:p>
          <a:p>
            <a:r>
              <a:rPr lang="en-US" dirty="0"/>
              <a:t>In high-dimensional input spaces, cost functions can have many elongated valleys, leading to a zigzagging pattern of optimization if using vanilla gradient descent. This is because the direction of the steepest descent usually doesn’t point towards the minimum but instead perpendicular to the direction of the valley. As a result, gradient descent can be very slow to traverse the bottom of these valleys.</a:t>
            </a:r>
          </a:p>
        </p:txBody>
      </p:sp>
    </p:spTree>
    <p:extLst>
      <p:ext uri="{BB962C8B-B14F-4D97-AF65-F5344CB8AC3E}">
        <p14:creationId xmlns:p14="http://schemas.microsoft.com/office/powerpoint/2010/main" val="28822940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7DF8-6230-BC94-A589-61B0C39A40FD}"/>
              </a:ext>
            </a:extLst>
          </p:cNvPr>
          <p:cNvSpPr>
            <a:spLocks noGrp="1"/>
          </p:cNvSpPr>
          <p:nvPr>
            <p:ph type="title"/>
          </p:nvPr>
        </p:nvSpPr>
        <p:spPr/>
        <p:txBody>
          <a:bodyPr/>
          <a:lstStyle/>
          <a:p>
            <a:r>
              <a:rPr lang="en-IN" dirty="0"/>
              <a:t>Gradient Descent with Momentum</a:t>
            </a:r>
          </a:p>
        </p:txBody>
      </p:sp>
      <p:sp>
        <p:nvSpPr>
          <p:cNvPr id="3" name="Content Placeholder 2">
            <a:extLst>
              <a:ext uri="{FF2B5EF4-FFF2-40B4-BE49-F238E27FC236}">
                <a16:creationId xmlns:a16="http://schemas.microsoft.com/office/drawing/2014/main" id="{E541BD19-5065-3462-F183-0C6AE9C849EC}"/>
              </a:ext>
            </a:extLst>
          </p:cNvPr>
          <p:cNvSpPr>
            <a:spLocks noGrp="1"/>
          </p:cNvSpPr>
          <p:nvPr>
            <p:ph idx="1"/>
          </p:nvPr>
        </p:nvSpPr>
        <p:spPr/>
        <p:txBody>
          <a:bodyPr>
            <a:normAutofit fontScale="85000" lnSpcReduction="20000"/>
          </a:bodyPr>
          <a:lstStyle/>
          <a:p>
            <a:r>
              <a:rPr lang="en-US" dirty="0"/>
              <a:t>Optimization algorithms play a pivotal role in training machine learning models. Among various optimization techniques, gradient descent has gained immense popularity for its simplicity and effectiveness. However, vanilla gradient descent has its drawbacks, such as slow convergence and vulnerability to oscillations and local minima. To overcome these issues, an enhanced version of gradient descent called “Gradient Descent with Momentum” was introduced</a:t>
            </a:r>
          </a:p>
          <a:p>
            <a:r>
              <a:rPr lang="en-US" dirty="0"/>
              <a:t>Gradient Descent with Momentum is a technique that helps accelerate gradients vectors in the right directions, thus leading to faster converging. It is one of the most popular optimization algorithms and an effective variant of the standard gradient descent algorithm.</a:t>
            </a:r>
          </a:p>
          <a:p>
            <a:r>
              <a:rPr lang="en-US" dirty="0"/>
              <a:t>The idea of momentum is derived from physics. A ball rolling down a hill gains momentum as it goes, becoming faster and faster on the way (unless friction or air resistance is considered). In the context of optimization algorithms, the ‘ball’ is the set of parameters we’re trying to optimize.</a:t>
            </a:r>
            <a:endParaRPr lang="en-IN" dirty="0"/>
          </a:p>
        </p:txBody>
      </p:sp>
    </p:spTree>
    <p:extLst>
      <p:ext uri="{BB962C8B-B14F-4D97-AF65-F5344CB8AC3E}">
        <p14:creationId xmlns:p14="http://schemas.microsoft.com/office/powerpoint/2010/main" val="19490240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7DF8-6230-BC94-A589-61B0C39A40FD}"/>
              </a:ext>
            </a:extLst>
          </p:cNvPr>
          <p:cNvSpPr>
            <a:spLocks noGrp="1"/>
          </p:cNvSpPr>
          <p:nvPr>
            <p:ph type="title"/>
          </p:nvPr>
        </p:nvSpPr>
        <p:spPr/>
        <p:txBody>
          <a:bodyPr/>
          <a:lstStyle/>
          <a:p>
            <a:r>
              <a:rPr lang="en-IN" dirty="0"/>
              <a:t>Gradient Descent with Momentum</a:t>
            </a:r>
          </a:p>
        </p:txBody>
      </p:sp>
      <p:sp>
        <p:nvSpPr>
          <p:cNvPr id="3" name="Content Placeholder 2">
            <a:extLst>
              <a:ext uri="{FF2B5EF4-FFF2-40B4-BE49-F238E27FC236}">
                <a16:creationId xmlns:a16="http://schemas.microsoft.com/office/drawing/2014/main" id="{E541BD19-5065-3462-F183-0C6AE9C849EC}"/>
              </a:ext>
            </a:extLst>
          </p:cNvPr>
          <p:cNvSpPr>
            <a:spLocks noGrp="1"/>
          </p:cNvSpPr>
          <p:nvPr>
            <p:ph idx="1"/>
          </p:nvPr>
        </p:nvSpPr>
        <p:spPr/>
        <p:txBody>
          <a:bodyPr>
            <a:normAutofit/>
          </a:bodyPr>
          <a:lstStyle/>
          <a:p>
            <a:r>
              <a:rPr lang="en-US" dirty="0"/>
              <a:t>To incorporate momentum, we introduce a variable v (velocity), which serves as a moving average of the gradients. In the case of deep learning, this is often referred to as the “momentum term”. The update equations are:</a:t>
            </a:r>
          </a:p>
          <a:p>
            <a:r>
              <a:rPr lang="en-US" dirty="0"/>
              <a:t>v = beta * v - </a:t>
            </a:r>
            <a:r>
              <a:rPr lang="en-US" dirty="0" err="1"/>
              <a:t>learning_rate</a:t>
            </a:r>
            <a:r>
              <a:rPr lang="en-US" dirty="0"/>
              <a:t> * </a:t>
            </a:r>
            <a:r>
              <a:rPr lang="en-US" dirty="0" err="1"/>
              <a:t>gradient_of_cost_function</a:t>
            </a:r>
            <a:endParaRPr lang="en-US" dirty="0"/>
          </a:p>
          <a:p>
            <a:r>
              <a:rPr lang="en-US" dirty="0"/>
              <a:t>theta = theta + v</a:t>
            </a:r>
          </a:p>
          <a:p>
            <a:r>
              <a:rPr lang="en-US" dirty="0"/>
              <a:t>where:</a:t>
            </a:r>
          </a:p>
          <a:p>
            <a:pPr lvl="1"/>
            <a:r>
              <a:rPr lang="en-US" dirty="0"/>
              <a:t>beta is a new hyperparameter introduced which determines the level of momentum (usually set to values like 0.9)</a:t>
            </a:r>
          </a:p>
          <a:p>
            <a:pPr lvl="1"/>
            <a:r>
              <a:rPr lang="en-US" dirty="0"/>
              <a:t>v is the moving average of our gradients</a:t>
            </a:r>
            <a:endParaRPr lang="en-IN" dirty="0"/>
          </a:p>
        </p:txBody>
      </p:sp>
    </p:spTree>
    <p:extLst>
      <p:ext uri="{BB962C8B-B14F-4D97-AF65-F5344CB8AC3E}">
        <p14:creationId xmlns:p14="http://schemas.microsoft.com/office/powerpoint/2010/main" val="21428525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7" name="Rectangle 6166">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3C9DC-D0BB-1D21-030C-2B7154B6C3C6}"/>
              </a:ext>
            </a:extLst>
          </p:cNvPr>
          <p:cNvSpPr>
            <a:spLocks noGrp="1"/>
          </p:cNvSpPr>
          <p:nvPr>
            <p:ph type="title"/>
          </p:nvPr>
        </p:nvSpPr>
        <p:spPr>
          <a:xfrm>
            <a:off x="838199" y="537883"/>
            <a:ext cx="4783697" cy="1942810"/>
          </a:xfrm>
        </p:spPr>
        <p:txBody>
          <a:bodyPr anchor="b">
            <a:normAutofit/>
          </a:bodyPr>
          <a:lstStyle/>
          <a:p>
            <a:r>
              <a:rPr lang="en-US" sz="4000" dirty="0"/>
              <a:t>Gradient Descent with Momentum:</a:t>
            </a:r>
            <a:endParaRPr lang="en-IN" sz="4000" dirty="0"/>
          </a:p>
        </p:txBody>
      </p:sp>
      <p:sp>
        <p:nvSpPr>
          <p:cNvPr id="3" name="Content Placeholder 2">
            <a:extLst>
              <a:ext uri="{FF2B5EF4-FFF2-40B4-BE49-F238E27FC236}">
                <a16:creationId xmlns:a16="http://schemas.microsoft.com/office/drawing/2014/main" id="{18FACE14-7A56-A980-5D24-E46DE36C3B90}"/>
              </a:ext>
            </a:extLst>
          </p:cNvPr>
          <p:cNvSpPr>
            <a:spLocks noGrp="1"/>
          </p:cNvSpPr>
          <p:nvPr>
            <p:ph idx="1"/>
          </p:nvPr>
        </p:nvSpPr>
        <p:spPr>
          <a:xfrm>
            <a:off x="838199" y="2686323"/>
            <a:ext cx="4783697" cy="3433583"/>
          </a:xfrm>
        </p:spPr>
        <p:txBody>
          <a:bodyPr>
            <a:normAutofit lnSpcReduction="10000"/>
          </a:bodyPr>
          <a:lstStyle/>
          <a:p>
            <a:r>
              <a:rPr lang="en-US" sz="1100" dirty="0"/>
              <a:t>Basic Idea: This method introduces a velocity component that accumulates the gradient of the past steps to determine the next step. It’s akin to a ball rolling downhill, gaining momentum (and speed) according to the steepness of the slope.</a:t>
            </a:r>
          </a:p>
          <a:p>
            <a:r>
              <a:rPr lang="en-US" sz="1100" dirty="0"/>
              <a:t>Advantages: The momentum term smoothens the optimization trajectory and can help overcome shallow local minima or small plateaus in the loss landscape. The accumulated past gradients give it a sort of “memory” of where it’s been.</a:t>
            </a:r>
          </a:p>
          <a:p>
            <a:r>
              <a:rPr lang="en-US" sz="1100" dirty="0"/>
              <a:t>Disadvantages: Introduces an additional hyperparameter (momentum factor, usually denoted as ( \gamma )).</a:t>
            </a:r>
          </a:p>
          <a:p>
            <a:r>
              <a:rPr lang="en-US" sz="1100" b="1" i="0" dirty="0">
                <a:effectLst/>
                <a:highlight>
                  <a:srgbClr val="FFFFFF"/>
                </a:highlight>
                <a:latin typeface="Work Sans" pitchFamily="2" charset="0"/>
              </a:rPr>
              <a:t>Algorithms with momentum have a smoother trajectory than non-momentum based but this may result in overshooting.</a:t>
            </a:r>
          </a:p>
          <a:p>
            <a:r>
              <a:rPr lang="en-US" sz="1100" b="1" i="0" dirty="0">
                <a:effectLst/>
                <a:highlight>
                  <a:srgbClr val="FFFFFF"/>
                </a:highlight>
                <a:latin typeface="Work Sans" pitchFamily="2" charset="0"/>
              </a:rPr>
              <a:t>Algorithms that do not scale the step size (adaptive learning rate) have a harder time to escape local minimums and break the symmetry of the loss function</a:t>
            </a:r>
          </a:p>
          <a:p>
            <a:r>
              <a:rPr lang="en-US" sz="1100" b="1" i="0" dirty="0">
                <a:effectLst/>
                <a:highlight>
                  <a:srgbClr val="FFFFFF"/>
                </a:highlight>
                <a:latin typeface="Work Sans" pitchFamily="2" charset="0"/>
              </a:rPr>
              <a:t>Methods with an adaptive learning rate have a faster convergence rate, better stability, and less jittering.</a:t>
            </a:r>
          </a:p>
          <a:p>
            <a:r>
              <a:rPr lang="en-IN" sz="1100" dirty="0">
                <a:hlinkClick r:id="rId2"/>
              </a:rPr>
              <a:t>https://theaisummer.com/optimization/</a:t>
            </a:r>
            <a:endParaRPr lang="en-IN" sz="1100" dirty="0"/>
          </a:p>
        </p:txBody>
      </p:sp>
      <p:pic>
        <p:nvPicPr>
          <p:cNvPr id="6146" name="Picture 2" descr="noisy-moons">
            <a:extLst>
              <a:ext uri="{FF2B5EF4-FFF2-40B4-BE49-F238E27FC236}">
                <a16:creationId xmlns:a16="http://schemas.microsoft.com/office/drawing/2014/main" id="{B901D43A-7294-7CC8-8484-DAD67A1A80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8424" y="652913"/>
            <a:ext cx="5365375" cy="535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5661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3C9DC-D0BB-1D21-030C-2B7154B6C3C6}"/>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Gradient Descent with Momentum:</a:t>
            </a:r>
          </a:p>
        </p:txBody>
      </p:sp>
      <p:pic>
        <p:nvPicPr>
          <p:cNvPr id="6148" name="Picture 4" descr="beales-function">
            <a:extLst>
              <a:ext uri="{FF2B5EF4-FFF2-40B4-BE49-F238E27FC236}">
                <a16:creationId xmlns:a16="http://schemas.microsoft.com/office/drawing/2014/main" id="{57CB3C91-6C0D-98A1-9148-ACC08CB0E0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232" y="2365285"/>
            <a:ext cx="5082265" cy="39387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long-valey">
            <a:extLst>
              <a:ext uri="{FF2B5EF4-FFF2-40B4-BE49-F238E27FC236}">
                <a16:creationId xmlns:a16="http://schemas.microsoft.com/office/drawing/2014/main" id="{746B1049-8F8C-44FB-4A93-288A28F9865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555503" y="2365285"/>
            <a:ext cx="5082265" cy="393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2278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607C-90E6-6E64-41A2-DB0804A9B947}"/>
              </a:ext>
            </a:extLst>
          </p:cNvPr>
          <p:cNvSpPr>
            <a:spLocks noGrp="1"/>
          </p:cNvSpPr>
          <p:nvPr>
            <p:ph type="title"/>
          </p:nvPr>
        </p:nvSpPr>
        <p:spPr/>
        <p:txBody>
          <a:bodyPr>
            <a:normAutofit/>
          </a:bodyPr>
          <a:lstStyle/>
          <a:p>
            <a:r>
              <a:rPr lang="en-US" dirty="0"/>
              <a:t>Advantages of Gradient Descent with Momentum</a:t>
            </a:r>
            <a:endParaRPr lang="en-IN" dirty="0"/>
          </a:p>
        </p:txBody>
      </p:sp>
      <p:sp>
        <p:nvSpPr>
          <p:cNvPr id="3" name="Content Placeholder 2">
            <a:extLst>
              <a:ext uri="{FF2B5EF4-FFF2-40B4-BE49-F238E27FC236}">
                <a16:creationId xmlns:a16="http://schemas.microsoft.com/office/drawing/2014/main" id="{26253967-02A3-DE5A-19F1-65E58DE49D36}"/>
              </a:ext>
            </a:extLst>
          </p:cNvPr>
          <p:cNvSpPr>
            <a:spLocks noGrp="1"/>
          </p:cNvSpPr>
          <p:nvPr>
            <p:ph idx="1"/>
          </p:nvPr>
        </p:nvSpPr>
        <p:spPr/>
        <p:txBody>
          <a:bodyPr>
            <a:normAutofit fontScale="92500" lnSpcReduction="20000"/>
          </a:bodyPr>
          <a:lstStyle/>
          <a:p>
            <a:r>
              <a:rPr lang="en-US" dirty="0"/>
              <a:t>Faster Convergence: By adding a momentum term, our optimizer takes into account the past gradients to smooth out the update. We get a faster convergence and reduced oscillation.</a:t>
            </a:r>
          </a:p>
          <a:p>
            <a:r>
              <a:rPr lang="en-US" dirty="0"/>
              <a:t>Avoiding Local Minima: The momentum term increases the size of the steps taken towards the minimum and helps escape shallow (i.e., non-optimal) local minima.</a:t>
            </a:r>
          </a:p>
          <a:p>
            <a:r>
              <a:rPr lang="en-US" dirty="0"/>
              <a:t>Reducing Oscillations: It dampens oscillations and speeds up the process along the relevant direction, leading to quicker convergence.</a:t>
            </a:r>
          </a:p>
          <a:p>
            <a:r>
              <a:rPr lang="en-US" dirty="0"/>
              <a:t>Gradient Descent with Momentum is a simple yet powerful optimization technique that has been proven to be effective for training deep learning models. It combines the strengths of gradient descent while overcoming its weaknesses by incorporating a momentum term, ensuring smoother and faster convergence.</a:t>
            </a:r>
            <a:endParaRPr lang="en-IN" dirty="0"/>
          </a:p>
        </p:txBody>
      </p:sp>
    </p:spTree>
    <p:extLst>
      <p:ext uri="{BB962C8B-B14F-4D97-AF65-F5344CB8AC3E}">
        <p14:creationId xmlns:p14="http://schemas.microsoft.com/office/powerpoint/2010/main" val="16913235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3AB7-10C4-742B-1952-CC1F9493DA8E}"/>
              </a:ext>
            </a:extLst>
          </p:cNvPr>
          <p:cNvSpPr>
            <a:spLocks noGrp="1"/>
          </p:cNvSpPr>
          <p:nvPr>
            <p:ph type="title"/>
          </p:nvPr>
        </p:nvSpPr>
        <p:spPr/>
        <p:txBody>
          <a:bodyPr/>
          <a:lstStyle/>
          <a:p>
            <a:r>
              <a:rPr lang="en-US" dirty="0"/>
              <a:t>Stochastic Gradient Descent (SGD):</a:t>
            </a:r>
            <a:endParaRPr lang="en-IN" dirty="0"/>
          </a:p>
        </p:txBody>
      </p:sp>
      <p:sp>
        <p:nvSpPr>
          <p:cNvPr id="3" name="Content Placeholder 2">
            <a:extLst>
              <a:ext uri="{FF2B5EF4-FFF2-40B4-BE49-F238E27FC236}">
                <a16:creationId xmlns:a16="http://schemas.microsoft.com/office/drawing/2014/main" id="{FC48AADC-85DE-3A24-7EA2-D727374A5C58}"/>
              </a:ext>
            </a:extLst>
          </p:cNvPr>
          <p:cNvSpPr>
            <a:spLocks noGrp="1"/>
          </p:cNvSpPr>
          <p:nvPr>
            <p:ph idx="1"/>
          </p:nvPr>
        </p:nvSpPr>
        <p:spPr/>
        <p:txBody>
          <a:bodyPr>
            <a:normAutofit/>
          </a:bodyPr>
          <a:lstStyle/>
          <a:p>
            <a:r>
              <a:rPr lang="en-US" dirty="0"/>
              <a:t>Basic Idea: Instead of calculating the gradient based on the entire dataset (as in batch gradient descent), SGD estimates the gradient based on a single example or a mini-batch at each iteration.</a:t>
            </a:r>
          </a:p>
          <a:p>
            <a:r>
              <a:rPr lang="en-US" dirty="0"/>
              <a:t>Advantages: Faster convergence since it doesn’t have to process the whole dataset at every step. Additionally, the noise in the gradient estimation can help escape shallow local minima.</a:t>
            </a:r>
          </a:p>
          <a:p>
            <a:r>
              <a:rPr lang="en-US" dirty="0"/>
              <a:t>Disadvantages: The updates can be very noisy, leading to oscillations in the convergence path. This noise can be mitigated using learning rate schedules or mini-batches, but raw SGD can still be less stable than some of its variants.</a:t>
            </a:r>
            <a:endParaRPr lang="en-IN" dirty="0"/>
          </a:p>
        </p:txBody>
      </p:sp>
    </p:spTree>
    <p:extLst>
      <p:ext uri="{BB962C8B-B14F-4D97-AF65-F5344CB8AC3E}">
        <p14:creationId xmlns:p14="http://schemas.microsoft.com/office/powerpoint/2010/main" val="402307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IN" sz="4400" b="1" dirty="0"/>
              <a:t>Binary Encoding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62500" lnSpcReduction="20000"/>
          </a:bodyPr>
          <a:lstStyle/>
          <a:p>
            <a:pPr marL="0" indent="0" algn="l">
              <a:buNone/>
            </a:pPr>
            <a:r>
              <a:rPr lang="en-US" sz="2400" b="1" dirty="0">
                <a:solidFill>
                  <a:srgbClr val="242424"/>
                </a:solidFill>
                <a:highlight>
                  <a:srgbClr val="FFFFFF"/>
                </a:highlight>
                <a:latin typeface="source-serif-pro"/>
              </a:rPr>
              <a:t>D</a:t>
            </a:r>
            <a:r>
              <a:rPr lang="en-US" sz="2400" b="1" i="0" dirty="0">
                <a:solidFill>
                  <a:srgbClr val="242424"/>
                </a:solidFill>
                <a:effectLst/>
                <a:highlight>
                  <a:srgbClr val="FFFFFF"/>
                </a:highlight>
                <a:latin typeface="source-serif-pro"/>
              </a:rPr>
              <a:t>rawbacks of using binary encoding?</a:t>
            </a:r>
            <a:endParaRPr lang="en-US" sz="2400" b="0" i="0" dirty="0">
              <a:solidFill>
                <a:srgbClr val="242424"/>
              </a:solidFill>
              <a:effectLst/>
              <a:highlight>
                <a:srgbClr val="FFFFFF"/>
              </a:highlight>
              <a:latin typeface="source-serif-pro"/>
            </a:endParaRPr>
          </a:p>
          <a:p>
            <a:pPr marL="0" indent="0" algn="l">
              <a:buNone/>
            </a:pPr>
            <a:r>
              <a:rPr lang="en-US" sz="2400" b="0" i="0" dirty="0">
                <a:solidFill>
                  <a:srgbClr val="242424"/>
                </a:solidFill>
                <a:effectLst/>
                <a:highlight>
                  <a:srgbClr val="FFFFFF"/>
                </a:highlight>
                <a:latin typeface="source-serif-pro"/>
              </a:rPr>
              <a:t>The drawbacks of using binary encoding for categorical variables include:</a:t>
            </a:r>
          </a:p>
          <a:p>
            <a:pPr algn="l">
              <a:buFont typeface="+mj-lt"/>
              <a:buAutoNum type="arabicPeriod"/>
            </a:pPr>
            <a:r>
              <a:rPr lang="en-US" sz="2400" b="0" i="0" dirty="0">
                <a:solidFill>
                  <a:srgbClr val="242424"/>
                </a:solidFill>
                <a:effectLst/>
                <a:highlight>
                  <a:srgbClr val="FFFFFF"/>
                </a:highlight>
                <a:latin typeface="source-serif-pro"/>
              </a:rPr>
              <a:t>Complexity: Binary encoding can be complex to implement and understand, especially for non-technical individuals.</a:t>
            </a:r>
          </a:p>
          <a:p>
            <a:pPr algn="l">
              <a:buFont typeface="+mj-lt"/>
              <a:buAutoNum type="arabicPeriod"/>
            </a:pPr>
            <a:r>
              <a:rPr lang="en-US" sz="2400" b="0" i="0" dirty="0">
                <a:solidFill>
                  <a:srgbClr val="242424"/>
                </a:solidFill>
                <a:effectLst/>
                <a:highlight>
                  <a:srgbClr val="FFFFFF"/>
                </a:highlight>
                <a:latin typeface="source-serif-pro"/>
              </a:rPr>
              <a:t>Ordering of categories: Binary encoding assigns binary codes to categories in a specific order, which may not always reflect the true relationship between categories. For example, if the binary encoding assigns the code “00” to the category “A” and “01” to the category “B”, this may lead to the assumption that “A” is less than “B”.</a:t>
            </a:r>
          </a:p>
          <a:p>
            <a:pPr algn="l">
              <a:buFont typeface="+mj-lt"/>
              <a:buAutoNum type="arabicPeriod"/>
            </a:pPr>
            <a:r>
              <a:rPr lang="en-US" sz="2400" b="0" i="0" dirty="0">
                <a:solidFill>
                  <a:srgbClr val="242424"/>
                </a:solidFill>
                <a:effectLst/>
                <a:highlight>
                  <a:srgbClr val="FFFFFF"/>
                </a:highlight>
                <a:latin typeface="source-serif-pro"/>
              </a:rPr>
              <a:t>Information Loss: Binary encoding can result in information loss compared to one-hot encoding, as it reduces the number of columns representing the categorical feature. This may result in a loss of detail and decreased performance of machine learning models.</a:t>
            </a:r>
          </a:p>
          <a:p>
            <a:pPr algn="l">
              <a:buFont typeface="+mj-lt"/>
              <a:buAutoNum type="arabicPeriod"/>
            </a:pPr>
            <a:r>
              <a:rPr lang="en-US" sz="2400" b="0" i="0" dirty="0">
                <a:solidFill>
                  <a:srgbClr val="242424"/>
                </a:solidFill>
                <a:effectLst/>
                <a:highlight>
                  <a:srgbClr val="FFFFFF"/>
                </a:highlight>
                <a:latin typeface="source-serif-pro"/>
              </a:rPr>
              <a:t>Model limitations: Some machine learning models, such as decision trees, may not be able to handle binary encoded features effectively, as they may not be able to capture the underlying relationships between categories.</a:t>
            </a:r>
          </a:p>
          <a:p>
            <a:pPr algn="l">
              <a:buFont typeface="+mj-lt"/>
              <a:buAutoNum type="arabicPeriod"/>
            </a:pPr>
            <a:r>
              <a:rPr lang="en-US" sz="2400" b="0" i="0" dirty="0">
                <a:solidFill>
                  <a:srgbClr val="242424"/>
                </a:solidFill>
                <a:effectLst/>
                <a:highlight>
                  <a:srgbClr val="FFFFFF"/>
                </a:highlight>
                <a:latin typeface="source-serif-pro"/>
              </a:rPr>
              <a:t>Interpreting Results: Binary encoding can make it difficult to interpret the results of machine learning models, as the binary codes may not have a clear relationship to the original categories.</a:t>
            </a:r>
          </a:p>
          <a:p>
            <a:pPr marL="0" indent="0" algn="l">
              <a:buNone/>
            </a:pPr>
            <a:r>
              <a:rPr lang="en-US" sz="2400" b="0" i="0" dirty="0">
                <a:solidFill>
                  <a:srgbClr val="242424"/>
                </a:solidFill>
                <a:effectLst/>
                <a:highlight>
                  <a:srgbClr val="FFFFFF"/>
                </a:highlight>
                <a:latin typeface="source-serif-pro"/>
              </a:rPr>
              <a:t>With binary encoding, you can reduce the dimensionality of the data by representing each category with a fixed number of bits. This can help in terms of memory usage and computational time, especially when dealing with large datasets. However, this reduction in dimensionality also means that some information about the relationships between categories may be lost. In a sense, binary encoding is somewhere between label encoding and one-hot encoding.</a:t>
            </a:r>
          </a:p>
          <a:p>
            <a:endParaRPr lang="en-IN" dirty="0"/>
          </a:p>
        </p:txBody>
      </p:sp>
    </p:spTree>
    <p:extLst>
      <p:ext uri="{BB962C8B-B14F-4D97-AF65-F5344CB8AC3E}">
        <p14:creationId xmlns:p14="http://schemas.microsoft.com/office/powerpoint/2010/main" val="37018621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6EE9-5723-763F-AE36-DF3846E59BAA}"/>
              </a:ext>
            </a:extLst>
          </p:cNvPr>
          <p:cNvSpPr>
            <a:spLocks noGrp="1"/>
          </p:cNvSpPr>
          <p:nvPr>
            <p:ph type="title"/>
          </p:nvPr>
        </p:nvSpPr>
        <p:spPr/>
        <p:txBody>
          <a:bodyPr/>
          <a:lstStyle/>
          <a:p>
            <a:r>
              <a:rPr lang="en-US" dirty="0"/>
              <a:t>Adam (Adaptive Moment Estimation):</a:t>
            </a:r>
            <a:endParaRPr lang="en-IN" dirty="0"/>
          </a:p>
        </p:txBody>
      </p:sp>
      <p:sp>
        <p:nvSpPr>
          <p:cNvPr id="3" name="Content Placeholder 2">
            <a:extLst>
              <a:ext uri="{FF2B5EF4-FFF2-40B4-BE49-F238E27FC236}">
                <a16:creationId xmlns:a16="http://schemas.microsoft.com/office/drawing/2014/main" id="{F52A2159-AAD8-6A2B-3300-A22DACA839D1}"/>
              </a:ext>
            </a:extLst>
          </p:cNvPr>
          <p:cNvSpPr>
            <a:spLocks noGrp="1"/>
          </p:cNvSpPr>
          <p:nvPr>
            <p:ph idx="1"/>
          </p:nvPr>
        </p:nvSpPr>
        <p:spPr/>
        <p:txBody>
          <a:bodyPr>
            <a:normAutofit fontScale="92500" lnSpcReduction="20000"/>
          </a:bodyPr>
          <a:lstStyle/>
          <a:p>
            <a:r>
              <a:rPr lang="en-US" dirty="0"/>
              <a:t>Basic Idea: Adam can be thought of as a combination of SGD with momentum and </a:t>
            </a:r>
            <a:r>
              <a:rPr lang="en-US" dirty="0" err="1"/>
              <a:t>RMSProp</a:t>
            </a:r>
            <a:r>
              <a:rPr lang="en-US" dirty="0"/>
              <a:t> (another optimization algorithm). It maintains moving averages of both the gradients (momentum) and the squared gradients.</a:t>
            </a:r>
          </a:p>
          <a:p>
            <a:r>
              <a:rPr lang="en-US" dirty="0"/>
              <a:t>Advantages: Adam adjusts the learning rate of each parameter adaptively, based on the first and second moments of the gradients. This often results in faster convergence and is less sensitive to the initial learning rate.</a:t>
            </a:r>
          </a:p>
          <a:p>
            <a:r>
              <a:rPr lang="en-US" dirty="0"/>
              <a:t>Disadvantages: Introduces more hyperparameters than basic SGD, although in practice the default values often work well (e.g., ( \beta_1 = 0.9, \beta_2 = 0.999 )). There have been some discussions in the research community about potential issues with Adam, like poor generalization performance or convergence problems in certain scenarios, but it remains a popular choice for many tasks.</a:t>
            </a:r>
            <a:endParaRPr lang="en-IN" dirty="0"/>
          </a:p>
        </p:txBody>
      </p:sp>
    </p:spTree>
    <p:extLst>
      <p:ext uri="{BB962C8B-B14F-4D97-AF65-F5344CB8AC3E}">
        <p14:creationId xmlns:p14="http://schemas.microsoft.com/office/powerpoint/2010/main" val="13599469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3229-58D3-40F1-9FA2-36A5FE889070}"/>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D4482DE4-5470-D122-1657-E5AD242F229D}"/>
              </a:ext>
            </a:extLst>
          </p:cNvPr>
          <p:cNvSpPr>
            <a:spLocks noGrp="1"/>
          </p:cNvSpPr>
          <p:nvPr>
            <p:ph idx="1"/>
          </p:nvPr>
        </p:nvSpPr>
        <p:spPr/>
        <p:txBody>
          <a:bodyPr/>
          <a:lstStyle/>
          <a:p>
            <a:r>
              <a:rPr lang="en-US" dirty="0"/>
              <a:t>SGD provides a baseline optimization method, is simple, and can be effective with a well-tuned learning rate and mini-batches.</a:t>
            </a:r>
          </a:p>
          <a:p>
            <a:r>
              <a:rPr lang="en-US" dirty="0"/>
              <a:t>Momentum accelerates convergence by taking into account past gradients, especially in scenarios with noisy or sparse gradients.</a:t>
            </a:r>
          </a:p>
          <a:p>
            <a:r>
              <a:rPr lang="en-US" dirty="0"/>
              <a:t>Adam is an adaptive method that often requires less tuning of the learning rate and can converge faster in many scenarios, but it comes with more hyperparameters.</a:t>
            </a:r>
            <a:endParaRPr lang="en-IN" dirty="0"/>
          </a:p>
        </p:txBody>
      </p:sp>
    </p:spTree>
    <p:extLst>
      <p:ext uri="{BB962C8B-B14F-4D97-AF65-F5344CB8AC3E}">
        <p14:creationId xmlns:p14="http://schemas.microsoft.com/office/powerpoint/2010/main" val="5170019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D1B0-7489-49B9-3EDE-94DBE759BD75}"/>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AFA70C03-3BEF-91FE-0538-69010E5E31FE}"/>
              </a:ext>
            </a:extLst>
          </p:cNvPr>
          <p:cNvSpPr>
            <a:spLocks noGrp="1"/>
          </p:cNvSpPr>
          <p:nvPr>
            <p:ph idx="1"/>
          </p:nvPr>
        </p:nvSpPr>
        <p:spPr/>
        <p:txBody>
          <a:bodyPr>
            <a:normAutofit fontScale="92500" lnSpcReduction="20000"/>
          </a:bodyPr>
          <a:lstStyle/>
          <a:p>
            <a:r>
              <a:rPr lang="en-US" dirty="0"/>
              <a:t>Stochastic Gradient Descent (SGD)</a:t>
            </a:r>
          </a:p>
          <a:p>
            <a:endParaRPr lang="en-US" dirty="0"/>
          </a:p>
          <a:p>
            <a:r>
              <a:rPr lang="en-US" dirty="0"/>
              <a:t>SGD estimates the gradient based on a small subset of data, like one example or mini-batch. It is simple, easy to implement, and computationally efficient.</a:t>
            </a:r>
          </a:p>
          <a:p>
            <a:endParaRPr lang="en-US" dirty="0"/>
          </a:p>
          <a:p>
            <a:r>
              <a:rPr lang="en-US" dirty="0"/>
              <a:t>Use cases:</a:t>
            </a:r>
          </a:p>
          <a:p>
            <a:pPr lvl="1"/>
            <a:r>
              <a:rPr lang="en-US" dirty="0"/>
              <a:t>When you have large datasets that don’t fit into memory. SGD allows online updating.</a:t>
            </a:r>
          </a:p>
          <a:p>
            <a:pPr lvl="1"/>
            <a:r>
              <a:rPr lang="en-US" dirty="0"/>
              <a:t>For models with high capacity that can overfit batch methods. The noise in SGD acts as regularization.</a:t>
            </a:r>
          </a:p>
          <a:p>
            <a:pPr lvl="1"/>
            <a:r>
              <a:rPr lang="en-US" dirty="0"/>
              <a:t>As a baseline optimization method. Tuning the learning rate schedule is important.</a:t>
            </a:r>
            <a:endParaRPr lang="en-IN" dirty="0"/>
          </a:p>
        </p:txBody>
      </p:sp>
    </p:spTree>
    <p:extLst>
      <p:ext uri="{BB962C8B-B14F-4D97-AF65-F5344CB8AC3E}">
        <p14:creationId xmlns:p14="http://schemas.microsoft.com/office/powerpoint/2010/main" val="23165945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0CD6-089B-088D-CE34-E1F82E6A1055}"/>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8C694EEA-5925-3F71-7A7B-198449D3B4EC}"/>
              </a:ext>
            </a:extLst>
          </p:cNvPr>
          <p:cNvSpPr>
            <a:spLocks noGrp="1"/>
          </p:cNvSpPr>
          <p:nvPr>
            <p:ph idx="1"/>
          </p:nvPr>
        </p:nvSpPr>
        <p:spPr/>
        <p:txBody>
          <a:bodyPr>
            <a:normAutofit/>
          </a:bodyPr>
          <a:lstStyle/>
          <a:p>
            <a:r>
              <a:rPr lang="en-US" dirty="0"/>
              <a:t>Momentum accelerates SGD by accumulating gradients from previous steps to determine the direction of the update. It helps overcome plateaus and local minima.</a:t>
            </a:r>
          </a:p>
          <a:p>
            <a:endParaRPr lang="en-US" dirty="0"/>
          </a:p>
          <a:p>
            <a:r>
              <a:rPr lang="en-US" dirty="0"/>
              <a:t>Use cases:</a:t>
            </a:r>
          </a:p>
          <a:p>
            <a:pPr lvl="1"/>
            <a:r>
              <a:rPr lang="en-US" dirty="0"/>
              <a:t>When vanilla SGD is too noisy or unstable. The momentum term smooths the path.</a:t>
            </a:r>
          </a:p>
          <a:p>
            <a:pPr lvl="1"/>
            <a:r>
              <a:rPr lang="en-US" dirty="0"/>
              <a:t>In cases where the loss surface has many ravines, curvature, and local optima. The momentum can help escape.</a:t>
            </a:r>
          </a:p>
          <a:p>
            <a:pPr lvl="1"/>
            <a:r>
              <a:rPr lang="en-US" dirty="0"/>
              <a:t>When training deep neural networks, momentum is almost always helpful.</a:t>
            </a:r>
            <a:endParaRPr lang="en-IN" dirty="0"/>
          </a:p>
        </p:txBody>
      </p:sp>
    </p:spTree>
    <p:extLst>
      <p:ext uri="{BB962C8B-B14F-4D97-AF65-F5344CB8AC3E}">
        <p14:creationId xmlns:p14="http://schemas.microsoft.com/office/powerpoint/2010/main" val="6314191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23C9-C82C-7C3E-030F-57DC6E35337D}"/>
              </a:ext>
            </a:extLst>
          </p:cNvPr>
          <p:cNvSpPr>
            <a:spLocks noGrp="1"/>
          </p:cNvSpPr>
          <p:nvPr>
            <p:ph type="title"/>
          </p:nvPr>
        </p:nvSpPr>
        <p:spPr/>
        <p:txBody>
          <a:bodyPr/>
          <a:lstStyle/>
          <a:p>
            <a:r>
              <a:rPr lang="en-US" dirty="0"/>
              <a:t>Use Cases</a:t>
            </a:r>
            <a:endParaRPr lang="en-IN" dirty="0"/>
          </a:p>
        </p:txBody>
      </p:sp>
      <p:sp>
        <p:nvSpPr>
          <p:cNvPr id="3" name="Content Placeholder 2">
            <a:extLst>
              <a:ext uri="{FF2B5EF4-FFF2-40B4-BE49-F238E27FC236}">
                <a16:creationId xmlns:a16="http://schemas.microsoft.com/office/drawing/2014/main" id="{5D002930-10E8-E993-AFDB-050FE3009E43}"/>
              </a:ext>
            </a:extLst>
          </p:cNvPr>
          <p:cNvSpPr>
            <a:spLocks noGrp="1"/>
          </p:cNvSpPr>
          <p:nvPr>
            <p:ph idx="1"/>
          </p:nvPr>
        </p:nvSpPr>
        <p:spPr/>
        <p:txBody>
          <a:bodyPr>
            <a:normAutofit fontScale="92500" lnSpcReduction="10000"/>
          </a:bodyPr>
          <a:lstStyle/>
          <a:p>
            <a:endParaRPr lang="en-US" dirty="0"/>
          </a:p>
          <a:p>
            <a:r>
              <a:rPr lang="en-US" dirty="0"/>
              <a:t>Adam adaptively estimates first and second moments of the gradients (akin to momentum and </a:t>
            </a:r>
            <a:r>
              <a:rPr lang="en-US" dirty="0" err="1"/>
              <a:t>RMSProp</a:t>
            </a:r>
            <a:r>
              <a:rPr lang="en-US" dirty="0"/>
              <a:t>). It adjusts the learning rate for each parameter.</a:t>
            </a:r>
          </a:p>
          <a:p>
            <a:endParaRPr lang="en-US" dirty="0"/>
          </a:p>
          <a:p>
            <a:r>
              <a:rPr lang="en-US" dirty="0"/>
              <a:t>Use cases:</a:t>
            </a:r>
          </a:p>
          <a:p>
            <a:pPr lvl="1"/>
            <a:r>
              <a:rPr lang="en-US" dirty="0"/>
              <a:t>When you want a method that is adaptive and requires little tuning of hyperparameters. Adam generally works well with defaults.</a:t>
            </a:r>
          </a:p>
          <a:p>
            <a:pPr lvl="1"/>
            <a:r>
              <a:rPr lang="en-US" dirty="0"/>
              <a:t>For training deep neural networks, Adam often outperforms vanilla SGD and even Momentum, hence its popularity.</a:t>
            </a:r>
          </a:p>
          <a:p>
            <a:pPr lvl="1"/>
            <a:r>
              <a:rPr lang="en-US" dirty="0"/>
              <a:t>In some cases, alternate methods like LAMB and </a:t>
            </a:r>
            <a:r>
              <a:rPr lang="en-US" dirty="0" err="1"/>
              <a:t>RAdam</a:t>
            </a:r>
            <a:r>
              <a:rPr lang="en-US" dirty="0"/>
              <a:t> have been proposed to improve on Adam.</a:t>
            </a:r>
            <a:endParaRPr lang="en-IN" dirty="0"/>
          </a:p>
        </p:txBody>
      </p:sp>
    </p:spTree>
    <p:extLst>
      <p:ext uri="{BB962C8B-B14F-4D97-AF65-F5344CB8AC3E}">
        <p14:creationId xmlns:p14="http://schemas.microsoft.com/office/powerpoint/2010/main" val="25173166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6CA7-D301-C62D-BFB9-A0A02450F595}"/>
              </a:ext>
            </a:extLst>
          </p:cNvPr>
          <p:cNvSpPr>
            <a:spLocks noGrp="1"/>
          </p:cNvSpPr>
          <p:nvPr>
            <p:ph type="title"/>
          </p:nvPr>
        </p:nvSpPr>
        <p:spPr/>
        <p:txBody>
          <a:bodyPr/>
          <a:lstStyle/>
          <a:p>
            <a:r>
              <a:rPr lang="en-IN" dirty="0"/>
              <a:t>Batch SGD Vs Minibatch SGD Vs SGD</a:t>
            </a:r>
          </a:p>
        </p:txBody>
      </p:sp>
      <p:sp>
        <p:nvSpPr>
          <p:cNvPr id="3" name="Content Placeholder 2">
            <a:extLst>
              <a:ext uri="{FF2B5EF4-FFF2-40B4-BE49-F238E27FC236}">
                <a16:creationId xmlns:a16="http://schemas.microsoft.com/office/drawing/2014/main" id="{AB67F737-1C3A-2178-4453-B5C4B100C6D6}"/>
              </a:ext>
            </a:extLst>
          </p:cNvPr>
          <p:cNvSpPr>
            <a:spLocks noGrp="1"/>
          </p:cNvSpPr>
          <p:nvPr>
            <p:ph idx="1"/>
          </p:nvPr>
        </p:nvSpPr>
        <p:spPr/>
        <p:txBody>
          <a:bodyPr>
            <a:normAutofit fontScale="92500" lnSpcReduction="20000"/>
          </a:bodyPr>
          <a:lstStyle/>
          <a:p>
            <a:r>
              <a:rPr lang="en-US" b="1" dirty="0"/>
              <a:t>Stochastic Gradient Descent (SGD):</a:t>
            </a:r>
          </a:p>
          <a:p>
            <a:r>
              <a:rPr lang="en-US" dirty="0"/>
              <a:t>In traditional SGD, the model parameters are updated after processing each individual training example.</a:t>
            </a:r>
          </a:p>
          <a:p>
            <a:r>
              <a:rPr lang="en-US" dirty="0"/>
              <a:t>It randomly selects one training example at a time and computes the gradient of the loss function with respect to the parameters based on that single example.</a:t>
            </a:r>
          </a:p>
          <a:p>
            <a:r>
              <a:rPr lang="en-US" dirty="0"/>
              <a:t>The model parameters are then updated using this gradient estimate, and the process is repeated for the next randomly selected example.</a:t>
            </a:r>
          </a:p>
          <a:p>
            <a:r>
              <a:rPr lang="en-US" dirty="0"/>
              <a:t>SGD has the advantage of being computationally efficient, as it only requires processing one example at a time.</a:t>
            </a:r>
          </a:p>
          <a:p>
            <a:r>
              <a:rPr lang="en-US" dirty="0"/>
              <a:t>However, the updates can be noisy and may result in slower convergence since the gradient estimate is based on a single example.</a:t>
            </a:r>
            <a:endParaRPr lang="en-IN" dirty="0"/>
          </a:p>
        </p:txBody>
      </p:sp>
    </p:spTree>
    <p:extLst>
      <p:ext uri="{BB962C8B-B14F-4D97-AF65-F5344CB8AC3E}">
        <p14:creationId xmlns:p14="http://schemas.microsoft.com/office/powerpoint/2010/main" val="1825563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9257-57C3-AA1E-B5B0-7D17641FD324}"/>
              </a:ext>
            </a:extLst>
          </p:cNvPr>
          <p:cNvSpPr>
            <a:spLocks noGrp="1"/>
          </p:cNvSpPr>
          <p:nvPr>
            <p:ph type="title"/>
          </p:nvPr>
        </p:nvSpPr>
        <p:spPr/>
        <p:txBody>
          <a:bodyPr/>
          <a:lstStyle/>
          <a:p>
            <a:r>
              <a:rPr lang="en-IN" dirty="0"/>
              <a:t>Batch SGD Vs Minibatch SGD Vs SGD</a:t>
            </a:r>
          </a:p>
        </p:txBody>
      </p:sp>
      <p:sp>
        <p:nvSpPr>
          <p:cNvPr id="3" name="Content Placeholder 2">
            <a:extLst>
              <a:ext uri="{FF2B5EF4-FFF2-40B4-BE49-F238E27FC236}">
                <a16:creationId xmlns:a16="http://schemas.microsoft.com/office/drawing/2014/main" id="{DC83838C-2568-B40C-4F68-D4AD65B74741}"/>
              </a:ext>
            </a:extLst>
          </p:cNvPr>
          <p:cNvSpPr>
            <a:spLocks noGrp="1"/>
          </p:cNvSpPr>
          <p:nvPr>
            <p:ph idx="1"/>
          </p:nvPr>
        </p:nvSpPr>
        <p:spPr/>
        <p:txBody>
          <a:bodyPr>
            <a:normAutofit fontScale="85000" lnSpcReduction="20000"/>
          </a:bodyPr>
          <a:lstStyle/>
          <a:p>
            <a:r>
              <a:rPr lang="en-US" b="1" dirty="0"/>
              <a:t>Batch Stochastic Gradient Descent (Batch SGD):</a:t>
            </a:r>
          </a:p>
          <a:p>
            <a:r>
              <a:rPr lang="en-US" dirty="0"/>
              <a:t>Batch SGD is a variation of SGD where instead of processing one example at a time, it processes a large or entire batch of training examples simultaneously.</a:t>
            </a:r>
          </a:p>
          <a:p>
            <a:r>
              <a:rPr lang="en-US" dirty="0"/>
              <a:t>The model computes the gradient of the loss function based on this batch of examples and updates the parameters accordingly.</a:t>
            </a:r>
          </a:p>
          <a:p>
            <a:r>
              <a:rPr lang="en-US" dirty="0"/>
              <a:t>The batch size is typically chosen to be larger than one but smaller than the total number of training examples.</a:t>
            </a:r>
          </a:p>
          <a:p>
            <a:r>
              <a:rPr lang="en-US" dirty="0"/>
              <a:t>Batch SGD provides a balance between the computational efficiency of SGD and the stability of traditional Batch Gradient Descent.</a:t>
            </a:r>
          </a:p>
          <a:p>
            <a:r>
              <a:rPr lang="en-US" dirty="0"/>
              <a:t>It reduces the noise in the gradient estimates compared to SGD and can result in faster convergence.</a:t>
            </a:r>
          </a:p>
          <a:p>
            <a:r>
              <a:rPr lang="en-US" dirty="0"/>
              <a:t>Batch SGD is commonly used in practice as it combines the benefits of efficient parallelization and more stable updates.</a:t>
            </a:r>
            <a:endParaRPr lang="en-IN" dirty="0"/>
          </a:p>
        </p:txBody>
      </p:sp>
    </p:spTree>
    <p:extLst>
      <p:ext uri="{BB962C8B-B14F-4D97-AF65-F5344CB8AC3E}">
        <p14:creationId xmlns:p14="http://schemas.microsoft.com/office/powerpoint/2010/main" val="35839603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FFFC-2371-0DDE-3061-BBE5C4915633}"/>
              </a:ext>
            </a:extLst>
          </p:cNvPr>
          <p:cNvSpPr>
            <a:spLocks noGrp="1"/>
          </p:cNvSpPr>
          <p:nvPr>
            <p:ph type="title"/>
          </p:nvPr>
        </p:nvSpPr>
        <p:spPr/>
        <p:txBody>
          <a:bodyPr/>
          <a:lstStyle/>
          <a:p>
            <a:r>
              <a:rPr lang="en-IN" dirty="0"/>
              <a:t>Batch SGD Vs Minibatch SGD Vs SGD</a:t>
            </a:r>
          </a:p>
        </p:txBody>
      </p:sp>
      <p:sp>
        <p:nvSpPr>
          <p:cNvPr id="3" name="Content Placeholder 2">
            <a:extLst>
              <a:ext uri="{FF2B5EF4-FFF2-40B4-BE49-F238E27FC236}">
                <a16:creationId xmlns:a16="http://schemas.microsoft.com/office/drawing/2014/main" id="{1C2C741B-28D4-EE44-9D36-E558BE9988E8}"/>
              </a:ext>
            </a:extLst>
          </p:cNvPr>
          <p:cNvSpPr>
            <a:spLocks noGrp="1"/>
          </p:cNvSpPr>
          <p:nvPr>
            <p:ph idx="1"/>
          </p:nvPr>
        </p:nvSpPr>
        <p:spPr/>
        <p:txBody>
          <a:bodyPr>
            <a:normAutofit fontScale="62500" lnSpcReduction="20000"/>
          </a:bodyPr>
          <a:lstStyle/>
          <a:p>
            <a:r>
              <a:rPr lang="en-US" b="1" dirty="0"/>
              <a:t>Minibatch SGD:</a:t>
            </a:r>
          </a:p>
          <a:p>
            <a:r>
              <a:rPr lang="en-US" dirty="0"/>
              <a:t>In minibatch SGD, instead of processing one training example (SGD) or a full batch of examples (Batch SGD) at a time, a small subset of training examples, called a minibatch, is processed.</a:t>
            </a:r>
          </a:p>
          <a:p>
            <a:r>
              <a:rPr lang="en-US" dirty="0"/>
              <a:t>The minibatch size is typically larger than one but smaller than the total number of training examples. It is chosen based on the computational resources and the desired trade-off between computational efficiency and stability of updates.</a:t>
            </a:r>
          </a:p>
          <a:p>
            <a:r>
              <a:rPr lang="en-US" dirty="0"/>
              <a:t>The model computes the gradient of the loss function based on the minibatch examples and updates the parameters accordingly.</a:t>
            </a:r>
          </a:p>
          <a:p>
            <a:r>
              <a:rPr lang="en-US" dirty="0"/>
              <a:t>This process is repeated iteratively, with different minibatches sampled from the training data, until all examples have been processed (one pass over the entire dataset is called an epoch).</a:t>
            </a:r>
          </a:p>
          <a:p>
            <a:r>
              <a:rPr lang="en-US" dirty="0"/>
              <a:t>Minibatch SGD provides a balance between the noisy updates of SGD and the stability of Batch SGD.</a:t>
            </a:r>
          </a:p>
          <a:p>
            <a:r>
              <a:rPr lang="en-US" dirty="0"/>
              <a:t>It reduces the noise in the gradient estimates compared to SGD and allows for better utilization of parallel computation resources compared to Batch SGD.</a:t>
            </a:r>
          </a:p>
          <a:p>
            <a:r>
              <a:rPr lang="en-US" dirty="0"/>
              <a:t>Minibatch SGD is widely used in practice as it offers a good compromise between computational efficiency and convergence stability.</a:t>
            </a:r>
          </a:p>
          <a:p>
            <a:endParaRPr lang="en-IN" dirty="0"/>
          </a:p>
        </p:txBody>
      </p:sp>
    </p:spTree>
    <p:extLst>
      <p:ext uri="{BB962C8B-B14F-4D97-AF65-F5344CB8AC3E}">
        <p14:creationId xmlns:p14="http://schemas.microsoft.com/office/powerpoint/2010/main" val="25277944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FFFC-2371-0DDE-3061-BBE5C4915633}"/>
              </a:ext>
            </a:extLst>
          </p:cNvPr>
          <p:cNvSpPr>
            <a:spLocks noGrp="1"/>
          </p:cNvSpPr>
          <p:nvPr>
            <p:ph type="title"/>
          </p:nvPr>
        </p:nvSpPr>
        <p:spPr/>
        <p:txBody>
          <a:bodyPr>
            <a:normAutofit/>
          </a:bodyPr>
          <a:lstStyle/>
          <a:p>
            <a:r>
              <a:rPr lang="en-IN" sz="3600" dirty="0"/>
              <a:t>Batch SGD Vs Minibatch SGD Vs SGD Pros and Cons </a:t>
            </a:r>
          </a:p>
        </p:txBody>
      </p:sp>
      <p:sp>
        <p:nvSpPr>
          <p:cNvPr id="3" name="Content Placeholder 2">
            <a:extLst>
              <a:ext uri="{FF2B5EF4-FFF2-40B4-BE49-F238E27FC236}">
                <a16:creationId xmlns:a16="http://schemas.microsoft.com/office/drawing/2014/main" id="{1C2C741B-28D4-EE44-9D36-E558BE9988E8}"/>
              </a:ext>
            </a:extLst>
          </p:cNvPr>
          <p:cNvSpPr>
            <a:spLocks noGrp="1"/>
          </p:cNvSpPr>
          <p:nvPr>
            <p:ph idx="1"/>
          </p:nvPr>
        </p:nvSpPr>
        <p:spPr/>
        <p:txBody>
          <a:bodyPr>
            <a:normAutofit fontScale="92500"/>
          </a:bodyPr>
          <a:lstStyle/>
          <a:p>
            <a:r>
              <a:rPr lang="en-US" b="1" dirty="0"/>
              <a:t>Batch Gradient Descent:</a:t>
            </a:r>
          </a:p>
          <a:p>
            <a:r>
              <a:rPr lang="en-US" dirty="0"/>
              <a:t>In Batch Gradient descent the whole training data is used to minimize the loss function by taking a step towards the nearest minimum by calculating the gradient (the direction of descent).</a:t>
            </a:r>
          </a:p>
          <a:p>
            <a:r>
              <a:rPr lang="en-US" dirty="0"/>
              <a:t>Pros:</a:t>
            </a:r>
          </a:p>
          <a:p>
            <a:pPr lvl="1"/>
            <a:r>
              <a:rPr lang="en-US" dirty="0"/>
              <a:t>Since the whole data set is used to calculate the gradient it will be stable and reach the minimum of the cost function without bouncing around the loss function landscape (if the learning rate is chosen correctly).</a:t>
            </a:r>
          </a:p>
          <a:p>
            <a:r>
              <a:rPr lang="en-US" dirty="0"/>
              <a:t>Cons:</a:t>
            </a:r>
          </a:p>
          <a:p>
            <a:pPr lvl="1"/>
            <a:r>
              <a:rPr lang="en-US" dirty="0"/>
              <a:t>Since batch gradient descent uses all the training set to compute the gradient at every step, it will be very slow especially if the size of the training data is large.</a:t>
            </a:r>
            <a:endParaRPr lang="en-IN" dirty="0"/>
          </a:p>
        </p:txBody>
      </p:sp>
    </p:spTree>
    <p:extLst>
      <p:ext uri="{BB962C8B-B14F-4D97-AF65-F5344CB8AC3E}">
        <p14:creationId xmlns:p14="http://schemas.microsoft.com/office/powerpoint/2010/main" val="5310050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FFFC-2371-0DDE-3061-BBE5C4915633}"/>
              </a:ext>
            </a:extLst>
          </p:cNvPr>
          <p:cNvSpPr>
            <a:spLocks noGrp="1"/>
          </p:cNvSpPr>
          <p:nvPr>
            <p:ph type="title"/>
          </p:nvPr>
        </p:nvSpPr>
        <p:spPr/>
        <p:txBody>
          <a:bodyPr>
            <a:normAutofit/>
          </a:bodyPr>
          <a:lstStyle/>
          <a:p>
            <a:r>
              <a:rPr lang="en-IN" sz="3600" dirty="0"/>
              <a:t>Batch SGD Vs Minibatch SGD Vs SGD Pros and Cons </a:t>
            </a:r>
          </a:p>
        </p:txBody>
      </p:sp>
      <p:sp>
        <p:nvSpPr>
          <p:cNvPr id="3" name="Content Placeholder 2">
            <a:extLst>
              <a:ext uri="{FF2B5EF4-FFF2-40B4-BE49-F238E27FC236}">
                <a16:creationId xmlns:a16="http://schemas.microsoft.com/office/drawing/2014/main" id="{1C2C741B-28D4-EE44-9D36-E558BE9988E8}"/>
              </a:ext>
            </a:extLst>
          </p:cNvPr>
          <p:cNvSpPr>
            <a:spLocks noGrp="1"/>
          </p:cNvSpPr>
          <p:nvPr>
            <p:ph idx="1"/>
          </p:nvPr>
        </p:nvSpPr>
        <p:spPr/>
        <p:txBody>
          <a:bodyPr>
            <a:normAutofit fontScale="85000" lnSpcReduction="10000"/>
          </a:bodyPr>
          <a:lstStyle/>
          <a:p>
            <a:r>
              <a:rPr lang="en-US" b="1" dirty="0"/>
              <a:t>Stochastic Gradient Descent:</a:t>
            </a:r>
          </a:p>
          <a:p>
            <a:r>
              <a:rPr lang="en-US" dirty="0"/>
              <a:t>Stochastic Gradient Descent picks up a random instance in the training data set at every step and computes the gradient-based only on that single instance.</a:t>
            </a:r>
          </a:p>
          <a:p>
            <a:r>
              <a:rPr lang="en-US" dirty="0"/>
              <a:t>Pros:</a:t>
            </a:r>
          </a:p>
          <a:p>
            <a:pPr lvl="1"/>
            <a:r>
              <a:rPr lang="en-US" dirty="0"/>
              <a:t>It makes the training much faster as it only works on one instance at a time.</a:t>
            </a:r>
          </a:p>
          <a:p>
            <a:pPr lvl="1"/>
            <a:r>
              <a:rPr lang="en-US" dirty="0"/>
              <a:t>It become easier to train using large datasets.</a:t>
            </a:r>
          </a:p>
          <a:p>
            <a:r>
              <a:rPr lang="en-US" dirty="0"/>
              <a:t>Cons:</a:t>
            </a:r>
          </a:p>
          <a:p>
            <a:pPr lvl="1"/>
            <a:r>
              <a:rPr lang="en-US" dirty="0"/>
              <a:t>Due to the stochastic (random) nature of this algorithm, this algorithm is much less stable than the batch gradient descent. Instead of gently decreasing until it reaches the minimum, the cost function will bounce up and down, decreasing only on average. Over time it will end up very close to the minimum, but once it gets there it will continue to bounce around, not settling down there. So once the algorithm stops, the final parameters would likely be good but not optimal. For this reason, it is important to use a training schedule to overcome this randomness.</a:t>
            </a:r>
            <a:endParaRPr lang="en-IN" dirty="0"/>
          </a:p>
        </p:txBody>
      </p:sp>
    </p:spTree>
    <p:extLst>
      <p:ext uri="{BB962C8B-B14F-4D97-AF65-F5344CB8AC3E}">
        <p14:creationId xmlns:p14="http://schemas.microsoft.com/office/powerpoint/2010/main" val="75006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IN" sz="4400" b="1" dirty="0"/>
              <a:t>Binary Encoding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419226"/>
            <a:ext cx="10515600" cy="5000624"/>
          </a:xfrm>
        </p:spPr>
        <p:txBody>
          <a:bodyPr>
            <a:normAutofit fontScale="92500"/>
          </a:bodyPr>
          <a:lstStyle/>
          <a:p>
            <a:pPr algn="l"/>
            <a:r>
              <a:rPr lang="en-US" sz="1400" b="0" i="0" dirty="0">
                <a:solidFill>
                  <a:srgbClr val="242424"/>
                </a:solidFill>
                <a:effectLst/>
                <a:highlight>
                  <a:srgbClr val="FFFFFF"/>
                </a:highlight>
              </a:rPr>
              <a:t>Label encoding assigns a unique integer to each category, preserving the ordinal relationships between categories but not the magnitude of those relationships. On the other hand, one-hot encoding creates a separate column for each category, capturing the magnitude of relationships but not the ordinal relationships.</a:t>
            </a:r>
          </a:p>
          <a:p>
            <a:pPr lvl="1"/>
            <a:r>
              <a:rPr lang="en-US" sz="1200" b="0" i="0" dirty="0">
                <a:solidFill>
                  <a:srgbClr val="242424"/>
                </a:solidFill>
                <a:effectLst/>
                <a:highlight>
                  <a:srgbClr val="FFFFFF"/>
                </a:highlight>
              </a:rPr>
              <a:t>In machine learning projects, we usually deal with datasets having different categorical columns where some columns have their elements in the ordinal variable category for </a:t>
            </a:r>
            <a:r>
              <a:rPr lang="en-US" sz="1200" b="0" i="0" dirty="0" err="1">
                <a:solidFill>
                  <a:srgbClr val="242424"/>
                </a:solidFill>
                <a:effectLst/>
                <a:highlight>
                  <a:srgbClr val="FFFFFF"/>
                </a:highlight>
              </a:rPr>
              <a:t>e.g</a:t>
            </a:r>
            <a:r>
              <a:rPr lang="en-US" sz="1200" b="0" i="0" dirty="0">
                <a:solidFill>
                  <a:srgbClr val="242424"/>
                </a:solidFill>
                <a:effectLst/>
                <a:highlight>
                  <a:srgbClr val="FFFFFF"/>
                </a:highlight>
              </a:rPr>
              <a:t> a column income level having elements as low, medium, or high in this case we can replace these elements with 1,2,3. where 1 represents ‘low’  2  ‘medium’  and 3′ high’. Through this type of encoding, we try to preserve the meaning of the element where higher weights are assigned to the elements having higher priority.</a:t>
            </a:r>
          </a:p>
          <a:p>
            <a:pPr lvl="1"/>
            <a:r>
              <a:rPr lang="en-US" sz="1200" b="1" i="0" dirty="0">
                <a:solidFill>
                  <a:srgbClr val="242424"/>
                </a:solidFill>
                <a:effectLst/>
                <a:highlight>
                  <a:srgbClr val="FFFFFF"/>
                </a:highlight>
              </a:rPr>
              <a:t>Limitation of label Encoding</a:t>
            </a:r>
            <a:r>
              <a:rPr lang="en-US" sz="1200" b="0" i="0" dirty="0">
                <a:solidFill>
                  <a:srgbClr val="242424"/>
                </a:solidFill>
                <a:effectLst/>
                <a:highlight>
                  <a:srgbClr val="FFFFFF"/>
                </a:highlight>
              </a:rPr>
              <a:t>: Label encoding converts the categorical data into numerical ones, but it assigns a unique number(starting from 0) to each class of data. This may lead to the generation of priority issues during model training of data sets. A label with a high value may be considered to have high priority than a label having a lower value. An attribute having output classes Mexico, Paris, Dubai. On Label Encoding, this column lets Mexico is replaced with 0, Paris is replaced with 1, and Dubai is replaced with 2. </a:t>
            </a:r>
          </a:p>
          <a:p>
            <a:pPr algn="l"/>
            <a:r>
              <a:rPr lang="en-US" sz="1400" b="0" i="0" dirty="0">
                <a:solidFill>
                  <a:srgbClr val="242424"/>
                </a:solidFill>
                <a:effectLst/>
                <a:highlight>
                  <a:srgbClr val="FFFFFF"/>
                </a:highlight>
              </a:rPr>
              <a:t>Binary encoding, on the other hand, assigns a unique binary code to each category, preserving some information about the ordinal relationships between categories while also reducing the dimensionality of the data. It is a trade-off between the simplicity and interpretability of label encoding and the information preservation of one-hot encoding.</a:t>
            </a:r>
          </a:p>
          <a:p>
            <a:pPr algn="l"/>
            <a:r>
              <a:rPr lang="en-US" sz="1400" b="0" i="0" dirty="0">
                <a:solidFill>
                  <a:srgbClr val="242424"/>
                </a:solidFill>
                <a:effectLst/>
                <a:highlight>
                  <a:srgbClr val="FFFFFF"/>
                </a:highlight>
              </a:rPr>
              <a:t>“Ordinal relationships” refer to the order of categories, such as “small”, “medium”, and “large”. In an ordinal relationship, the categories have a natural order or ranking, and the difference between categories is not the same.</a:t>
            </a:r>
          </a:p>
          <a:p>
            <a:pPr algn="l"/>
            <a:r>
              <a:rPr lang="en-US" sz="1400" b="0" i="0" dirty="0">
                <a:solidFill>
                  <a:srgbClr val="242424"/>
                </a:solidFill>
                <a:effectLst/>
                <a:highlight>
                  <a:srgbClr val="FFFFFF"/>
                </a:highlight>
              </a:rPr>
              <a:t>“The magnitude of relationships” refers to the strength of the relationship between categories. For example, in a one-hot encoded representation, the presence or absence of a category in a particular row of data is used to indicate the relationship between that row and the corresponding category. The magnitude of the relationship is indicated by the presence or absence of a particular category in the data.</a:t>
            </a:r>
          </a:p>
          <a:p>
            <a:pPr algn="l"/>
            <a:r>
              <a:rPr lang="en-US" sz="1400" b="0" i="0" dirty="0">
                <a:solidFill>
                  <a:srgbClr val="242424"/>
                </a:solidFill>
                <a:effectLst/>
                <a:highlight>
                  <a:srgbClr val="FFFFFF"/>
                </a:highlight>
              </a:rPr>
              <a:t>In summary, label encoding captures the ordinal relationships between categories, while one-hot encoding captures the magnitude of relationships. Binary encoding captures some information about both the ordinal relationships and the magnitude of relationships between categories.</a:t>
            </a:r>
          </a:p>
          <a:p>
            <a:r>
              <a:rPr lang="en-US" sz="1400" dirty="0"/>
              <a:t>Label encoding is best when there is an ordinal relationship between categories, as it captures the order of categories and can simplify the encoding process. One-hot encoding is best when there is no ordinal relationship between categories, as it captures the magnitude of relationships and provides a high-dimensional representation of the data. Binary encoding is best when there are weak ordinal relationships between categories and the magnitude of relationships is not critical, or when memory constraints prevent the use of one-hot encoding.</a:t>
            </a:r>
            <a:endParaRPr lang="en-IN" sz="1400" dirty="0"/>
          </a:p>
        </p:txBody>
      </p:sp>
    </p:spTree>
    <p:extLst>
      <p:ext uri="{BB962C8B-B14F-4D97-AF65-F5344CB8AC3E}">
        <p14:creationId xmlns:p14="http://schemas.microsoft.com/office/powerpoint/2010/main" val="1664007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FFFC-2371-0DDE-3061-BBE5C4915633}"/>
              </a:ext>
            </a:extLst>
          </p:cNvPr>
          <p:cNvSpPr>
            <a:spLocks noGrp="1"/>
          </p:cNvSpPr>
          <p:nvPr>
            <p:ph type="title"/>
          </p:nvPr>
        </p:nvSpPr>
        <p:spPr/>
        <p:txBody>
          <a:bodyPr>
            <a:normAutofit/>
          </a:bodyPr>
          <a:lstStyle/>
          <a:p>
            <a:r>
              <a:rPr lang="en-IN" sz="3600" dirty="0"/>
              <a:t>Batch SGD Vs Minibatch SGD Vs SGD Pros and Cons </a:t>
            </a:r>
          </a:p>
        </p:txBody>
      </p:sp>
      <p:sp>
        <p:nvSpPr>
          <p:cNvPr id="3" name="Content Placeholder 2">
            <a:extLst>
              <a:ext uri="{FF2B5EF4-FFF2-40B4-BE49-F238E27FC236}">
                <a16:creationId xmlns:a16="http://schemas.microsoft.com/office/drawing/2014/main" id="{1C2C741B-28D4-EE44-9D36-E558BE9988E8}"/>
              </a:ext>
            </a:extLst>
          </p:cNvPr>
          <p:cNvSpPr>
            <a:spLocks noGrp="1"/>
          </p:cNvSpPr>
          <p:nvPr>
            <p:ph idx="1"/>
          </p:nvPr>
        </p:nvSpPr>
        <p:spPr/>
        <p:txBody>
          <a:bodyPr>
            <a:normAutofit fontScale="92500" lnSpcReduction="10000"/>
          </a:bodyPr>
          <a:lstStyle/>
          <a:p>
            <a:r>
              <a:rPr lang="en-US" b="1" dirty="0"/>
              <a:t>Mini-batch Gradient:</a:t>
            </a:r>
          </a:p>
          <a:p>
            <a:r>
              <a:rPr lang="en-US" dirty="0"/>
              <a:t>At each step instead of computing the gradients on the whole data set as in the Batch Gradient Descent or using one random instance as in the Stochastic Gradient Descent, this algorithm computes the gradients on small random sets of instances called mini-batches.</a:t>
            </a:r>
          </a:p>
          <a:p>
            <a:r>
              <a:rPr lang="en-US" dirty="0"/>
              <a:t>Pros:</a:t>
            </a:r>
          </a:p>
          <a:p>
            <a:pPr lvl="1"/>
            <a:r>
              <a:rPr lang="en-US" dirty="0"/>
              <a:t>The algorithm’s progress space is less erratic than with Stochastic Gradient Descent, especially with large mini-batches.</a:t>
            </a:r>
          </a:p>
          <a:p>
            <a:pPr lvl="1"/>
            <a:r>
              <a:rPr lang="en-US" dirty="0"/>
              <a:t>You can get a performance boost from hardware optimization of matrix operations, especially when using GPUs.</a:t>
            </a:r>
          </a:p>
          <a:p>
            <a:r>
              <a:rPr lang="en-US" dirty="0"/>
              <a:t>Cons:</a:t>
            </a:r>
          </a:p>
          <a:p>
            <a:pPr lvl="1"/>
            <a:r>
              <a:rPr lang="en-US" dirty="0"/>
              <a:t>It might be difficult to escape from local minima.</a:t>
            </a:r>
            <a:endParaRPr lang="en-IN" dirty="0"/>
          </a:p>
        </p:txBody>
      </p:sp>
    </p:spTree>
    <p:extLst>
      <p:ext uri="{BB962C8B-B14F-4D97-AF65-F5344CB8AC3E}">
        <p14:creationId xmlns:p14="http://schemas.microsoft.com/office/powerpoint/2010/main" val="23008079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4FB1-0741-E7A2-8B2B-429B8F6A251D}"/>
              </a:ext>
            </a:extLst>
          </p:cNvPr>
          <p:cNvSpPr>
            <a:spLocks noGrp="1"/>
          </p:cNvSpPr>
          <p:nvPr>
            <p:ph type="ctrTitle"/>
          </p:nvPr>
        </p:nvSpPr>
        <p:spPr/>
        <p:txBody>
          <a:bodyPr/>
          <a:lstStyle/>
          <a:p>
            <a:r>
              <a:rPr lang="en-US" dirty="0"/>
              <a:t>Loss Functions</a:t>
            </a:r>
            <a:endParaRPr lang="en-IN" dirty="0"/>
          </a:p>
        </p:txBody>
      </p:sp>
      <p:sp>
        <p:nvSpPr>
          <p:cNvPr id="3" name="Subtitle 2">
            <a:extLst>
              <a:ext uri="{FF2B5EF4-FFF2-40B4-BE49-F238E27FC236}">
                <a16:creationId xmlns:a16="http://schemas.microsoft.com/office/drawing/2014/main" id="{7FAC982F-4FAD-0143-EA80-1971675AC2CF}"/>
              </a:ext>
            </a:extLst>
          </p:cNvPr>
          <p:cNvSpPr>
            <a:spLocks noGrp="1"/>
          </p:cNvSpPr>
          <p:nvPr>
            <p:ph type="subTitle" idx="1"/>
          </p:nvPr>
        </p:nvSpPr>
        <p:spPr/>
        <p:txBody>
          <a:bodyPr/>
          <a:lstStyle/>
          <a:p>
            <a:r>
              <a:rPr lang="en-IN" dirty="0"/>
              <a:t>https://www.datacamp.com/tutorial/loss-function-in-machine-learning</a:t>
            </a:r>
          </a:p>
        </p:txBody>
      </p:sp>
    </p:spTree>
    <p:extLst>
      <p:ext uri="{BB962C8B-B14F-4D97-AF65-F5344CB8AC3E}">
        <p14:creationId xmlns:p14="http://schemas.microsoft.com/office/powerpoint/2010/main" val="1463737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0C1B-480E-0B84-F5A1-570B530E19FC}"/>
              </a:ext>
            </a:extLst>
          </p:cNvPr>
          <p:cNvSpPr>
            <a:spLocks noGrp="1"/>
          </p:cNvSpPr>
          <p:nvPr>
            <p:ph type="title"/>
          </p:nvPr>
        </p:nvSpPr>
        <p:spPr/>
        <p:txBody>
          <a:bodyPr/>
          <a:lstStyle/>
          <a:p>
            <a:r>
              <a:rPr lang="en-IN" dirty="0"/>
              <a:t>Loss Functions in Brief</a:t>
            </a:r>
          </a:p>
        </p:txBody>
      </p:sp>
      <p:sp>
        <p:nvSpPr>
          <p:cNvPr id="3" name="Content Placeholder 2">
            <a:extLst>
              <a:ext uri="{FF2B5EF4-FFF2-40B4-BE49-F238E27FC236}">
                <a16:creationId xmlns:a16="http://schemas.microsoft.com/office/drawing/2014/main" id="{3F28773F-A23B-5D36-DCD9-297E12F43651}"/>
              </a:ext>
            </a:extLst>
          </p:cNvPr>
          <p:cNvSpPr>
            <a:spLocks noGrp="1"/>
          </p:cNvSpPr>
          <p:nvPr>
            <p:ph idx="1"/>
          </p:nvPr>
        </p:nvSpPr>
        <p:spPr/>
        <p:txBody>
          <a:bodyPr>
            <a:normAutofit fontScale="77500" lnSpcReduction="20000"/>
          </a:bodyPr>
          <a:lstStyle/>
          <a:p>
            <a:pPr algn="l" rtl="0"/>
            <a:r>
              <a:rPr lang="en-US" b="0" i="0" dirty="0">
                <a:solidFill>
                  <a:srgbClr val="05192D"/>
                </a:solidFill>
                <a:effectLst/>
                <a:highlight>
                  <a:srgbClr val="FFFFFF"/>
                </a:highlight>
                <a:latin typeface="Studio-Feixen-Sans"/>
              </a:rPr>
              <a:t>The key takeaway is that the loss function is a measurable way to gauge the performance and accuracy of a machine learning model. In this case, the loss function acts as a guide for the learning process within a model or machine learning algorithm.</a:t>
            </a:r>
          </a:p>
          <a:p>
            <a:pPr algn="l" rtl="0"/>
            <a:r>
              <a:rPr lang="en-US" b="0" i="0" dirty="0">
                <a:solidFill>
                  <a:srgbClr val="05192D"/>
                </a:solidFill>
                <a:effectLst/>
                <a:highlight>
                  <a:srgbClr val="FFFFFF"/>
                </a:highlight>
                <a:latin typeface="Studio-Feixen-Sans"/>
              </a:rPr>
              <a:t>The role of the loss function is crucial in the training of machine learning models and includes the following:</a:t>
            </a:r>
          </a:p>
          <a:p>
            <a:pPr algn="l">
              <a:buFont typeface="Arial" panose="020B0604020202020204" pitchFamily="34" charset="0"/>
              <a:buChar char="•"/>
            </a:pPr>
            <a:r>
              <a:rPr lang="en-US" b="1" i="0" dirty="0">
                <a:solidFill>
                  <a:srgbClr val="05192D"/>
                </a:solidFill>
                <a:effectLst/>
                <a:highlight>
                  <a:srgbClr val="FFFFFF"/>
                </a:highlight>
                <a:latin typeface="Studio-Feixen-Sans"/>
              </a:rPr>
              <a:t>Performance measurement</a:t>
            </a:r>
            <a:r>
              <a:rPr lang="en-US" b="0" i="0" dirty="0">
                <a:solidFill>
                  <a:srgbClr val="05192D"/>
                </a:solidFill>
                <a:effectLst/>
                <a:highlight>
                  <a:srgbClr val="FFFFFF"/>
                </a:highlight>
                <a:latin typeface="Studio-Feixen-Sans"/>
              </a:rPr>
              <a:t>: Loss functions offer a clear metric to evaluate a model's performance by quantifying the difference between predictions and actual results.</a:t>
            </a:r>
          </a:p>
          <a:p>
            <a:pPr algn="l">
              <a:buFont typeface="Arial" panose="020B0604020202020204" pitchFamily="34" charset="0"/>
              <a:buChar char="•"/>
            </a:pPr>
            <a:r>
              <a:rPr lang="en-US" b="1" i="0" dirty="0">
                <a:solidFill>
                  <a:srgbClr val="05192D"/>
                </a:solidFill>
                <a:effectLst/>
                <a:highlight>
                  <a:srgbClr val="FFFFFF"/>
                </a:highlight>
                <a:latin typeface="Studio-Feixen-Sans"/>
              </a:rPr>
              <a:t>Direction for improvement</a:t>
            </a:r>
            <a:r>
              <a:rPr lang="en-US" b="0" i="0" dirty="0">
                <a:solidFill>
                  <a:srgbClr val="05192D"/>
                </a:solidFill>
                <a:effectLst/>
                <a:highlight>
                  <a:srgbClr val="FFFFFF"/>
                </a:highlight>
                <a:latin typeface="Studio-Feixen-Sans"/>
              </a:rPr>
              <a:t>: Loss functions guide model improvement by directing the algorithm to adjust parameters(weights) iteratively to reduce loss and improve predictions.</a:t>
            </a:r>
          </a:p>
          <a:p>
            <a:pPr algn="l">
              <a:buFont typeface="Arial" panose="020B0604020202020204" pitchFamily="34" charset="0"/>
              <a:buChar char="•"/>
            </a:pPr>
            <a:r>
              <a:rPr lang="en-US" b="1" i="0" dirty="0">
                <a:solidFill>
                  <a:srgbClr val="05192D"/>
                </a:solidFill>
                <a:effectLst/>
                <a:highlight>
                  <a:srgbClr val="FFFFFF"/>
                </a:highlight>
                <a:latin typeface="Studio-Feixen-Sans"/>
              </a:rPr>
              <a:t>Balancing bias and variance</a:t>
            </a:r>
            <a:r>
              <a:rPr lang="en-US" b="0" i="0" dirty="0">
                <a:solidFill>
                  <a:srgbClr val="05192D"/>
                </a:solidFill>
                <a:effectLst/>
                <a:highlight>
                  <a:srgbClr val="FFFFFF"/>
                </a:highlight>
                <a:latin typeface="Studio-Feixen-Sans"/>
              </a:rPr>
              <a:t>: Effective loss functions help balance model bias (oversimplification) and variance (overfitting), essential for the model's generalization to new data.</a:t>
            </a:r>
          </a:p>
          <a:p>
            <a:pPr algn="l">
              <a:buFont typeface="Arial" panose="020B0604020202020204" pitchFamily="34" charset="0"/>
              <a:buChar char="•"/>
            </a:pPr>
            <a:r>
              <a:rPr lang="en-US" b="1" i="0" dirty="0">
                <a:solidFill>
                  <a:srgbClr val="05192D"/>
                </a:solidFill>
                <a:effectLst/>
                <a:highlight>
                  <a:srgbClr val="FFFFFF"/>
                </a:highlight>
                <a:latin typeface="Studio-Feixen-Sans"/>
              </a:rPr>
              <a:t>Influencing model behavior</a:t>
            </a:r>
            <a:r>
              <a:rPr lang="en-US" b="0" i="0" dirty="0">
                <a:solidFill>
                  <a:srgbClr val="05192D"/>
                </a:solidFill>
                <a:effectLst/>
                <a:highlight>
                  <a:srgbClr val="FFFFFF"/>
                </a:highlight>
                <a:latin typeface="Studio-Feixen-Sans"/>
              </a:rPr>
              <a:t>: Certain loss functions can affect the model's behavior, such as being more robust against data outliers or prioritizing specific types of errors.</a:t>
            </a:r>
          </a:p>
          <a:p>
            <a:endParaRPr lang="en-IN" dirty="0"/>
          </a:p>
        </p:txBody>
      </p:sp>
    </p:spTree>
    <p:extLst>
      <p:ext uri="{BB962C8B-B14F-4D97-AF65-F5344CB8AC3E}">
        <p14:creationId xmlns:p14="http://schemas.microsoft.com/office/powerpoint/2010/main" val="387737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E547C-FCAC-6994-AC36-43CD9E74DCEC}"/>
              </a:ext>
            </a:extLst>
          </p:cNvPr>
          <p:cNvSpPr>
            <a:spLocks noGrp="1"/>
          </p:cNvSpPr>
          <p:nvPr>
            <p:ph type="title"/>
          </p:nvPr>
        </p:nvSpPr>
        <p:spPr/>
        <p:txBody>
          <a:bodyPr/>
          <a:lstStyle/>
          <a:p>
            <a:r>
              <a:rPr lang="en-US" dirty="0"/>
              <a:t>What is a Loss Function?</a:t>
            </a:r>
            <a:endParaRPr lang="en-IN" dirty="0"/>
          </a:p>
        </p:txBody>
      </p:sp>
      <p:sp>
        <p:nvSpPr>
          <p:cNvPr id="3" name="Content Placeholder 2">
            <a:extLst>
              <a:ext uri="{FF2B5EF4-FFF2-40B4-BE49-F238E27FC236}">
                <a16:creationId xmlns:a16="http://schemas.microsoft.com/office/drawing/2014/main" id="{6E6588D9-A566-AF97-5B22-06087E849BF8}"/>
              </a:ext>
            </a:extLst>
          </p:cNvPr>
          <p:cNvSpPr>
            <a:spLocks noGrp="1"/>
          </p:cNvSpPr>
          <p:nvPr>
            <p:ph idx="1"/>
          </p:nvPr>
        </p:nvSpPr>
        <p:spPr/>
        <p:txBody>
          <a:bodyPr>
            <a:normAutofit fontScale="62500" lnSpcReduction="20000"/>
          </a:bodyPr>
          <a:lstStyle/>
          <a:p>
            <a:pPr algn="l" rtl="0"/>
            <a:r>
              <a:rPr lang="en-US" b="0" i="0" dirty="0">
                <a:solidFill>
                  <a:srgbClr val="05192D"/>
                </a:solidFill>
                <a:effectLst/>
                <a:highlight>
                  <a:srgbClr val="FFFFFF"/>
                </a:highlight>
                <a:latin typeface="Studio-Feixen-Sans"/>
              </a:rPr>
              <a:t>The loss function, also referred to as the error function, is a crucial component in machine learning that quantifies the difference between the predicted outputs of a machine learning algorithm and the actual target values. For example, within a regression problem to predict car prices based on historical data, a loss function evaluates a neural network prediction based on a training sample from the training dataset. The loss function quantifies the gap or the error margin of the car price predicted by the network to the actual price.</a:t>
            </a:r>
          </a:p>
          <a:p>
            <a:pPr algn="l" rtl="0"/>
            <a:r>
              <a:rPr lang="en-US" b="0" i="0" dirty="0">
                <a:solidFill>
                  <a:srgbClr val="05192D"/>
                </a:solidFill>
                <a:effectLst/>
                <a:highlight>
                  <a:srgbClr val="FFFFFF"/>
                </a:highlight>
                <a:latin typeface="Studio-Feixen-Sans"/>
              </a:rPr>
              <a:t>The resulting value, the loss, reflects the accuracy of the model's predictions. During training, a learning algorithm such as the backpropagation algorithm uses the </a:t>
            </a:r>
            <a:r>
              <a:rPr lang="en-US" b="1" i="0" u="none" strike="noStrike" dirty="0">
                <a:solidFill>
                  <a:srgbClr val="0075AD"/>
                </a:solidFill>
                <a:effectLst/>
                <a:highlight>
                  <a:srgbClr val="FFFFFF"/>
                </a:highlight>
                <a:latin typeface="Studio-Feixen-Sans"/>
                <a:hlinkClick r:id="rId2"/>
              </a:rPr>
              <a:t>gradient</a:t>
            </a:r>
            <a:r>
              <a:rPr lang="en-US" b="0" i="0" dirty="0">
                <a:solidFill>
                  <a:srgbClr val="05192D"/>
                </a:solidFill>
                <a:effectLst/>
                <a:highlight>
                  <a:srgbClr val="FFFFFF"/>
                </a:highlight>
                <a:latin typeface="Studio-Feixen-Sans"/>
              </a:rPr>
              <a:t> of the loss function with respect to the model's parameters to adjust these parameters and minimize the loss, effectively improving the model's performance on the dataset.</a:t>
            </a:r>
          </a:p>
          <a:p>
            <a:pPr algn="l" rtl="0"/>
            <a:r>
              <a:rPr lang="en-US" b="0" i="0" dirty="0">
                <a:solidFill>
                  <a:srgbClr val="05192D"/>
                </a:solidFill>
                <a:effectLst/>
                <a:highlight>
                  <a:srgbClr val="FFFFFF"/>
                </a:highlight>
                <a:latin typeface="Studio-Feixen-Sans"/>
              </a:rPr>
              <a:t>Often, the terms loss function and cost function are used interchangeably; despite this, both terms have distinct definitions:</a:t>
            </a:r>
          </a:p>
          <a:p>
            <a:pPr algn="l" rtl="0"/>
            <a:r>
              <a:rPr lang="en-US" b="0" i="0" dirty="0">
                <a:solidFill>
                  <a:srgbClr val="05192D"/>
                </a:solidFill>
                <a:effectLst/>
                <a:highlight>
                  <a:srgbClr val="FFFFFF"/>
                </a:highlight>
                <a:latin typeface="Studio-Feixen-Sans"/>
              </a:rPr>
              <a:t>As mentioned earlier, the loss function, also known as the error function, quantifies how well a single prediction of the machine learning algorithm is compared to the actual target value. The key takeaway is that </a:t>
            </a:r>
            <a:r>
              <a:rPr lang="en-US" b="1" i="0" dirty="0">
                <a:solidFill>
                  <a:srgbClr val="05192D"/>
                </a:solidFill>
                <a:effectLst/>
                <a:highlight>
                  <a:srgbClr val="FFFFFF"/>
                </a:highlight>
                <a:latin typeface="Studio-Feixen-Sans"/>
              </a:rPr>
              <a:t>a loss function applies to a single training example</a:t>
            </a:r>
            <a:r>
              <a:rPr lang="en-US" b="0" i="0" dirty="0">
                <a:solidFill>
                  <a:srgbClr val="05192D"/>
                </a:solidFill>
                <a:effectLst/>
                <a:highlight>
                  <a:srgbClr val="FFFFFF"/>
                </a:highlight>
                <a:latin typeface="Studio-Feixen-Sans"/>
              </a:rPr>
              <a:t> and is part of the overall model's learning process that provides the signal by which the model's learning algorithm updates the weights and parameters.</a:t>
            </a:r>
          </a:p>
          <a:p>
            <a:pPr algn="l" rtl="0"/>
            <a:r>
              <a:rPr lang="en-US" b="0" i="0" dirty="0">
                <a:solidFill>
                  <a:srgbClr val="05192D"/>
                </a:solidFill>
                <a:effectLst/>
                <a:highlight>
                  <a:srgbClr val="FFFFFF"/>
                </a:highlight>
                <a:latin typeface="Studio-Feixen-Sans"/>
              </a:rPr>
              <a:t>The cost function, sometimes called the objective function, is an </a:t>
            </a:r>
            <a:r>
              <a:rPr lang="en-US" b="1" i="0" dirty="0">
                <a:solidFill>
                  <a:srgbClr val="05192D"/>
                </a:solidFill>
                <a:effectLst/>
                <a:highlight>
                  <a:srgbClr val="FFFFFF"/>
                </a:highlight>
                <a:latin typeface="Studio-Feixen-Sans"/>
              </a:rPr>
              <a:t>average of the loss function of an entire training set</a:t>
            </a:r>
            <a:r>
              <a:rPr lang="en-US" b="0" i="0" dirty="0">
                <a:solidFill>
                  <a:srgbClr val="05192D"/>
                </a:solidFill>
                <a:effectLst/>
                <a:highlight>
                  <a:srgbClr val="FFFFFF"/>
                </a:highlight>
                <a:latin typeface="Studio-Feixen-Sans"/>
              </a:rPr>
              <a:t> containing several training examples. The cost function quantifies the model's performance on the whole training dataset.</a:t>
            </a:r>
          </a:p>
          <a:p>
            <a:endParaRPr lang="en-IN" dirty="0"/>
          </a:p>
        </p:txBody>
      </p:sp>
    </p:spTree>
    <p:extLst>
      <p:ext uri="{BB962C8B-B14F-4D97-AF65-F5344CB8AC3E}">
        <p14:creationId xmlns:p14="http://schemas.microsoft.com/office/powerpoint/2010/main" val="1396605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BB8-E4AC-E4E5-CD58-12C258C43913}"/>
              </a:ext>
            </a:extLst>
          </p:cNvPr>
          <p:cNvSpPr>
            <a:spLocks noGrp="1"/>
          </p:cNvSpPr>
          <p:nvPr>
            <p:ph type="title"/>
          </p:nvPr>
        </p:nvSpPr>
        <p:spPr/>
        <p:txBody>
          <a:bodyPr/>
          <a:lstStyle/>
          <a:p>
            <a:r>
              <a:rPr lang="en-IN" dirty="0"/>
              <a:t>How Loss Functions Work</a:t>
            </a:r>
          </a:p>
        </p:txBody>
      </p:sp>
      <p:sp>
        <p:nvSpPr>
          <p:cNvPr id="3" name="Content Placeholder 2">
            <a:extLst>
              <a:ext uri="{FF2B5EF4-FFF2-40B4-BE49-F238E27FC236}">
                <a16:creationId xmlns:a16="http://schemas.microsoft.com/office/drawing/2014/main" id="{B2723AB7-E1C5-2E89-7B6B-A55C90193E58}"/>
              </a:ext>
            </a:extLst>
          </p:cNvPr>
          <p:cNvSpPr>
            <a:spLocks noGrp="1"/>
          </p:cNvSpPr>
          <p:nvPr>
            <p:ph idx="1"/>
          </p:nvPr>
        </p:nvSpPr>
        <p:spPr/>
        <p:txBody>
          <a:bodyPr>
            <a:normAutofit fontScale="70000" lnSpcReduction="20000"/>
          </a:bodyPr>
          <a:lstStyle/>
          <a:p>
            <a:pPr algn="l" rtl="0"/>
            <a:r>
              <a:rPr lang="en-US" b="0" i="0" dirty="0">
                <a:solidFill>
                  <a:srgbClr val="05192D"/>
                </a:solidFill>
                <a:effectLst/>
                <a:highlight>
                  <a:srgbClr val="FFFFFF"/>
                </a:highlight>
                <a:latin typeface="Studio-Feixen-Sans"/>
              </a:rPr>
              <a:t>Although there are different types of loss functions, fundamentally, they all operate by quantifying the difference between a mode’s predictions and the actual target value in the dataset. The official term for this numerical quantification is the prediction error. The learning algorithm and mechanisms in a machine learning model are optimized to minimize the prediction error, so this means that after a calculation of the value for the loss function, which is determined by the prediction error, the learning algorithm leverages this information to conduct weight and parameter updates which in effect during the next training pass leads to a lower prediction error.</a:t>
            </a:r>
          </a:p>
          <a:p>
            <a:pPr algn="l" rtl="0"/>
            <a:r>
              <a:rPr lang="en-US" b="0" i="0" dirty="0">
                <a:solidFill>
                  <a:srgbClr val="05192D"/>
                </a:solidFill>
                <a:effectLst/>
                <a:highlight>
                  <a:srgbClr val="FFFFFF"/>
                </a:highlight>
                <a:latin typeface="Studio-Feixen-Sans"/>
              </a:rPr>
              <a:t>When exploring the topic of loss function, machine learning algorithms, and the learning process within neural networks, the topic of </a:t>
            </a:r>
            <a:r>
              <a:rPr lang="en-US" b="1" i="0" dirty="0">
                <a:solidFill>
                  <a:srgbClr val="05192D"/>
                </a:solidFill>
                <a:effectLst/>
                <a:highlight>
                  <a:srgbClr val="FFFFFF"/>
                </a:highlight>
                <a:latin typeface="Studio-Feixen-Sans"/>
              </a:rPr>
              <a:t>Empirical Risk Minimization(ERM)</a:t>
            </a:r>
            <a:r>
              <a:rPr lang="en-US" b="0" i="0" dirty="0">
                <a:solidFill>
                  <a:srgbClr val="05192D"/>
                </a:solidFill>
                <a:effectLst/>
                <a:highlight>
                  <a:srgbClr val="FFFFFF"/>
                </a:highlight>
                <a:latin typeface="Studio-Feixen-Sans"/>
              </a:rPr>
              <a:t> comes up. ERM is an approach to selecting the optimal parameters of a machine learning algorithm that minimizes the empirical risk. The empirical risk, in this case, is the training dataset.</a:t>
            </a:r>
          </a:p>
          <a:p>
            <a:pPr algn="l" rtl="0"/>
            <a:r>
              <a:rPr lang="en-US" b="0" i="0" dirty="0">
                <a:solidFill>
                  <a:srgbClr val="05192D"/>
                </a:solidFill>
                <a:effectLst/>
                <a:highlight>
                  <a:srgbClr val="FFFFFF"/>
                </a:highlight>
                <a:latin typeface="Studio-Feixen-Sans"/>
              </a:rPr>
              <a:t>The risk minimization component of ERM is the process by which the internal learning algorithm minimizes the error of prediction of machine learning algorithm to a known dataset in the outcome that the model has an expected performance and accuracy in a scenario where an unseen dataset or data sample which could have similar statical data distribution as the dataset the model’s has been initially trained on.</a:t>
            </a:r>
          </a:p>
          <a:p>
            <a:endParaRPr lang="en-IN" dirty="0"/>
          </a:p>
        </p:txBody>
      </p:sp>
    </p:spTree>
    <p:extLst>
      <p:ext uri="{BB962C8B-B14F-4D97-AF65-F5344CB8AC3E}">
        <p14:creationId xmlns:p14="http://schemas.microsoft.com/office/powerpoint/2010/main" val="8331561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17165-F65A-EEDE-D81C-5A08F429B60F}"/>
              </a:ext>
            </a:extLst>
          </p:cNvPr>
          <p:cNvSpPr>
            <a:spLocks noGrp="1"/>
          </p:cNvSpPr>
          <p:nvPr>
            <p:ph type="title"/>
          </p:nvPr>
        </p:nvSpPr>
        <p:spPr>
          <a:xfrm>
            <a:off x="838199" y="564211"/>
            <a:ext cx="4571999" cy="1165002"/>
          </a:xfrm>
        </p:spPr>
        <p:txBody>
          <a:bodyPr anchor="b">
            <a:normAutofit/>
          </a:bodyPr>
          <a:lstStyle/>
          <a:p>
            <a:r>
              <a:rPr lang="en-IN" sz="3600"/>
              <a:t>Types of Loss Functions</a:t>
            </a:r>
          </a:p>
        </p:txBody>
      </p:sp>
      <p:sp>
        <p:nvSpPr>
          <p:cNvPr id="3" name="Content Placeholder 2">
            <a:extLst>
              <a:ext uri="{FF2B5EF4-FFF2-40B4-BE49-F238E27FC236}">
                <a16:creationId xmlns:a16="http://schemas.microsoft.com/office/drawing/2014/main" id="{0D86C9DD-F57F-F5D5-2F9C-65F15A120FE6}"/>
              </a:ext>
            </a:extLst>
          </p:cNvPr>
          <p:cNvSpPr>
            <a:spLocks noGrp="1"/>
          </p:cNvSpPr>
          <p:nvPr>
            <p:ph idx="1"/>
          </p:nvPr>
        </p:nvSpPr>
        <p:spPr>
          <a:xfrm>
            <a:off x="838199" y="2055327"/>
            <a:ext cx="4571999" cy="3776975"/>
          </a:xfrm>
        </p:spPr>
        <p:txBody>
          <a:bodyPr>
            <a:normAutofit/>
          </a:bodyPr>
          <a:lstStyle/>
          <a:p>
            <a:pPr rtl="0"/>
            <a:r>
              <a:rPr lang="en-US" sz="1800" b="0" i="0">
                <a:effectLst/>
                <a:highlight>
                  <a:srgbClr val="FFFFFF"/>
                </a:highlight>
                <a:latin typeface="Studio-Feixen-Sans"/>
              </a:rPr>
              <a:t>Loss functions in machine learning can be categorized based on the machine learning tasks to which they are applicable. Most loss functions apply to regression and classification machine learning problems. The model is expected to predict continuous output values for regression machine learning tasks. In contrast, the model is expected to provide discrete labels corresponding to a dataset class for classification tasks.</a:t>
            </a:r>
          </a:p>
          <a:p>
            <a:pPr rtl="0"/>
            <a:r>
              <a:rPr lang="en-US" sz="1800" b="0" i="0">
                <a:effectLst/>
                <a:highlight>
                  <a:srgbClr val="FFFFFF"/>
                </a:highlight>
                <a:latin typeface="Studio-Feixen-Sans"/>
              </a:rPr>
              <a:t>Below are standard loss functions and their classification into machine learning problems they lend themselves well to.</a:t>
            </a:r>
          </a:p>
          <a:p>
            <a:endParaRPr lang="en-IN" sz="1800"/>
          </a:p>
        </p:txBody>
      </p:sp>
      <p:pic>
        <p:nvPicPr>
          <p:cNvPr id="5" name="Picture 4">
            <a:extLst>
              <a:ext uri="{FF2B5EF4-FFF2-40B4-BE49-F238E27FC236}">
                <a16:creationId xmlns:a16="http://schemas.microsoft.com/office/drawing/2014/main" id="{6DB0BA88-04F8-D7C6-82F7-A3E84E0E1AB8}"/>
              </a:ext>
            </a:extLst>
          </p:cNvPr>
          <p:cNvPicPr>
            <a:picLocks noChangeAspect="1"/>
          </p:cNvPicPr>
          <p:nvPr/>
        </p:nvPicPr>
        <p:blipFill rotWithShape="1">
          <a:blip r:embed="rId2"/>
          <a:srcRect l="3698" r="2643" b="-1"/>
          <a:stretch/>
        </p:blipFill>
        <p:spPr>
          <a:xfrm>
            <a:off x="6190488" y="566928"/>
            <a:ext cx="5157216" cy="5286197"/>
          </a:xfrm>
          <a:prstGeom prst="rect">
            <a:avLst/>
          </a:prstGeom>
        </p:spPr>
      </p:pic>
      <p:sp>
        <p:nvSpPr>
          <p:cNvPr id="12"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7918159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85000" lnSpcReduction="20000"/>
          </a:bodyPr>
          <a:lstStyle/>
          <a:p>
            <a:pPr algn="l" rtl="0"/>
            <a:r>
              <a:rPr lang="en-US" b="1" i="0" dirty="0">
                <a:solidFill>
                  <a:srgbClr val="05192D"/>
                </a:solidFill>
                <a:effectLst/>
                <a:highlight>
                  <a:srgbClr val="FFFFFF"/>
                </a:highlight>
                <a:latin typeface="Studio-Feixen-Sans"/>
              </a:rPr>
              <a:t>Mean Square Error (MSE) / L2 Loss</a:t>
            </a:r>
          </a:p>
          <a:p>
            <a:pPr algn="l" rtl="0"/>
            <a:r>
              <a:rPr lang="en-US" b="0" i="0" dirty="0">
                <a:solidFill>
                  <a:srgbClr val="05192D"/>
                </a:solidFill>
                <a:effectLst/>
                <a:highlight>
                  <a:srgbClr val="FFFFFF"/>
                </a:highlight>
                <a:latin typeface="Studio-Feixen-Sans"/>
              </a:rPr>
              <a:t>The Mean Square Error(MSE) or L2 loss is a loss function that quantifies the magnitude of the error between a machine learning algorithm prediction and an actual output by taking the average of the squared difference between the predictions and the target values. Squaring the difference between the predictions and actual target values results in a higher penalty assigned to more significant deviations from the target value. A mean of the errors normalizes the total errors against the number of samples in a dataset or observation.</a:t>
            </a:r>
          </a:p>
          <a:p>
            <a:pPr algn="l" rtl="0"/>
            <a:r>
              <a:rPr lang="en-US" b="0" i="0" dirty="0">
                <a:solidFill>
                  <a:srgbClr val="05192D"/>
                </a:solidFill>
                <a:effectLst/>
                <a:highlight>
                  <a:srgbClr val="FFFFFF"/>
                </a:highlight>
                <a:latin typeface="Studio-Feixen-Sans"/>
              </a:rPr>
              <a:t>The mathematical equation for Mean Square Error (MSE) or L2 Loss is:</a:t>
            </a:r>
          </a:p>
          <a:p>
            <a:r>
              <a:rPr lang="pt-BR" dirty="0"/>
              <a:t>MSE = (1/n) * Σ(yᵢ - ȳ)²</a:t>
            </a:r>
          </a:p>
          <a:p>
            <a:pPr algn="l" rtl="0"/>
            <a:r>
              <a:rPr lang="en-US" b="0" i="0" dirty="0">
                <a:solidFill>
                  <a:srgbClr val="05192D"/>
                </a:solidFill>
                <a:effectLst/>
                <a:highlight>
                  <a:srgbClr val="FFFFFF"/>
                </a:highlight>
                <a:latin typeface="Studio-Feixen-Sans"/>
              </a:rPr>
              <a:t>Where:</a:t>
            </a:r>
          </a:p>
          <a:p>
            <a:pPr lvl="1"/>
            <a:r>
              <a:rPr lang="en-US" b="0" i="0" dirty="0">
                <a:solidFill>
                  <a:srgbClr val="05192D"/>
                </a:solidFill>
                <a:effectLst/>
                <a:highlight>
                  <a:srgbClr val="FFFFFF"/>
                </a:highlight>
                <a:latin typeface="Studio-Feixen-Sans"/>
              </a:rPr>
              <a:t>n is the number of samples in the dataset</a:t>
            </a:r>
          </a:p>
          <a:p>
            <a:pPr lvl="1"/>
            <a:r>
              <a:rPr lang="en-US" b="0" i="0" dirty="0">
                <a:solidFill>
                  <a:srgbClr val="05192D"/>
                </a:solidFill>
                <a:effectLst/>
                <a:highlight>
                  <a:srgbClr val="FFFFFF"/>
                </a:highlight>
                <a:latin typeface="Studio-Feixen-Sans"/>
              </a:rPr>
              <a:t>yᵢ is the predicted value for the </a:t>
            </a:r>
            <a:r>
              <a:rPr lang="en-US" b="0" i="0" dirty="0" err="1">
                <a:solidFill>
                  <a:srgbClr val="05192D"/>
                </a:solidFill>
                <a:effectLst/>
                <a:highlight>
                  <a:srgbClr val="FFFFFF"/>
                </a:highlight>
                <a:latin typeface="Studio-Feixen-Sans"/>
              </a:rPr>
              <a:t>i-th</a:t>
            </a:r>
            <a:r>
              <a:rPr lang="en-US" b="0" i="0" dirty="0">
                <a:solidFill>
                  <a:srgbClr val="05192D"/>
                </a:solidFill>
                <a:effectLst/>
                <a:highlight>
                  <a:srgbClr val="FFFFFF"/>
                </a:highlight>
                <a:latin typeface="Studio-Feixen-Sans"/>
              </a:rPr>
              <a:t> sample</a:t>
            </a:r>
          </a:p>
          <a:p>
            <a:pPr lvl="1"/>
            <a:r>
              <a:rPr lang="en-US" b="0" i="0" dirty="0">
                <a:solidFill>
                  <a:srgbClr val="05192D"/>
                </a:solidFill>
                <a:effectLst/>
                <a:highlight>
                  <a:srgbClr val="FFFFFF"/>
                </a:highlight>
                <a:latin typeface="Studio-Feixen-Sans"/>
              </a:rPr>
              <a:t>ȳ is the target value for the </a:t>
            </a:r>
            <a:r>
              <a:rPr lang="en-US" b="0" i="0" dirty="0" err="1">
                <a:solidFill>
                  <a:srgbClr val="05192D"/>
                </a:solidFill>
                <a:effectLst/>
                <a:highlight>
                  <a:srgbClr val="FFFFFF"/>
                </a:highlight>
                <a:latin typeface="Studio-Feixen-Sans"/>
              </a:rPr>
              <a:t>i-th</a:t>
            </a:r>
            <a:r>
              <a:rPr lang="en-US" b="0" i="0" dirty="0">
                <a:solidFill>
                  <a:srgbClr val="05192D"/>
                </a:solidFill>
                <a:effectLst/>
                <a:highlight>
                  <a:srgbClr val="FFFFFF"/>
                </a:highlight>
                <a:latin typeface="Studio-Feixen-Sans"/>
              </a:rPr>
              <a:t> sample</a:t>
            </a:r>
          </a:p>
          <a:p>
            <a:endParaRPr lang="en-IN" dirty="0"/>
          </a:p>
        </p:txBody>
      </p:sp>
    </p:spTree>
    <p:extLst>
      <p:ext uri="{BB962C8B-B14F-4D97-AF65-F5344CB8AC3E}">
        <p14:creationId xmlns:p14="http://schemas.microsoft.com/office/powerpoint/2010/main" val="11726472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62500" lnSpcReduction="20000"/>
          </a:bodyPr>
          <a:lstStyle/>
          <a:p>
            <a:pPr algn="l" rtl="0"/>
            <a:r>
              <a:rPr lang="en-US" b="1" i="0" dirty="0">
                <a:solidFill>
                  <a:srgbClr val="05192D"/>
                </a:solidFill>
                <a:effectLst/>
                <a:highlight>
                  <a:srgbClr val="FFFFFF"/>
                </a:highlight>
                <a:latin typeface="Studio-Feixen-Sans"/>
              </a:rPr>
              <a:t>Mean Square Error (MSE) / L2 Loss</a:t>
            </a:r>
          </a:p>
          <a:p>
            <a:pPr algn="l" rtl="0"/>
            <a:r>
              <a:rPr lang="en-US" b="1" i="0" dirty="0">
                <a:solidFill>
                  <a:srgbClr val="05192D"/>
                </a:solidFill>
                <a:effectLst/>
                <a:highlight>
                  <a:srgbClr val="FFFFFF"/>
                </a:highlight>
                <a:latin typeface="Studio-Feixen-Sans"/>
              </a:rPr>
              <a:t>When to use MSE</a:t>
            </a:r>
          </a:p>
          <a:p>
            <a:pPr algn="l" rtl="0"/>
            <a:r>
              <a:rPr lang="en-US" b="0" i="0" dirty="0">
                <a:solidFill>
                  <a:srgbClr val="05192D"/>
                </a:solidFill>
                <a:effectLst/>
                <a:highlight>
                  <a:srgbClr val="FFFFFF"/>
                </a:highlight>
                <a:latin typeface="Studio-Feixen-Sans"/>
              </a:rPr>
              <a:t>Understanding when to use MSE is crucial in machine learning model development. MSE is a standard loss function utilized in most regression tasks since it directs the model to optimize to minimize the squared differences between the predicted and target values.</a:t>
            </a:r>
          </a:p>
          <a:p>
            <a:pPr algn="l" rtl="0"/>
            <a:r>
              <a:rPr lang="en-US" b="0" i="0" dirty="0">
                <a:solidFill>
                  <a:srgbClr val="05192D"/>
                </a:solidFill>
                <a:effectLst/>
                <a:highlight>
                  <a:srgbClr val="FFFFFF"/>
                </a:highlight>
                <a:latin typeface="Studio-Feixen-Sans"/>
              </a:rPr>
              <a:t>MSE is recommended for ML scenarios where it is conducive to the learning process to penalize significantly the presence of outliers. However, these characteristics of MSE are not always suitable for scenarios and use cases where outliers are due to noise from the data as opposed to positive signals.</a:t>
            </a:r>
          </a:p>
          <a:p>
            <a:pPr algn="l" rtl="0"/>
            <a:r>
              <a:rPr lang="en-US" b="0" i="0" dirty="0">
                <a:solidFill>
                  <a:srgbClr val="05192D"/>
                </a:solidFill>
                <a:effectLst/>
                <a:highlight>
                  <a:srgbClr val="FFFFFF"/>
                </a:highlight>
                <a:latin typeface="Studio-Feixen-Sans"/>
              </a:rPr>
              <a:t>An example scenario of when the MSE loss function is leveraged is in real estate price prediction or, more broadly, predictive modelling. Predicting house prices involves using features such as the number of rooms, location, area, distance from amenities and other numerical features. House prices in a localized area are normally distributed, so the objective to penalize outliers is essential to the model’s ability to predict accurate house prices.</a:t>
            </a:r>
          </a:p>
          <a:p>
            <a:pPr algn="l" rtl="0"/>
            <a:r>
              <a:rPr lang="en-US" b="0" i="0" dirty="0">
                <a:solidFill>
                  <a:srgbClr val="05192D"/>
                </a:solidFill>
                <a:effectLst/>
                <a:highlight>
                  <a:srgbClr val="FFFFFF"/>
                </a:highlight>
                <a:latin typeface="Studio-Feixen-Sans"/>
              </a:rPr>
              <a:t>A small percentage error in real estate can equate to a significant amount of money. For instance, a 5% error in a $200,000 house is $10,000, which is substantial. Hence, squaring the errors (as done in MSE) helps in giving higher weight to larger errors, thus pushing the model to be more precise with higher-valued properties.</a:t>
            </a:r>
          </a:p>
          <a:p>
            <a:endParaRPr lang="en-IN" dirty="0"/>
          </a:p>
        </p:txBody>
      </p:sp>
    </p:spTree>
    <p:extLst>
      <p:ext uri="{BB962C8B-B14F-4D97-AF65-F5344CB8AC3E}">
        <p14:creationId xmlns:p14="http://schemas.microsoft.com/office/powerpoint/2010/main" val="11500099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lnSpcReduction="10000"/>
          </a:bodyPr>
          <a:lstStyle/>
          <a:p>
            <a:r>
              <a:rPr lang="en-US" b="1" dirty="0"/>
              <a:t>Mean Absolute Error (MAE) / L1 Loss</a:t>
            </a:r>
          </a:p>
          <a:p>
            <a:r>
              <a:rPr lang="en-US" sz="2200" dirty="0"/>
              <a:t>Mean Absolute Error (MAE), also known as L1 Loss, is a loss function used in regression tasks that calculates the average absolute differences between predicted values from a machine learning model and the actual target values. Unlike Mean Squared Error (MSE), MAE does not square the differences, treating all errors with equal weight regardless of their magnitude.</a:t>
            </a:r>
          </a:p>
          <a:p>
            <a:r>
              <a:rPr lang="en-US" sz="2200" dirty="0"/>
              <a:t>The mathematical equation for Mean Absolute Error (MAE) or L1 Loss is:</a:t>
            </a:r>
          </a:p>
          <a:p>
            <a:r>
              <a:rPr lang="en-US" sz="2200" dirty="0"/>
              <a:t>MAE = (1/n) * </a:t>
            </a:r>
            <a:r>
              <a:rPr lang="en-US" sz="2200" dirty="0" err="1"/>
              <a:t>Σ|y</a:t>
            </a:r>
            <a:r>
              <a:rPr lang="en-US" sz="2200" dirty="0"/>
              <a:t>ᵢ - ȳ|</a:t>
            </a:r>
          </a:p>
          <a:p>
            <a:r>
              <a:rPr lang="en-US" sz="2200" dirty="0"/>
              <a:t>Where:</a:t>
            </a:r>
          </a:p>
          <a:p>
            <a:pPr lvl="1"/>
            <a:r>
              <a:rPr lang="en-US" sz="1900" dirty="0"/>
              <a:t>n is the number of samples in the dataset</a:t>
            </a:r>
          </a:p>
          <a:p>
            <a:pPr lvl="1"/>
            <a:r>
              <a:rPr lang="en-US" sz="1900" dirty="0"/>
              <a:t>yᵢ is the predicted value for the </a:t>
            </a:r>
            <a:r>
              <a:rPr lang="en-US" sz="1900" dirty="0" err="1"/>
              <a:t>i-th</a:t>
            </a:r>
            <a:r>
              <a:rPr lang="en-US" sz="1900" dirty="0"/>
              <a:t> sample</a:t>
            </a:r>
          </a:p>
          <a:p>
            <a:pPr lvl="1"/>
            <a:r>
              <a:rPr lang="en-US" sz="1900" dirty="0"/>
              <a:t>ȳ is the target value for the </a:t>
            </a:r>
            <a:r>
              <a:rPr lang="en-US" sz="1900" dirty="0" err="1"/>
              <a:t>i-th</a:t>
            </a:r>
            <a:r>
              <a:rPr lang="en-US" sz="1900" dirty="0"/>
              <a:t> sample</a:t>
            </a:r>
            <a:endParaRPr lang="en-IN" sz="1900" dirty="0"/>
          </a:p>
        </p:txBody>
      </p:sp>
    </p:spTree>
    <p:extLst>
      <p:ext uri="{BB962C8B-B14F-4D97-AF65-F5344CB8AC3E}">
        <p14:creationId xmlns:p14="http://schemas.microsoft.com/office/powerpoint/2010/main" val="10506486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92500"/>
          </a:bodyPr>
          <a:lstStyle/>
          <a:p>
            <a:r>
              <a:rPr lang="en-US" b="1" dirty="0"/>
              <a:t>Mean Absolute Error (MAE) / L1 Loss</a:t>
            </a:r>
          </a:p>
          <a:p>
            <a:pPr algn="l" rtl="0"/>
            <a:r>
              <a:rPr lang="en-US" sz="1400" b="1" i="0" dirty="0">
                <a:solidFill>
                  <a:srgbClr val="05192D"/>
                </a:solidFill>
                <a:effectLst/>
                <a:highlight>
                  <a:srgbClr val="FFFFFF"/>
                </a:highlight>
                <a:latin typeface="Studio-Feixen-Sans"/>
              </a:rPr>
              <a:t>When to use MAE</a:t>
            </a:r>
          </a:p>
          <a:p>
            <a:pPr algn="l" rtl="0"/>
            <a:r>
              <a:rPr lang="en-US" sz="1400" b="0" i="0" dirty="0">
                <a:solidFill>
                  <a:srgbClr val="05192D"/>
                </a:solidFill>
                <a:effectLst/>
                <a:highlight>
                  <a:srgbClr val="FFFFFF"/>
                </a:highlight>
                <a:latin typeface="Studio-Feixen-Sans"/>
              </a:rPr>
              <a:t>MAE measures the average absolute difference between the predicted and actual values. Unlike MSE, MAE does not square the differences, which makes it less sensitive to outliers. Compared to Mean Squared Error (MSE), Mean Absolute Error (MAE) is inherently less sensitive to outliers because it assigns an equal weight to all errors, regardless of their magnitude.</a:t>
            </a:r>
          </a:p>
          <a:p>
            <a:pPr algn="l" rtl="0"/>
            <a:r>
              <a:rPr lang="en-US" sz="1400" b="0" i="0" dirty="0">
                <a:solidFill>
                  <a:srgbClr val="05192D"/>
                </a:solidFill>
                <a:effectLst/>
                <a:highlight>
                  <a:srgbClr val="FFFFFF"/>
                </a:highlight>
                <a:latin typeface="Studio-Feixen-Sans"/>
              </a:rPr>
              <a:t>This means that while an outlier can significantly skew the MSE by contributing a disproportionately large error when squared, its impact on MAE is much more contained. An outlier's influence on the overall error metric is minimal when using MAE as a loss function. In contrast, MSE amplifies the effect of outliers due to the squaring of error terms, affecting the model's error estimation more substantially.</a:t>
            </a:r>
          </a:p>
          <a:p>
            <a:pPr algn="l" rtl="0"/>
            <a:r>
              <a:rPr lang="en-US" sz="1400" b="0" i="0" dirty="0">
                <a:solidFill>
                  <a:srgbClr val="05192D"/>
                </a:solidFill>
                <a:effectLst/>
                <a:highlight>
                  <a:srgbClr val="FFFFFF"/>
                </a:highlight>
                <a:latin typeface="Studio-Feixen-Sans"/>
              </a:rPr>
              <a:t>A scenario where MAE is an applicable loss function is one where we don't want to penalize outliers considerably or at all, for example, predicting delivery times for a food delivery company.</a:t>
            </a:r>
          </a:p>
          <a:p>
            <a:pPr algn="l" rtl="0"/>
            <a:r>
              <a:rPr lang="en-US" sz="1400" b="0" i="0" dirty="0">
                <a:solidFill>
                  <a:srgbClr val="05192D"/>
                </a:solidFill>
                <a:effectLst/>
                <a:highlight>
                  <a:srgbClr val="FFFFFF"/>
                </a:highlight>
                <a:latin typeface="Studio-Feixen-Sans"/>
              </a:rPr>
              <a:t>A delivery services company such as </a:t>
            </a:r>
            <a:r>
              <a:rPr lang="en-US" sz="1400" b="0" i="0" dirty="0" err="1">
                <a:solidFill>
                  <a:srgbClr val="05192D"/>
                </a:solidFill>
                <a:effectLst/>
                <a:highlight>
                  <a:srgbClr val="FFFFFF"/>
                </a:highlight>
                <a:latin typeface="Studio-Feixen-Sans"/>
              </a:rPr>
              <a:t>UberEats</a:t>
            </a:r>
            <a:r>
              <a:rPr lang="en-US" sz="1400" b="0" i="0" dirty="0">
                <a:solidFill>
                  <a:srgbClr val="05192D"/>
                </a:solidFill>
                <a:effectLst/>
                <a:highlight>
                  <a:srgbClr val="FFFFFF"/>
                </a:highlight>
                <a:latin typeface="Studio-Feixen-Sans"/>
              </a:rPr>
              <a:t>, Deliveroo, or </a:t>
            </a:r>
            <a:r>
              <a:rPr lang="en-US" sz="1400" b="0" i="0" dirty="0" err="1">
                <a:solidFill>
                  <a:srgbClr val="05192D"/>
                </a:solidFill>
                <a:effectLst/>
                <a:highlight>
                  <a:srgbClr val="FFFFFF"/>
                </a:highlight>
                <a:latin typeface="Studio-Feixen-Sans"/>
              </a:rPr>
              <a:t>DoorDash</a:t>
            </a:r>
            <a:r>
              <a:rPr lang="en-US" sz="1400" b="0" i="0" dirty="0">
                <a:solidFill>
                  <a:srgbClr val="05192D"/>
                </a:solidFill>
                <a:effectLst/>
                <a:highlight>
                  <a:srgbClr val="FFFFFF"/>
                </a:highlight>
                <a:latin typeface="Studio-Feixen-Sans"/>
              </a:rPr>
              <a:t> might build a delivery estimation model to increase customer satisfaction. The time taken for a delivery service to get food delivered is affected by several factors such as weather, traffic incidents, roadworks, etc.</a:t>
            </a:r>
          </a:p>
          <a:p>
            <a:pPr algn="l" rtl="0"/>
            <a:r>
              <a:rPr lang="en-US" sz="1400" b="0" i="0" dirty="0">
                <a:solidFill>
                  <a:srgbClr val="05192D"/>
                </a:solidFill>
                <a:effectLst/>
                <a:highlight>
                  <a:srgbClr val="FFFFFF"/>
                </a:highlight>
                <a:latin typeface="Studio-Feixen-Sans"/>
              </a:rPr>
              <a:t>Handling these factors is crucial to the estimation of delivery times. One method of handling this is to classify these events as outliers but make the decision to ensure it doesn't affect the model being trained. MAE is a suitable loss function within this scenario as it will treat data points that are outliers due to roadworks or rare events with less severity, reducing the effect of the outliers on the error metric and model's learning process.</a:t>
            </a:r>
          </a:p>
          <a:p>
            <a:pPr algn="l" rtl="0"/>
            <a:r>
              <a:rPr lang="en-US" sz="1400" b="0" i="0" dirty="0">
                <a:solidFill>
                  <a:srgbClr val="05192D"/>
                </a:solidFill>
                <a:effectLst/>
                <a:highlight>
                  <a:srgbClr val="FFFFFF"/>
                </a:highlight>
                <a:latin typeface="Studio-Feixen-Sans"/>
              </a:rPr>
              <a:t>MAE notably adds a uniform error weighting to all data points; in the scenario described, penalizing outlier data points could result in over-estimating or under-estimating delivery times.</a:t>
            </a:r>
          </a:p>
          <a:p>
            <a:endParaRPr lang="en-US" sz="2000" dirty="0"/>
          </a:p>
        </p:txBody>
      </p:sp>
    </p:spTree>
    <p:extLst>
      <p:ext uri="{BB962C8B-B14F-4D97-AF65-F5344CB8AC3E}">
        <p14:creationId xmlns:p14="http://schemas.microsoft.com/office/powerpoint/2010/main" val="4186675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b="1" dirty="0"/>
              <a:t>Dummy Variable Trap</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92500" lnSpcReduction="20000"/>
          </a:bodyPr>
          <a:lstStyle/>
          <a:p>
            <a:r>
              <a:rPr lang="en-US" dirty="0"/>
              <a:t>The Dummy variable trap is a scenario where there are attributes that are highly correlated (Multicollinear) and one variable predicts the value of others. When we use one-hot encoding for handling the categorical data, then one dummy variable (attribute) can be predicted with the help of other dummy variables. Hence, one dummy variable is highly correlated with other dummy variables. Using all dummy variables for regression models leads to a dummy variable trap. So, the regression models should be designed to exclude one dummy variable. </a:t>
            </a:r>
          </a:p>
          <a:p>
            <a:pPr algn="l"/>
            <a:endParaRPr lang="en-US" dirty="0"/>
          </a:p>
          <a:p>
            <a:pPr algn="l"/>
            <a:r>
              <a:rPr lang="en-US" dirty="0"/>
              <a:t>For Example – </a:t>
            </a:r>
          </a:p>
          <a:p>
            <a:pPr lvl="1"/>
            <a:r>
              <a:rPr lang="en-US" dirty="0"/>
              <a:t>Let’s consider the case of gender having two values male (0 or 1) and female (1 or 0). Including both the dummy variable can cause redundancy because if a person is not male in such case that person is a female, hence, we don’t need to use both the variables in regression models. This will protect us from the dummy variable trap.</a:t>
            </a:r>
            <a:endParaRPr lang="en-IN" dirty="0"/>
          </a:p>
        </p:txBody>
      </p:sp>
    </p:spTree>
    <p:extLst>
      <p:ext uri="{BB962C8B-B14F-4D97-AF65-F5344CB8AC3E}">
        <p14:creationId xmlns:p14="http://schemas.microsoft.com/office/powerpoint/2010/main" val="26502307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Regression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a:bodyPr>
          <a:lstStyle/>
          <a:p>
            <a:pPr algn="l" rtl="0"/>
            <a:r>
              <a:rPr lang="en-US" b="1" i="0" dirty="0">
                <a:solidFill>
                  <a:srgbClr val="05192D"/>
                </a:solidFill>
                <a:effectLst/>
                <a:highlight>
                  <a:srgbClr val="FFFFFF"/>
                </a:highlight>
                <a:latin typeface="Studio-Feixen-Sans"/>
              </a:rPr>
              <a:t>Huber Loss / Smooth Mean Absolute Error</a:t>
            </a:r>
          </a:p>
          <a:p>
            <a:pPr algn="l" rtl="0"/>
            <a:r>
              <a:rPr lang="en-US" sz="1600" b="0" i="0" dirty="0">
                <a:solidFill>
                  <a:srgbClr val="05192D"/>
                </a:solidFill>
                <a:effectLst/>
                <a:highlight>
                  <a:srgbClr val="FFFFFF"/>
                </a:highlight>
                <a:latin typeface="Studio-Feixen-Sans"/>
              </a:rPr>
              <a:t>Huber Loss or Smooth Mean Absolute Error is a loss function that takes the advantageous characteristics of the Mean Absolute Error and Mean Squared Error loss functions and combines them into a single loss function. The hybrid nature of Huber Loss makes it less sensitive to outliers, just like MAE, but also penalizes minor errors within the data sample, similar to MSE. The Huber Loss function is also utilized in regression machine learning tasks.</a:t>
            </a:r>
          </a:p>
          <a:p>
            <a:pPr algn="l" rtl="0"/>
            <a:r>
              <a:rPr lang="en-US" sz="1600" b="0" i="0" dirty="0">
                <a:solidFill>
                  <a:srgbClr val="05192D"/>
                </a:solidFill>
                <a:effectLst/>
                <a:highlight>
                  <a:srgbClr val="FFFFFF"/>
                </a:highlight>
                <a:latin typeface="Studio-Feixen-Sans"/>
              </a:rPr>
              <a:t>The mathematical equation for Huber Loss is as follows:</a:t>
            </a:r>
          </a:p>
          <a:p>
            <a:r>
              <a:rPr lang="en-US" sz="2200" dirty="0"/>
              <a:t>L(</a:t>
            </a:r>
            <a:r>
              <a:rPr lang="el-GR" sz="2200" dirty="0"/>
              <a:t>δ, </a:t>
            </a:r>
            <a:r>
              <a:rPr lang="en-US" sz="2200" dirty="0"/>
              <a:t>y, f(x)) = (1/2) * (f(x) - y)^2   if |f(x) - y| &lt;= </a:t>
            </a:r>
            <a:r>
              <a:rPr lang="el-GR" sz="2200" dirty="0"/>
              <a:t>δ</a:t>
            </a:r>
          </a:p>
          <a:p>
            <a:r>
              <a:rPr lang="el-GR" sz="2200" dirty="0"/>
              <a:t>               = δ * |</a:t>
            </a:r>
            <a:r>
              <a:rPr lang="en-US" sz="2200" dirty="0"/>
              <a:t>f(x) - y| - (1/2) * </a:t>
            </a:r>
            <a:r>
              <a:rPr lang="el-GR" sz="2200" dirty="0"/>
              <a:t>δ^2   </a:t>
            </a:r>
            <a:r>
              <a:rPr lang="en-US" sz="2200" dirty="0"/>
              <a:t>if |f(x) - y| &gt; </a:t>
            </a:r>
            <a:r>
              <a:rPr lang="el-GR" sz="2200" dirty="0"/>
              <a:t>δ</a:t>
            </a:r>
            <a:endParaRPr lang="en-US" sz="2200" dirty="0"/>
          </a:p>
          <a:p>
            <a:pPr algn="l" rtl="0"/>
            <a:r>
              <a:rPr lang="en-US" sz="1600" b="0" i="0" dirty="0">
                <a:solidFill>
                  <a:srgbClr val="05192D"/>
                </a:solidFill>
                <a:effectLst/>
                <a:highlight>
                  <a:srgbClr val="FFFFFF"/>
                </a:highlight>
                <a:latin typeface="Studio-Feixen-Sans"/>
              </a:rPr>
              <a:t>Where:</a:t>
            </a:r>
          </a:p>
          <a:p>
            <a:pPr lvl="1"/>
            <a:r>
              <a:rPr lang="en-US" sz="1200" b="0" i="0" dirty="0">
                <a:solidFill>
                  <a:srgbClr val="05192D"/>
                </a:solidFill>
                <a:effectLst/>
                <a:highlight>
                  <a:srgbClr val="FFFFFF"/>
                </a:highlight>
                <a:latin typeface="Studio-Feixen-Sans"/>
              </a:rPr>
              <a:t>L represents the Huber Loss function</a:t>
            </a:r>
          </a:p>
          <a:p>
            <a:pPr lvl="1"/>
            <a:r>
              <a:rPr lang="en-US" sz="1200" b="0" i="0" dirty="0">
                <a:solidFill>
                  <a:srgbClr val="05192D"/>
                </a:solidFill>
                <a:effectLst/>
                <a:highlight>
                  <a:srgbClr val="FFFFFF"/>
                </a:highlight>
                <a:latin typeface="Studio-Feixen-Sans"/>
              </a:rPr>
              <a:t>δ is the delta parameter, which determines the threshold for switching between the quadratic and linear components of the loss function</a:t>
            </a:r>
          </a:p>
          <a:p>
            <a:pPr lvl="1"/>
            <a:r>
              <a:rPr lang="en-US" sz="1200" b="0" i="0" dirty="0">
                <a:solidFill>
                  <a:srgbClr val="05192D"/>
                </a:solidFill>
                <a:effectLst/>
                <a:highlight>
                  <a:srgbClr val="FFFFFF"/>
                </a:highlight>
                <a:latin typeface="Studio-Feixen-Sans"/>
              </a:rPr>
              <a:t>y is the true value or target value</a:t>
            </a:r>
          </a:p>
          <a:p>
            <a:pPr lvl="1"/>
            <a:r>
              <a:rPr lang="en-US" sz="1200" b="0" i="0" dirty="0">
                <a:solidFill>
                  <a:srgbClr val="05192D"/>
                </a:solidFill>
                <a:effectLst/>
                <a:highlight>
                  <a:srgbClr val="FFFFFF"/>
                </a:highlight>
                <a:latin typeface="Studio-Feixen-Sans"/>
              </a:rPr>
              <a:t>f(x) is the predicted value</a:t>
            </a:r>
          </a:p>
        </p:txBody>
      </p:sp>
    </p:spTree>
    <p:extLst>
      <p:ext uri="{BB962C8B-B14F-4D97-AF65-F5344CB8AC3E}">
        <p14:creationId xmlns:p14="http://schemas.microsoft.com/office/powerpoint/2010/main" val="27153276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Classification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a:bodyPr>
          <a:lstStyle/>
          <a:p>
            <a:pPr algn="l" rtl="0"/>
            <a:r>
              <a:rPr lang="en-US" b="1" i="0" dirty="0">
                <a:solidFill>
                  <a:srgbClr val="05192D"/>
                </a:solidFill>
                <a:effectLst/>
                <a:highlight>
                  <a:srgbClr val="FFFFFF"/>
                </a:highlight>
                <a:latin typeface="Studio-Feixen-Sans"/>
              </a:rPr>
              <a:t>Binary Cross-Entropy Loss / Log Loss</a:t>
            </a:r>
          </a:p>
          <a:p>
            <a:pPr algn="l" rtl="0"/>
            <a:r>
              <a:rPr lang="en-US" sz="1400" b="0" i="0" dirty="0">
                <a:solidFill>
                  <a:srgbClr val="05192D"/>
                </a:solidFill>
                <a:effectLst/>
                <a:highlight>
                  <a:srgbClr val="FFFFFF"/>
                </a:highlight>
                <a:latin typeface="Studio-Feixen-Sans"/>
              </a:rPr>
              <a:t>Binary Cross-Entropy Loss(BCE) is a performance measure for classification models that outputs a prediction with a probability value typically between 0 and 1, and this prediction value corresponds to the likelihood of a data sample belonging to a class or category. In the case of Binary Cross-Entropy Loss, there are two distinct classes. But notably, a variant of cross-entropy loss, </a:t>
            </a:r>
            <a:r>
              <a:rPr lang="en-US" sz="1400" b="1" i="0" u="none" strike="noStrike" dirty="0">
                <a:solidFill>
                  <a:srgbClr val="0075AD"/>
                </a:solidFill>
                <a:effectLst/>
                <a:highlight>
                  <a:srgbClr val="FFFFFF"/>
                </a:highlight>
                <a:latin typeface="Studio-Feixen-Sans"/>
                <a:hlinkClick r:id="rId2"/>
              </a:rPr>
              <a:t>Categorical Cross-Entropy</a:t>
            </a:r>
            <a:r>
              <a:rPr lang="en-US" sz="1400" b="0" i="0" dirty="0">
                <a:solidFill>
                  <a:srgbClr val="05192D"/>
                </a:solidFill>
                <a:effectLst/>
                <a:highlight>
                  <a:srgbClr val="FFFFFF"/>
                </a:highlight>
                <a:latin typeface="Studio-Feixen-Sans"/>
              </a:rPr>
              <a:t> applies to multiclass classification scenarios.</a:t>
            </a:r>
          </a:p>
          <a:p>
            <a:pPr algn="l" rtl="0"/>
            <a:r>
              <a:rPr lang="en-US" sz="1400" b="0" i="0" dirty="0">
                <a:solidFill>
                  <a:srgbClr val="05192D"/>
                </a:solidFill>
                <a:effectLst/>
                <a:highlight>
                  <a:srgbClr val="FFFFFF"/>
                </a:highlight>
                <a:latin typeface="Studio-Feixen-Sans"/>
              </a:rPr>
              <a:t>To understand Binary Cross-Entropy Loss, sometimes called Log Loss, it is helpful to discuss the components of the terms.</a:t>
            </a:r>
          </a:p>
          <a:p>
            <a:pPr algn="l">
              <a:buFont typeface="Arial" panose="020B0604020202020204" pitchFamily="34" charset="0"/>
              <a:buChar char="•"/>
            </a:pPr>
            <a:r>
              <a:rPr lang="en-US" sz="1400" b="1" i="0" dirty="0">
                <a:solidFill>
                  <a:srgbClr val="05192D"/>
                </a:solidFill>
                <a:effectLst/>
                <a:highlight>
                  <a:srgbClr val="FFFFFF"/>
                </a:highlight>
                <a:latin typeface="Studio-Feixen-Sans"/>
              </a:rPr>
              <a:t>Loss</a:t>
            </a:r>
            <a:r>
              <a:rPr lang="en-US" sz="1400" b="0" i="0" dirty="0">
                <a:solidFill>
                  <a:srgbClr val="05192D"/>
                </a:solidFill>
                <a:effectLst/>
                <a:highlight>
                  <a:srgbClr val="FFFFFF"/>
                </a:highlight>
                <a:latin typeface="Studio-Feixen-Sans"/>
              </a:rPr>
              <a:t>: This is a mathematical quantification of the margin/difference between the prediction of a machine learning algorithm and the actual target value.</a:t>
            </a:r>
          </a:p>
          <a:p>
            <a:pPr algn="l">
              <a:buFont typeface="Arial" panose="020B0604020202020204" pitchFamily="34" charset="0"/>
              <a:buChar char="•"/>
            </a:pPr>
            <a:r>
              <a:rPr lang="en-US" sz="1400" b="1" i="0" dirty="0">
                <a:solidFill>
                  <a:srgbClr val="05192D"/>
                </a:solidFill>
                <a:effectLst/>
                <a:highlight>
                  <a:srgbClr val="FFFFFF"/>
                </a:highlight>
                <a:latin typeface="Studio-Feixen-Sans"/>
              </a:rPr>
              <a:t>Entropy</a:t>
            </a:r>
            <a:r>
              <a:rPr lang="en-US" sz="1400" b="0" i="0" dirty="0">
                <a:solidFill>
                  <a:srgbClr val="05192D"/>
                </a:solidFill>
                <a:effectLst/>
                <a:highlight>
                  <a:srgbClr val="FFFFFF"/>
                </a:highlight>
                <a:latin typeface="Studio-Feixen-Sans"/>
              </a:rPr>
              <a:t>: A simple definition of entropy is that it is a calculation of the degree of randomness or disorder within a system</a:t>
            </a:r>
          </a:p>
          <a:p>
            <a:pPr algn="l">
              <a:buFont typeface="Arial" panose="020B0604020202020204" pitchFamily="34" charset="0"/>
              <a:buChar char="•"/>
            </a:pPr>
            <a:r>
              <a:rPr lang="en-US" sz="1400" b="1" i="0" dirty="0">
                <a:solidFill>
                  <a:srgbClr val="05192D"/>
                </a:solidFill>
                <a:effectLst/>
                <a:highlight>
                  <a:srgbClr val="FFFFFF"/>
                </a:highlight>
                <a:latin typeface="Studio-Feixen-Sans"/>
              </a:rPr>
              <a:t>Cross Entropy</a:t>
            </a:r>
            <a:r>
              <a:rPr lang="en-US" sz="1400" b="0" i="0" dirty="0">
                <a:solidFill>
                  <a:srgbClr val="05192D"/>
                </a:solidFill>
                <a:effectLst/>
                <a:highlight>
                  <a:srgbClr val="FFFFFF"/>
                </a:highlight>
                <a:latin typeface="Studio-Feixen-Sans"/>
              </a:rPr>
              <a:t>: This is a term commonly </a:t>
            </a:r>
            <a:r>
              <a:rPr lang="en-US" sz="1400" b="0" i="0" dirty="0" err="1">
                <a:solidFill>
                  <a:srgbClr val="05192D"/>
                </a:solidFill>
                <a:effectLst/>
                <a:highlight>
                  <a:srgbClr val="FFFFFF"/>
                </a:highlight>
                <a:latin typeface="Studio-Feixen-Sans"/>
              </a:rPr>
              <a:t>utilised</a:t>
            </a:r>
            <a:r>
              <a:rPr lang="en-US" sz="1400" b="0" i="0" dirty="0">
                <a:solidFill>
                  <a:srgbClr val="05192D"/>
                </a:solidFill>
                <a:effectLst/>
                <a:highlight>
                  <a:srgbClr val="FFFFFF"/>
                </a:highlight>
                <a:latin typeface="Studio-Feixen-Sans"/>
              </a:rPr>
              <a:t> in information theory, and it measures the differences between two probability distributions that can be used to identify an observation.</a:t>
            </a:r>
          </a:p>
          <a:p>
            <a:pPr algn="l">
              <a:buFont typeface="Arial" panose="020B0604020202020204" pitchFamily="34" charset="0"/>
              <a:buChar char="•"/>
            </a:pPr>
            <a:r>
              <a:rPr lang="en-US" sz="1400" b="1" i="0" dirty="0">
                <a:solidFill>
                  <a:srgbClr val="05192D"/>
                </a:solidFill>
                <a:effectLst/>
                <a:highlight>
                  <a:srgbClr val="FFFFFF"/>
                </a:highlight>
                <a:latin typeface="Studio-Feixen-Sans"/>
              </a:rPr>
              <a:t>Binary</a:t>
            </a:r>
            <a:r>
              <a:rPr lang="en-US" sz="1400" b="0" i="0" dirty="0">
                <a:solidFill>
                  <a:srgbClr val="05192D"/>
                </a:solidFill>
                <a:effectLst/>
                <a:highlight>
                  <a:srgbClr val="FFFFFF"/>
                </a:highlight>
                <a:latin typeface="Studio-Feixen-Sans"/>
              </a:rPr>
              <a:t>: This is an expression of numerical digits using either of two states, 0 or 1. This is extended to the definition of Binary Classification where we </a:t>
            </a:r>
            <a:r>
              <a:rPr lang="en-US" sz="1400" b="0" i="0" dirty="0" err="1">
                <a:solidFill>
                  <a:srgbClr val="05192D"/>
                </a:solidFill>
                <a:effectLst/>
                <a:highlight>
                  <a:srgbClr val="FFFFFF"/>
                </a:highlight>
                <a:latin typeface="Studio-Feixen-Sans"/>
              </a:rPr>
              <a:t>ditingus</a:t>
            </a:r>
            <a:r>
              <a:rPr lang="en-US" sz="1400" b="0" i="0" dirty="0">
                <a:solidFill>
                  <a:srgbClr val="05192D"/>
                </a:solidFill>
                <a:effectLst/>
                <a:highlight>
                  <a:srgbClr val="FFFFFF"/>
                </a:highlight>
                <a:latin typeface="Studio-Feixen-Sans"/>
              </a:rPr>
              <a:t>=</a:t>
            </a:r>
            <a:r>
              <a:rPr lang="en-US" sz="1400" b="0" i="0" dirty="0" err="1">
                <a:solidFill>
                  <a:srgbClr val="05192D"/>
                </a:solidFill>
                <a:effectLst/>
                <a:highlight>
                  <a:srgbClr val="FFFFFF"/>
                </a:highlight>
                <a:latin typeface="Studio-Feixen-Sans"/>
              </a:rPr>
              <a:t>ish</a:t>
            </a:r>
            <a:r>
              <a:rPr lang="en-US" sz="1400" b="0" i="0" dirty="0">
                <a:solidFill>
                  <a:srgbClr val="05192D"/>
                </a:solidFill>
                <a:effectLst/>
                <a:highlight>
                  <a:srgbClr val="FFFFFF"/>
                </a:highlight>
                <a:latin typeface="Studio-Feixen-Sans"/>
              </a:rPr>
              <a:t> two classes(A and B) using binary representation, where class A is assigned the numerical representation of 0 and class B is assigned 1.</a:t>
            </a:r>
          </a:p>
        </p:txBody>
      </p:sp>
    </p:spTree>
    <p:extLst>
      <p:ext uri="{BB962C8B-B14F-4D97-AF65-F5344CB8AC3E}">
        <p14:creationId xmlns:p14="http://schemas.microsoft.com/office/powerpoint/2010/main" val="2068227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Classification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85000" lnSpcReduction="20000"/>
          </a:bodyPr>
          <a:lstStyle/>
          <a:p>
            <a:pPr algn="l" rtl="0"/>
            <a:r>
              <a:rPr lang="en-US" b="1" i="0" dirty="0">
                <a:solidFill>
                  <a:srgbClr val="05192D"/>
                </a:solidFill>
                <a:effectLst/>
                <a:highlight>
                  <a:srgbClr val="FFFFFF"/>
                </a:highlight>
                <a:latin typeface="Studio-Feixen-Sans"/>
              </a:rPr>
              <a:t>Binary Cross-Entropy Loss / Log Loss</a:t>
            </a:r>
          </a:p>
          <a:p>
            <a:pPr algn="l" rtl="0"/>
            <a:r>
              <a:rPr lang="en-US" sz="2600" b="0" i="0" dirty="0">
                <a:solidFill>
                  <a:srgbClr val="05192D"/>
                </a:solidFill>
                <a:effectLst/>
                <a:highlight>
                  <a:srgbClr val="FFFFFF"/>
                </a:highlight>
              </a:rPr>
              <a:t>Binary Cross Entropy Loss (or Log Loss) is a quantification of the difference between the prediction of a machine learning algorithm and the actual target prediction that is calculated from the negative value of the summation of the logarithm value of the probabilities of the predictions made by the machine learning algorithm against the total number of data samples. BCE is found in machine learning use cases that are logistic regression problems and in training artificial neural networks designed to predict the likelihood of a data sample belonging to a class and leverage the </a:t>
            </a:r>
            <a:r>
              <a:rPr lang="en-US" sz="2600" b="1" i="0" u="none" strike="noStrike" dirty="0">
                <a:solidFill>
                  <a:srgbClr val="0075AD"/>
                </a:solidFill>
                <a:effectLst/>
                <a:highlight>
                  <a:srgbClr val="FFFFFF"/>
                </a:highlight>
                <a:hlinkClick r:id="rId2"/>
              </a:rPr>
              <a:t>sigmoid activation function</a:t>
            </a:r>
            <a:r>
              <a:rPr lang="en-US" sz="2600" b="0" i="0" dirty="0">
                <a:solidFill>
                  <a:srgbClr val="05192D"/>
                </a:solidFill>
                <a:effectLst/>
                <a:highlight>
                  <a:srgbClr val="FFFFFF"/>
                </a:highlight>
              </a:rPr>
              <a:t> internally.</a:t>
            </a:r>
          </a:p>
          <a:p>
            <a:pPr algn="l" rtl="0"/>
            <a:r>
              <a:rPr lang="en-US" sz="2600" b="0" i="0" dirty="0">
                <a:solidFill>
                  <a:srgbClr val="05192D"/>
                </a:solidFill>
                <a:effectLst/>
                <a:highlight>
                  <a:srgbClr val="FFFFFF"/>
                </a:highlight>
              </a:rPr>
              <a:t>The mathematical equation for Binary Cross-Entropy Loss, also known as Log Loss, is:</a:t>
            </a:r>
          </a:p>
          <a:p>
            <a:pPr algn="l" rtl="0"/>
            <a:r>
              <a:rPr lang="es-ES" sz="2600" b="1" i="0" dirty="0">
                <a:solidFill>
                  <a:srgbClr val="05192D"/>
                </a:solidFill>
                <a:effectLst/>
                <a:highlight>
                  <a:srgbClr val="FFFFFF"/>
                </a:highlight>
              </a:rPr>
              <a:t>L(y, f(x)) = -[y * log(f(x)) + (1 - y) * log(1 - f(x))]</a:t>
            </a:r>
            <a:endParaRPr lang="en-US" sz="2600" b="1" dirty="0">
              <a:solidFill>
                <a:srgbClr val="05192D"/>
              </a:solidFill>
              <a:highlight>
                <a:srgbClr val="FFFFFF"/>
              </a:highlight>
            </a:endParaRPr>
          </a:p>
          <a:p>
            <a:pPr algn="l" rtl="0"/>
            <a:r>
              <a:rPr lang="en-US" sz="2600" b="0" i="0" dirty="0">
                <a:solidFill>
                  <a:srgbClr val="05192D"/>
                </a:solidFill>
                <a:effectLst/>
                <a:highlight>
                  <a:srgbClr val="FFFFFF"/>
                </a:highlight>
              </a:rPr>
              <a:t>Where:</a:t>
            </a:r>
          </a:p>
          <a:p>
            <a:pPr lvl="1"/>
            <a:r>
              <a:rPr lang="en-US" sz="2600" b="0" i="0" dirty="0">
                <a:solidFill>
                  <a:srgbClr val="05192D"/>
                </a:solidFill>
                <a:effectLst/>
                <a:highlight>
                  <a:srgbClr val="FFFFFF"/>
                </a:highlight>
              </a:rPr>
              <a:t>L represents the Binary Cross-Entropy Loss function</a:t>
            </a:r>
          </a:p>
          <a:p>
            <a:pPr lvl="1"/>
            <a:r>
              <a:rPr lang="en-US" sz="2600" b="0" i="0" dirty="0">
                <a:solidFill>
                  <a:srgbClr val="05192D"/>
                </a:solidFill>
                <a:effectLst/>
                <a:highlight>
                  <a:srgbClr val="FFFFFF"/>
                </a:highlight>
              </a:rPr>
              <a:t>y is the true binary label (0 or 1)</a:t>
            </a:r>
          </a:p>
          <a:p>
            <a:pPr lvl="1"/>
            <a:r>
              <a:rPr lang="en-US" sz="2600" b="0" i="0" dirty="0">
                <a:solidFill>
                  <a:srgbClr val="05192D"/>
                </a:solidFill>
                <a:effectLst/>
                <a:highlight>
                  <a:srgbClr val="FFFFFF"/>
                </a:highlight>
              </a:rPr>
              <a:t>f(x) is the predicted probability of the positive class (between 0 and 1)</a:t>
            </a:r>
          </a:p>
          <a:p>
            <a:pPr algn="l" rtl="0"/>
            <a:endParaRPr lang="en-US" sz="1800" b="1" i="0" dirty="0">
              <a:solidFill>
                <a:srgbClr val="05192D"/>
              </a:solidFill>
              <a:effectLst/>
              <a:highlight>
                <a:srgbClr val="FFFFFF"/>
              </a:highlight>
              <a:latin typeface="Studio-Feixen-Sans"/>
            </a:endParaRPr>
          </a:p>
        </p:txBody>
      </p:sp>
    </p:spTree>
    <p:extLst>
      <p:ext uri="{BB962C8B-B14F-4D97-AF65-F5344CB8AC3E}">
        <p14:creationId xmlns:p14="http://schemas.microsoft.com/office/powerpoint/2010/main" val="3540517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Classification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a:bodyPr>
          <a:lstStyle/>
          <a:p>
            <a:pPr algn="l" rtl="0"/>
            <a:r>
              <a:rPr lang="en-US" b="1" i="0" dirty="0">
                <a:solidFill>
                  <a:srgbClr val="05192D"/>
                </a:solidFill>
                <a:effectLst/>
                <a:highlight>
                  <a:srgbClr val="FFFFFF"/>
                </a:highlight>
                <a:latin typeface="Studio-Feixen-Sans"/>
              </a:rPr>
              <a:t>Binary Cross-Entropy Loss / Log Loss</a:t>
            </a:r>
          </a:p>
          <a:p>
            <a:pPr algn="l" rtl="0"/>
            <a:r>
              <a:rPr lang="en-US" sz="1800" b="1" i="0" dirty="0">
                <a:solidFill>
                  <a:srgbClr val="05192D"/>
                </a:solidFill>
                <a:effectLst/>
                <a:highlight>
                  <a:srgbClr val="FFFFFF"/>
                </a:highlight>
              </a:rPr>
              <a:t>When to use Binary Cross-Entropy Loss / Log Loss</a:t>
            </a:r>
          </a:p>
          <a:p>
            <a:pPr algn="l" rtl="0"/>
            <a:r>
              <a:rPr lang="en-US" sz="1800" b="0" i="0" dirty="0">
                <a:solidFill>
                  <a:srgbClr val="05192D"/>
                </a:solidFill>
                <a:effectLst/>
                <a:highlight>
                  <a:srgbClr val="FFFFFF"/>
                </a:highlight>
              </a:rPr>
              <a:t>The equation above specifically applies to a scenario where the machine learning algorithm will make a classification between two classes. This is a binary classification scenario.</a:t>
            </a:r>
          </a:p>
          <a:p>
            <a:pPr algn="l" rtl="0"/>
            <a:r>
              <a:rPr lang="en-US" sz="1800" b="0" i="0" dirty="0">
                <a:solidFill>
                  <a:srgbClr val="05192D"/>
                </a:solidFill>
                <a:effectLst/>
                <a:highlight>
                  <a:srgbClr val="FFFFFF"/>
                </a:highlight>
              </a:rPr>
              <a:t>As noted in the equation by the negative symbol: ‘-’ BCE calculates the loss by determining the negative of two terms, and for several predictions or data samples, the average of the negative of the following two terms:</a:t>
            </a:r>
          </a:p>
          <a:p>
            <a:pPr algn="l">
              <a:buFont typeface="+mj-lt"/>
              <a:buAutoNum type="arabicPeriod"/>
            </a:pPr>
            <a:r>
              <a:rPr lang="en-US" sz="1800" b="0" i="0" dirty="0">
                <a:solidFill>
                  <a:srgbClr val="05192D"/>
                </a:solidFill>
                <a:effectLst/>
                <a:highlight>
                  <a:srgbClr val="FFFFFF"/>
                </a:highlight>
              </a:rPr>
              <a:t>The logarithm of the model’s predicted probability went the positive class is present </a:t>
            </a:r>
            <a:r>
              <a:rPr lang="en-US" sz="1800" b="0" i="1" dirty="0">
                <a:solidFill>
                  <a:srgbClr val="05192D"/>
                </a:solidFill>
                <a:effectLst/>
                <a:highlight>
                  <a:srgbClr val="FFFFFF"/>
                </a:highlight>
              </a:rPr>
              <a:t>y * log(f(x))</a:t>
            </a:r>
            <a:endParaRPr lang="en-US" sz="1800" b="0" i="0" dirty="0">
              <a:solidFill>
                <a:srgbClr val="05192D"/>
              </a:solidFill>
              <a:effectLst/>
              <a:highlight>
                <a:srgbClr val="FFFFFF"/>
              </a:highlight>
            </a:endParaRPr>
          </a:p>
          <a:p>
            <a:pPr algn="l">
              <a:buFont typeface="+mj-lt"/>
              <a:buAutoNum type="arabicPeriod"/>
            </a:pPr>
            <a:r>
              <a:rPr lang="en-US" sz="1800" b="0" i="0" dirty="0">
                <a:solidFill>
                  <a:srgbClr val="05192D"/>
                </a:solidFill>
                <a:effectLst/>
                <a:highlight>
                  <a:srgbClr val="FFFFFF"/>
                </a:highlight>
              </a:rPr>
              <a:t>The logarithm of 1 minus the predicted probability of the negative class: </a:t>
            </a:r>
            <a:r>
              <a:rPr lang="en-US" sz="1800" b="0" i="1" dirty="0">
                <a:solidFill>
                  <a:srgbClr val="05192D"/>
                </a:solidFill>
                <a:effectLst/>
                <a:highlight>
                  <a:srgbClr val="FFFFFF"/>
                </a:highlight>
              </a:rPr>
              <a:t>(1 - y) * log(1 - f(x))</a:t>
            </a:r>
            <a:endParaRPr lang="en-US" sz="1800" b="0" i="0" dirty="0">
              <a:solidFill>
                <a:srgbClr val="05192D"/>
              </a:solidFill>
              <a:effectLst/>
              <a:highlight>
                <a:srgbClr val="FFFFFF"/>
              </a:highlight>
            </a:endParaRPr>
          </a:p>
          <a:p>
            <a:pPr algn="l" rtl="0"/>
            <a:r>
              <a:rPr lang="en-US" sz="1800" b="0" i="0" dirty="0">
                <a:solidFill>
                  <a:srgbClr val="05192D"/>
                </a:solidFill>
                <a:effectLst/>
                <a:highlight>
                  <a:srgbClr val="FFFFFF"/>
                </a:highlight>
              </a:rPr>
              <a:t>The BCE loss function penalizes inaccurate predictions, which are predictions that have a significant difference from the positive class or, in other words, have a high quantification of entropy. When BCE is utilized as a component within learning algorithms, this encourages the model to refine its predictions, which are probabilities for the appropriate class during its training.</a:t>
            </a:r>
          </a:p>
          <a:p>
            <a:pPr algn="l" rtl="0"/>
            <a:endParaRPr lang="en-US" sz="1800" b="1" i="0" dirty="0">
              <a:solidFill>
                <a:srgbClr val="05192D"/>
              </a:solidFill>
              <a:effectLst/>
              <a:highlight>
                <a:srgbClr val="FFFFFF"/>
              </a:highlight>
            </a:endParaRPr>
          </a:p>
        </p:txBody>
      </p:sp>
    </p:spTree>
    <p:extLst>
      <p:ext uri="{BB962C8B-B14F-4D97-AF65-F5344CB8AC3E}">
        <p14:creationId xmlns:p14="http://schemas.microsoft.com/office/powerpoint/2010/main" val="36018505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FF7D-29CA-E4C0-4AED-458AB20C3E5C}"/>
              </a:ext>
            </a:extLst>
          </p:cNvPr>
          <p:cNvSpPr>
            <a:spLocks noGrp="1"/>
          </p:cNvSpPr>
          <p:nvPr>
            <p:ph type="title"/>
          </p:nvPr>
        </p:nvSpPr>
        <p:spPr/>
        <p:txBody>
          <a:bodyPr/>
          <a:lstStyle/>
          <a:p>
            <a:r>
              <a:rPr lang="en-IN" dirty="0"/>
              <a:t>Loss Functions for Classification</a:t>
            </a:r>
          </a:p>
        </p:txBody>
      </p:sp>
      <p:sp>
        <p:nvSpPr>
          <p:cNvPr id="3" name="Content Placeholder 2">
            <a:extLst>
              <a:ext uri="{FF2B5EF4-FFF2-40B4-BE49-F238E27FC236}">
                <a16:creationId xmlns:a16="http://schemas.microsoft.com/office/drawing/2014/main" id="{97BB574F-0B79-4918-32FF-52EA28D257F1}"/>
              </a:ext>
            </a:extLst>
          </p:cNvPr>
          <p:cNvSpPr>
            <a:spLocks noGrp="1"/>
          </p:cNvSpPr>
          <p:nvPr>
            <p:ph idx="1"/>
          </p:nvPr>
        </p:nvSpPr>
        <p:spPr/>
        <p:txBody>
          <a:bodyPr>
            <a:normAutofit fontScale="62500" lnSpcReduction="20000"/>
          </a:bodyPr>
          <a:lstStyle/>
          <a:p>
            <a:pPr algn="l" rtl="0"/>
            <a:r>
              <a:rPr lang="en-IN" b="1" i="0" dirty="0">
                <a:solidFill>
                  <a:srgbClr val="05192D"/>
                </a:solidFill>
                <a:effectLst/>
                <a:highlight>
                  <a:srgbClr val="FFFFFF"/>
                </a:highlight>
                <a:latin typeface="Studio-Feixen-Sans"/>
              </a:rPr>
              <a:t>Hinge Loss</a:t>
            </a:r>
          </a:p>
          <a:p>
            <a:pPr algn="l" rtl="0"/>
            <a:r>
              <a:rPr lang="en-US" sz="2900" b="0" i="0" dirty="0">
                <a:solidFill>
                  <a:srgbClr val="05192D"/>
                </a:solidFill>
                <a:effectLst/>
                <a:highlight>
                  <a:srgbClr val="FFFFFF"/>
                </a:highlight>
              </a:rPr>
              <a:t>Hinge Loss is a loss function utilized within machine learning to train classifiers that optimize to increase the margin between data points and the </a:t>
            </a:r>
            <a:r>
              <a:rPr lang="en-US" sz="2900" b="1" i="0" dirty="0">
                <a:solidFill>
                  <a:srgbClr val="05192D"/>
                </a:solidFill>
                <a:effectLst/>
                <a:highlight>
                  <a:srgbClr val="FFFFFF"/>
                </a:highlight>
              </a:rPr>
              <a:t>decision boundary</a:t>
            </a:r>
            <a:r>
              <a:rPr lang="en-US" sz="2900" b="0" i="0" dirty="0">
                <a:solidFill>
                  <a:srgbClr val="05192D"/>
                </a:solidFill>
                <a:effectLst/>
                <a:highlight>
                  <a:srgbClr val="FFFFFF"/>
                </a:highlight>
              </a:rPr>
              <a:t>. Hence, it is mainly used for </a:t>
            </a:r>
            <a:r>
              <a:rPr lang="en-US" sz="2900" b="1" i="0" dirty="0">
                <a:solidFill>
                  <a:srgbClr val="05192D"/>
                </a:solidFill>
                <a:effectLst/>
                <a:highlight>
                  <a:srgbClr val="FFFFFF"/>
                </a:highlight>
              </a:rPr>
              <a:t>maximum margin</a:t>
            </a:r>
            <a:r>
              <a:rPr lang="en-US" sz="2900" b="0" i="0" dirty="0">
                <a:solidFill>
                  <a:srgbClr val="05192D"/>
                </a:solidFill>
                <a:effectLst/>
                <a:highlight>
                  <a:srgbClr val="FFFFFF"/>
                </a:highlight>
              </a:rPr>
              <a:t> classifications. To ensure the maximum margin between the data points and boundaries, hinge loss penalizes predictions from the machine learning model that are wrongly classified, which are predictions that fall on the wrong side of the </a:t>
            </a:r>
            <a:r>
              <a:rPr lang="en-US" sz="2900" b="1" i="0" dirty="0">
                <a:solidFill>
                  <a:srgbClr val="05192D"/>
                </a:solidFill>
                <a:effectLst/>
                <a:highlight>
                  <a:srgbClr val="FFFFFF"/>
                </a:highlight>
              </a:rPr>
              <a:t>margin boundary</a:t>
            </a:r>
            <a:r>
              <a:rPr lang="en-US" sz="2900" b="0" i="0" dirty="0">
                <a:solidFill>
                  <a:srgbClr val="05192D"/>
                </a:solidFill>
                <a:effectLst/>
                <a:highlight>
                  <a:srgbClr val="FFFFFF"/>
                </a:highlight>
              </a:rPr>
              <a:t> and also predictions that are correctly classified but are within close proximity to the decision boundary.</a:t>
            </a:r>
          </a:p>
          <a:p>
            <a:pPr algn="l" rtl="0"/>
            <a:r>
              <a:rPr lang="en-US" sz="2900" b="0" i="0" dirty="0">
                <a:solidFill>
                  <a:srgbClr val="05192D"/>
                </a:solidFill>
                <a:effectLst/>
                <a:highlight>
                  <a:srgbClr val="FFFFFF"/>
                </a:highlight>
              </a:rPr>
              <a:t>This characteristic of the Hinge Loss function ensures machine learning models are able to predict the accurate classification of data points to their target value with confidence that exceeds the threshold of the decision boundary. This approach to machine algorithm learning enhances the model's generalization capabilities, making it effective for accurately classifying data points with a high degree of certainty.</a:t>
            </a:r>
          </a:p>
          <a:p>
            <a:pPr algn="l" rtl="0"/>
            <a:r>
              <a:rPr lang="en-US" sz="2900" b="1" i="0" dirty="0">
                <a:solidFill>
                  <a:srgbClr val="05192D"/>
                </a:solidFill>
                <a:effectLst/>
                <a:highlight>
                  <a:srgbClr val="FFFFFF"/>
                </a:highlight>
              </a:rPr>
              <a:t>The mathematical equation for Hinge Loss is:</a:t>
            </a:r>
            <a:endParaRPr lang="en-US" sz="2900" b="0" i="0" dirty="0">
              <a:solidFill>
                <a:srgbClr val="05192D"/>
              </a:solidFill>
              <a:effectLst/>
              <a:highlight>
                <a:srgbClr val="FFFFFF"/>
              </a:highlight>
            </a:endParaRPr>
          </a:p>
          <a:p>
            <a:pPr algn="l" rtl="0"/>
            <a:r>
              <a:rPr lang="es-ES" sz="2900" b="1" i="0" dirty="0">
                <a:solidFill>
                  <a:srgbClr val="05192D"/>
                </a:solidFill>
                <a:effectLst/>
                <a:highlight>
                  <a:srgbClr val="FFFFFF"/>
                </a:highlight>
              </a:rPr>
              <a:t>L(y, f(x)) = </a:t>
            </a:r>
            <a:r>
              <a:rPr lang="es-ES" sz="2900" b="1" i="0" dirty="0" err="1">
                <a:solidFill>
                  <a:srgbClr val="05192D"/>
                </a:solidFill>
                <a:effectLst/>
                <a:highlight>
                  <a:srgbClr val="FFFFFF"/>
                </a:highlight>
              </a:rPr>
              <a:t>max</a:t>
            </a:r>
            <a:r>
              <a:rPr lang="es-ES" sz="2900" b="1" i="0" dirty="0">
                <a:solidFill>
                  <a:srgbClr val="05192D"/>
                </a:solidFill>
                <a:effectLst/>
                <a:highlight>
                  <a:srgbClr val="FFFFFF"/>
                </a:highlight>
              </a:rPr>
              <a:t>(0, 1 - y * f(x))</a:t>
            </a:r>
          </a:p>
          <a:p>
            <a:pPr algn="l" rtl="0"/>
            <a:r>
              <a:rPr lang="en-US" sz="2900" b="0" i="0" dirty="0">
                <a:solidFill>
                  <a:srgbClr val="05192D"/>
                </a:solidFill>
                <a:effectLst/>
                <a:highlight>
                  <a:srgbClr val="FFFFFF"/>
                </a:highlight>
              </a:rPr>
              <a:t>Where:</a:t>
            </a:r>
          </a:p>
          <a:p>
            <a:pPr lvl="1"/>
            <a:r>
              <a:rPr lang="en-US" sz="2900" b="0" i="0" dirty="0">
                <a:solidFill>
                  <a:srgbClr val="05192D"/>
                </a:solidFill>
                <a:effectLst/>
                <a:highlight>
                  <a:srgbClr val="FFFFFF"/>
                </a:highlight>
              </a:rPr>
              <a:t>L represents the Hinge Loss</a:t>
            </a:r>
          </a:p>
          <a:p>
            <a:pPr lvl="1"/>
            <a:r>
              <a:rPr lang="en-US" sz="2900" b="0" i="0" dirty="0">
                <a:solidFill>
                  <a:srgbClr val="05192D"/>
                </a:solidFill>
                <a:effectLst/>
                <a:highlight>
                  <a:srgbClr val="FFFFFF"/>
                </a:highlight>
              </a:rPr>
              <a:t>y is the true label or target value (-1 or 1)</a:t>
            </a:r>
          </a:p>
          <a:p>
            <a:pPr lvl="1"/>
            <a:r>
              <a:rPr lang="en-US" sz="2900" b="0" i="0" dirty="0">
                <a:solidFill>
                  <a:srgbClr val="05192D"/>
                </a:solidFill>
                <a:effectLst/>
                <a:highlight>
                  <a:srgbClr val="FFFFFF"/>
                </a:highlight>
              </a:rPr>
              <a:t>f(x) is the predicted value or decision function output</a:t>
            </a:r>
          </a:p>
          <a:p>
            <a:pPr algn="l" rtl="0"/>
            <a:endParaRPr lang="en-US" sz="1800" b="1" i="0" dirty="0">
              <a:solidFill>
                <a:srgbClr val="05192D"/>
              </a:solidFill>
              <a:effectLst/>
              <a:highlight>
                <a:srgbClr val="FFFFFF"/>
              </a:highlight>
            </a:endParaRPr>
          </a:p>
        </p:txBody>
      </p:sp>
    </p:spTree>
    <p:extLst>
      <p:ext uri="{BB962C8B-B14F-4D97-AF65-F5344CB8AC3E}">
        <p14:creationId xmlns:p14="http://schemas.microsoft.com/office/powerpoint/2010/main" val="27665440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BA63-7D5B-DDCE-5571-BB810A94E867}"/>
              </a:ext>
            </a:extLst>
          </p:cNvPr>
          <p:cNvSpPr>
            <a:spLocks noGrp="1"/>
          </p:cNvSpPr>
          <p:nvPr>
            <p:ph type="title"/>
          </p:nvPr>
        </p:nvSpPr>
        <p:spPr/>
        <p:txBody>
          <a:bodyPr/>
          <a:lstStyle/>
          <a:p>
            <a:r>
              <a:rPr lang="en-US" dirty="0"/>
              <a:t>Choosing the Right Loss Function</a:t>
            </a:r>
            <a:endParaRPr lang="en-IN" dirty="0"/>
          </a:p>
        </p:txBody>
      </p:sp>
      <p:sp>
        <p:nvSpPr>
          <p:cNvPr id="3" name="Content Placeholder 2">
            <a:extLst>
              <a:ext uri="{FF2B5EF4-FFF2-40B4-BE49-F238E27FC236}">
                <a16:creationId xmlns:a16="http://schemas.microsoft.com/office/drawing/2014/main" id="{6D9C9945-E340-00E1-ADD1-7A293B350DA1}"/>
              </a:ext>
            </a:extLst>
          </p:cNvPr>
          <p:cNvSpPr>
            <a:spLocks noGrp="1"/>
          </p:cNvSpPr>
          <p:nvPr>
            <p:ph idx="1"/>
          </p:nvPr>
        </p:nvSpPr>
        <p:spPr/>
        <p:txBody>
          <a:bodyPr>
            <a:normAutofit/>
          </a:bodyPr>
          <a:lstStyle/>
          <a:p>
            <a:r>
              <a:rPr lang="en-US" sz="2000" dirty="0"/>
              <a:t>Selecting the appropriate loss function to apply to a machine learning algorithm is essential, as the model's performance heavily depends on the algorithm's ability to learn or adapt its internal weights to fit a dataset.</a:t>
            </a:r>
          </a:p>
          <a:p>
            <a:r>
              <a:rPr lang="en-US" sz="2000" dirty="0"/>
              <a:t>A machine learning model or algorithm's performance is defined by the loss function utilized, mainly because the loss function component affects the learning algorithm used to minimize the model's error loss or cost function value. Essentially, the loss function impacts the model's ability to learn and adapt the value of its internal weights to fit the patterns within a dataset.</a:t>
            </a:r>
          </a:p>
          <a:p>
            <a:r>
              <a:rPr lang="en-US" sz="2000" dirty="0"/>
              <a:t>When appropriately selected, the loss function enables the learning algorithm to effectively converge to an optimal loss during its training phase and generalize well to unseen data samples. An appropriately selected loss function acts as a guide, steering the learning algorithm towards accuracy and reliability, ensuring that it captures the underlying patterns in the data while avoiding overfitting or underfitting.</a:t>
            </a:r>
            <a:endParaRPr lang="en-IN" sz="2000" dirty="0"/>
          </a:p>
        </p:txBody>
      </p:sp>
    </p:spTree>
    <p:extLst>
      <p:ext uri="{BB962C8B-B14F-4D97-AF65-F5344CB8AC3E}">
        <p14:creationId xmlns:p14="http://schemas.microsoft.com/office/powerpoint/2010/main" val="3403116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AE4A-2D40-DEB0-F02D-C019E14A1D71}"/>
              </a:ext>
            </a:extLst>
          </p:cNvPr>
          <p:cNvSpPr>
            <a:spLocks noGrp="1"/>
          </p:cNvSpPr>
          <p:nvPr>
            <p:ph type="title"/>
          </p:nvPr>
        </p:nvSpPr>
        <p:spPr/>
        <p:txBody>
          <a:bodyPr/>
          <a:lstStyle/>
          <a:p>
            <a:r>
              <a:rPr lang="en-US" dirty="0"/>
              <a:t>Factors to consider when selecting a loss function</a:t>
            </a:r>
            <a:endParaRPr lang="en-IN" dirty="0"/>
          </a:p>
        </p:txBody>
      </p:sp>
      <p:sp>
        <p:nvSpPr>
          <p:cNvPr id="3" name="Content Placeholder 2">
            <a:extLst>
              <a:ext uri="{FF2B5EF4-FFF2-40B4-BE49-F238E27FC236}">
                <a16:creationId xmlns:a16="http://schemas.microsoft.com/office/drawing/2014/main" id="{D284608E-F3D4-1BC9-7CD4-754FC15E9859}"/>
              </a:ext>
            </a:extLst>
          </p:cNvPr>
          <p:cNvSpPr>
            <a:spLocks noGrp="1"/>
          </p:cNvSpPr>
          <p:nvPr>
            <p:ph idx="1"/>
          </p:nvPr>
        </p:nvSpPr>
        <p:spPr/>
        <p:txBody>
          <a:bodyPr>
            <a:normAutofit fontScale="62500" lnSpcReduction="20000"/>
          </a:bodyPr>
          <a:lstStyle/>
          <a:p>
            <a:pPr algn="l" rtl="0"/>
            <a:r>
              <a:rPr lang="en-US" b="0" i="0" dirty="0">
                <a:solidFill>
                  <a:srgbClr val="05192D"/>
                </a:solidFill>
                <a:effectLst/>
                <a:highlight>
                  <a:srgbClr val="FFFFFF"/>
                </a:highlight>
                <a:latin typeface="Studio-Feixen-Sans"/>
              </a:rPr>
              <a:t>Understanding the </a:t>
            </a:r>
            <a:r>
              <a:rPr lang="en-US" b="1" i="0" dirty="0">
                <a:solidFill>
                  <a:srgbClr val="05192D"/>
                </a:solidFill>
                <a:effectLst/>
                <a:highlight>
                  <a:srgbClr val="FFFFFF"/>
                </a:highlight>
                <a:latin typeface="Studio-Feixen-Sans"/>
              </a:rPr>
              <a:t>type of machine learning problem</a:t>
            </a:r>
            <a:r>
              <a:rPr lang="en-US" b="0" i="0" dirty="0">
                <a:solidFill>
                  <a:srgbClr val="05192D"/>
                </a:solidFill>
                <a:effectLst/>
                <a:highlight>
                  <a:srgbClr val="FFFFFF"/>
                </a:highlight>
                <a:latin typeface="Studio-Feixen-Sans"/>
              </a:rPr>
              <a:t> at hand helps determine a category of loss function to utilize. Different loss functions apply to various machine-learning problems.</a:t>
            </a:r>
          </a:p>
          <a:p>
            <a:pPr algn="l" rtl="0"/>
            <a:r>
              <a:rPr lang="en-US" b="1" i="0" dirty="0">
                <a:solidFill>
                  <a:srgbClr val="05192D"/>
                </a:solidFill>
                <a:effectLst/>
                <a:highlight>
                  <a:srgbClr val="FFFFFF"/>
                </a:highlight>
                <a:latin typeface="Studio-Feixen-Sans"/>
              </a:rPr>
              <a:t>Classification vs Regression</a:t>
            </a:r>
          </a:p>
          <a:p>
            <a:pPr algn="l" rtl="0"/>
            <a:r>
              <a:rPr lang="en-US" b="0" i="0" dirty="0">
                <a:solidFill>
                  <a:srgbClr val="05192D"/>
                </a:solidFill>
                <a:effectLst/>
                <a:highlight>
                  <a:srgbClr val="FFFFFF"/>
                </a:highlight>
                <a:latin typeface="Studio-Feixen-Sans"/>
              </a:rPr>
              <a:t>Classification machine learning tasks usually involve assigning data points to a specific category label. With this type of machine learning task, the output of the machine learning model is typically a set of probabilities that determine the likelihood of a data point being a certain label.</a:t>
            </a:r>
          </a:p>
          <a:p>
            <a:pPr algn="l" rtl="0"/>
            <a:r>
              <a:rPr lang="en-US" b="0" i="0" dirty="0">
                <a:solidFill>
                  <a:srgbClr val="05192D"/>
                </a:solidFill>
                <a:effectLst/>
                <a:highlight>
                  <a:srgbClr val="FFFFFF"/>
                </a:highlight>
                <a:latin typeface="Studio-Feixen-Sans"/>
              </a:rPr>
              <a:t>The cross-entropy loss function is commonly used for classification tasks. In a machine learning regression task where the objective is for a machine learning model to produce a prediction based on a set of inputs, loss functions such as mean squared error or mean absolute error are better suited.</a:t>
            </a:r>
          </a:p>
          <a:p>
            <a:pPr algn="l" rtl="0"/>
            <a:r>
              <a:rPr lang="en-US" b="1" i="0" dirty="0">
                <a:solidFill>
                  <a:srgbClr val="05192D"/>
                </a:solidFill>
                <a:effectLst/>
                <a:highlight>
                  <a:srgbClr val="FFFFFF"/>
                </a:highlight>
                <a:latin typeface="Studio-Feixen-Sans"/>
              </a:rPr>
              <a:t>Binary vs Multiclass Classification</a:t>
            </a:r>
          </a:p>
          <a:p>
            <a:pPr algn="l" rtl="0"/>
            <a:r>
              <a:rPr lang="en-US" b="0" i="0" dirty="0">
                <a:solidFill>
                  <a:srgbClr val="05192D"/>
                </a:solidFill>
                <a:effectLst/>
                <a:highlight>
                  <a:srgbClr val="FFFFFF"/>
                </a:highlight>
                <a:latin typeface="Studio-Feixen-Sans"/>
              </a:rPr>
              <a:t>Binary classification involves the categorization of data samples into two distinct categories, whereas multiclass classification, as the name suggests, involves the categorization of data samples into more than two categories. For machine learning classification problems that involve just two classes(binary classification), leveraging a binary cross-entropy loss function is best. In situations where more than two classes are targets for predictions, categorical cross-entropy should be utilized.</a:t>
            </a:r>
          </a:p>
          <a:p>
            <a:endParaRPr lang="en-IN" dirty="0"/>
          </a:p>
        </p:txBody>
      </p:sp>
    </p:spTree>
    <p:extLst>
      <p:ext uri="{BB962C8B-B14F-4D97-AF65-F5344CB8AC3E}">
        <p14:creationId xmlns:p14="http://schemas.microsoft.com/office/powerpoint/2010/main" val="26599633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AE4A-2D40-DEB0-F02D-C019E14A1D71}"/>
              </a:ext>
            </a:extLst>
          </p:cNvPr>
          <p:cNvSpPr>
            <a:spLocks noGrp="1"/>
          </p:cNvSpPr>
          <p:nvPr>
            <p:ph type="title"/>
          </p:nvPr>
        </p:nvSpPr>
        <p:spPr>
          <a:xfrm>
            <a:off x="838199" y="537883"/>
            <a:ext cx="4783697" cy="1942810"/>
          </a:xfrm>
        </p:spPr>
        <p:txBody>
          <a:bodyPr anchor="b">
            <a:normAutofit/>
          </a:bodyPr>
          <a:lstStyle/>
          <a:p>
            <a:r>
              <a:rPr lang="en-US" sz="4000"/>
              <a:t>Factors to consider when selecting a loss function</a:t>
            </a:r>
            <a:endParaRPr lang="en-IN" sz="4000"/>
          </a:p>
        </p:txBody>
      </p:sp>
      <p:sp>
        <p:nvSpPr>
          <p:cNvPr id="3" name="Content Placeholder 2">
            <a:extLst>
              <a:ext uri="{FF2B5EF4-FFF2-40B4-BE49-F238E27FC236}">
                <a16:creationId xmlns:a16="http://schemas.microsoft.com/office/drawing/2014/main" id="{D284608E-F3D4-1BC9-7CD4-754FC15E9859}"/>
              </a:ext>
            </a:extLst>
          </p:cNvPr>
          <p:cNvSpPr>
            <a:spLocks noGrp="1"/>
          </p:cNvSpPr>
          <p:nvPr>
            <p:ph idx="1"/>
          </p:nvPr>
        </p:nvSpPr>
        <p:spPr>
          <a:xfrm>
            <a:off x="838199" y="2686323"/>
            <a:ext cx="4783697" cy="3433583"/>
          </a:xfrm>
        </p:spPr>
        <p:txBody>
          <a:bodyPr>
            <a:normAutofit/>
          </a:bodyPr>
          <a:lstStyle/>
          <a:p>
            <a:pPr rtl="0"/>
            <a:r>
              <a:rPr lang="en-US" sz="1000" b="1" i="0" dirty="0">
                <a:effectLst/>
                <a:highlight>
                  <a:srgbClr val="FFFFFF"/>
                </a:highlight>
                <a:latin typeface="Studio-Feixen-Sans"/>
              </a:rPr>
              <a:t>Sensitivity</a:t>
            </a:r>
          </a:p>
          <a:p>
            <a:pPr rtl="0"/>
            <a:r>
              <a:rPr lang="en-US" sz="1000" b="0" i="0" dirty="0">
                <a:effectLst/>
                <a:highlight>
                  <a:srgbClr val="FFFFFF"/>
                </a:highlight>
                <a:latin typeface="Studio-Feixen-Sans"/>
              </a:rPr>
              <a:t>Another factor to consider is the </a:t>
            </a:r>
            <a:r>
              <a:rPr lang="en-US" sz="1000" b="1" i="0" dirty="0">
                <a:effectLst/>
                <a:highlight>
                  <a:srgbClr val="FFFFFF"/>
                </a:highlight>
                <a:latin typeface="Studio-Feixen-Sans"/>
              </a:rPr>
              <a:t>sensitivity</a:t>
            </a:r>
            <a:r>
              <a:rPr lang="en-US" sz="1000" b="0" i="0" dirty="0">
                <a:effectLst/>
                <a:highlight>
                  <a:srgbClr val="FFFFFF"/>
                </a:highlight>
                <a:latin typeface="Studio-Feixen-Sans"/>
              </a:rPr>
              <a:t> of the loss function to outliers. In some scenarios, it is desirable to ensure that outliers and data samples that skew the overall statistical distribution of the dataset are penalized during training; in such scenarios, loss functions such as mean squared error are suitable.</a:t>
            </a:r>
          </a:p>
          <a:p>
            <a:pPr rtl="0"/>
            <a:r>
              <a:rPr lang="en-US" sz="1000" b="0" i="0" dirty="0">
                <a:effectLst/>
                <a:highlight>
                  <a:srgbClr val="FFFFFF"/>
                </a:highlight>
                <a:latin typeface="Studio-Feixen-Sans"/>
              </a:rPr>
              <a:t>Whereas there are scenarios where less sensitivity to outliers is required, these are scenarios where outliers could be 'never events' or unlikely to happen. For this objective, penalizing outliers might produce a non-performant model. Loss function such as mean absolute error is applicable in such scenarios. For the best of both worlds, practitioners should consider the Huber loss function, which takes components that penalize outliers with low error values and reduce the model's sensitivity to outliers with large error values.</a:t>
            </a:r>
          </a:p>
          <a:p>
            <a:pPr rtl="0"/>
            <a:r>
              <a:rPr lang="en-US" sz="1000" b="1" i="0" dirty="0">
                <a:effectLst/>
                <a:highlight>
                  <a:srgbClr val="FFFFFF"/>
                </a:highlight>
                <a:latin typeface="Studio-Feixen-Sans"/>
              </a:rPr>
              <a:t>Computational efficiency</a:t>
            </a:r>
          </a:p>
          <a:p>
            <a:pPr rtl="0"/>
            <a:r>
              <a:rPr lang="en-US" sz="1000" b="1" i="0" dirty="0">
                <a:effectLst/>
                <a:highlight>
                  <a:srgbClr val="FFFFFF"/>
                </a:highlight>
                <a:latin typeface="Studio-Feixen-Sans"/>
              </a:rPr>
              <a:t>Computational resource</a:t>
            </a:r>
            <a:r>
              <a:rPr lang="en-US" sz="1000" b="0" i="0" dirty="0">
                <a:effectLst/>
                <a:highlight>
                  <a:srgbClr val="FFFFFF"/>
                </a:highlight>
                <a:latin typeface="Studio-Feixen-Sans"/>
              </a:rPr>
              <a:t> is a commodity within machine learning, commercial, and research domain. Access to large computing capacity enables practitioners the flexibility to experiment with large datasets and solve more complex machine-learning problems. Some loss functions are more computationally demanding than others, especially when the number of datasets is large. This makes the </a:t>
            </a:r>
            <a:r>
              <a:rPr lang="en-US" sz="1000" b="1" i="0" dirty="0">
                <a:effectLst/>
                <a:highlight>
                  <a:srgbClr val="FFFFFF"/>
                </a:highlight>
                <a:latin typeface="Studio-Feixen-Sans"/>
              </a:rPr>
              <a:t>computational efficiency</a:t>
            </a:r>
            <a:r>
              <a:rPr lang="en-US" sz="1000" b="0" i="0" dirty="0">
                <a:effectLst/>
                <a:highlight>
                  <a:srgbClr val="FFFFFF"/>
                </a:highlight>
                <a:latin typeface="Studio-Feixen-Sans"/>
              </a:rPr>
              <a:t> of a loss function a factor to consider during the selection process of a loss function.</a:t>
            </a:r>
          </a:p>
          <a:p>
            <a:endParaRPr lang="en-IN" sz="1000" dirty="0"/>
          </a:p>
        </p:txBody>
      </p:sp>
      <p:pic>
        <p:nvPicPr>
          <p:cNvPr id="5" name="Picture 4">
            <a:extLst>
              <a:ext uri="{FF2B5EF4-FFF2-40B4-BE49-F238E27FC236}">
                <a16:creationId xmlns:a16="http://schemas.microsoft.com/office/drawing/2014/main" id="{5F01E3CE-F253-502B-B383-EAAAD341144D}"/>
              </a:ext>
            </a:extLst>
          </p:cNvPr>
          <p:cNvPicPr>
            <a:picLocks noChangeAspect="1"/>
          </p:cNvPicPr>
          <p:nvPr/>
        </p:nvPicPr>
        <p:blipFill>
          <a:blip r:embed="rId2"/>
          <a:stretch>
            <a:fillRect/>
          </a:stretch>
        </p:blipFill>
        <p:spPr>
          <a:xfrm>
            <a:off x="5988424" y="887648"/>
            <a:ext cx="5365375" cy="4882491"/>
          </a:xfrm>
          <a:prstGeom prst="rect">
            <a:avLst/>
          </a:prstGeom>
        </p:spPr>
      </p:pic>
    </p:spTree>
    <p:extLst>
      <p:ext uri="{BB962C8B-B14F-4D97-AF65-F5344CB8AC3E}">
        <p14:creationId xmlns:p14="http://schemas.microsoft.com/office/powerpoint/2010/main" val="33885483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A1223-0615-DA74-E369-6D34FDBE0FD4}"/>
              </a:ext>
            </a:extLst>
          </p:cNvPr>
          <p:cNvSpPr>
            <a:spLocks noGrp="1"/>
          </p:cNvSpPr>
          <p:nvPr>
            <p:ph type="title"/>
          </p:nvPr>
        </p:nvSpPr>
        <p:spPr>
          <a:xfrm>
            <a:off x="838199" y="537883"/>
            <a:ext cx="4783697" cy="1942810"/>
          </a:xfrm>
        </p:spPr>
        <p:txBody>
          <a:bodyPr anchor="b">
            <a:normAutofit/>
          </a:bodyPr>
          <a:lstStyle/>
          <a:p>
            <a:r>
              <a:rPr lang="en-US" sz="4000"/>
              <a:t>Impact of outliers and data distribution</a:t>
            </a:r>
            <a:endParaRPr lang="en-IN" sz="4000"/>
          </a:p>
        </p:txBody>
      </p:sp>
      <p:sp>
        <p:nvSpPr>
          <p:cNvPr id="3" name="Content Placeholder 2">
            <a:extLst>
              <a:ext uri="{FF2B5EF4-FFF2-40B4-BE49-F238E27FC236}">
                <a16:creationId xmlns:a16="http://schemas.microsoft.com/office/drawing/2014/main" id="{F18DFF2A-0091-C5AE-6B37-0C26B1303855}"/>
              </a:ext>
            </a:extLst>
          </p:cNvPr>
          <p:cNvSpPr>
            <a:spLocks noGrp="1"/>
          </p:cNvSpPr>
          <p:nvPr>
            <p:ph idx="1"/>
          </p:nvPr>
        </p:nvSpPr>
        <p:spPr>
          <a:xfrm>
            <a:off x="838199" y="2686323"/>
            <a:ext cx="4783697" cy="3433583"/>
          </a:xfrm>
        </p:spPr>
        <p:txBody>
          <a:bodyPr>
            <a:normAutofit/>
          </a:bodyPr>
          <a:lstStyle/>
          <a:p>
            <a:pPr rtl="0"/>
            <a:r>
              <a:rPr lang="en-US" sz="1100" b="0" i="0">
                <a:effectLst/>
                <a:highlight>
                  <a:srgbClr val="FFFFFF"/>
                </a:highlight>
                <a:latin typeface="Studio-Feixen-Sans"/>
              </a:rPr>
              <a:t>Outliers are data samples that fall outside the overall statistical distribution of a dataset; they are sometimes referred to as anomalies or irregularities. How outliers are managed determines the performance and accuracy of the trained machine learning model.</a:t>
            </a:r>
          </a:p>
          <a:p>
            <a:pPr rtl="0"/>
            <a:r>
              <a:rPr lang="en-US" sz="1100" b="0" i="0">
                <a:effectLst/>
                <a:highlight>
                  <a:srgbClr val="FFFFFF"/>
                </a:highlight>
                <a:latin typeface="Studio-Feixen-Sans"/>
              </a:rPr>
              <a:t>As mentioned earlier, outliers in datasets affect the error values utilized in loss functions, depending on the loss function used. The effect of outliers on the loss functions propagates to the outcome of the learning process of the machine learning algorithm, which can lead to intended or unintended behavior from the machine learning algorithm or model.</a:t>
            </a:r>
          </a:p>
          <a:p>
            <a:pPr rtl="0"/>
            <a:r>
              <a:rPr lang="en-US" sz="1100" b="0" i="0">
                <a:effectLst/>
                <a:highlight>
                  <a:srgbClr val="FFFFFF"/>
                </a:highlight>
                <a:latin typeface="Studio-Feixen-Sans"/>
              </a:rPr>
              <a:t>For example, mean squared error penalizes outliers contributing to large error values/terms; this means during the training process, the model weights are adjusted to learn how to accommodate these outliers. Again, if this isn’t the intended behavior of the machine learning model, the finalized model created after training will have poor generalization to unseen data. For scenarios where mitigating the impact of outliers is required, functions such as MAE and Huber loss are more applicable.</a:t>
            </a:r>
          </a:p>
          <a:p>
            <a:endParaRPr lang="en-IN" sz="1100"/>
          </a:p>
        </p:txBody>
      </p:sp>
      <p:pic>
        <p:nvPicPr>
          <p:cNvPr id="5" name="Picture 4">
            <a:extLst>
              <a:ext uri="{FF2B5EF4-FFF2-40B4-BE49-F238E27FC236}">
                <a16:creationId xmlns:a16="http://schemas.microsoft.com/office/drawing/2014/main" id="{9A0DB70C-A794-B2EF-7B5F-7F2DEB57000F}"/>
              </a:ext>
            </a:extLst>
          </p:cNvPr>
          <p:cNvPicPr>
            <a:picLocks noChangeAspect="1"/>
          </p:cNvPicPr>
          <p:nvPr/>
        </p:nvPicPr>
        <p:blipFill>
          <a:blip r:embed="rId2"/>
          <a:stretch>
            <a:fillRect/>
          </a:stretch>
        </p:blipFill>
        <p:spPr>
          <a:xfrm>
            <a:off x="5988424" y="1202864"/>
            <a:ext cx="5365375" cy="4252058"/>
          </a:xfrm>
          <a:prstGeom prst="rect">
            <a:avLst/>
          </a:prstGeom>
        </p:spPr>
      </p:pic>
    </p:spTree>
    <p:extLst>
      <p:ext uri="{BB962C8B-B14F-4D97-AF65-F5344CB8AC3E}">
        <p14:creationId xmlns:p14="http://schemas.microsoft.com/office/powerpoint/2010/main" val="1600422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CBA8B-F64F-3CE5-D85F-9ECA82F27C19}"/>
              </a:ext>
            </a:extLst>
          </p:cNvPr>
          <p:cNvSpPr>
            <a:spLocks noGrp="1"/>
          </p:cNvSpPr>
          <p:nvPr>
            <p:ph type="title"/>
          </p:nvPr>
        </p:nvSpPr>
        <p:spPr>
          <a:xfrm>
            <a:off x="841249" y="539578"/>
            <a:ext cx="5981278" cy="1684638"/>
          </a:xfrm>
        </p:spPr>
        <p:txBody>
          <a:bodyPr>
            <a:normAutofit/>
          </a:bodyPr>
          <a:lstStyle/>
          <a:p>
            <a:r>
              <a:rPr lang="en-US" sz="3700">
                <a:highlight>
                  <a:srgbClr val="FFFFFF"/>
                </a:highlight>
                <a:latin typeface="-apple-system"/>
              </a:rPr>
              <a:t>D</a:t>
            </a:r>
            <a:r>
              <a:rPr lang="en-US" sz="3700" b="0" i="0">
                <a:effectLst/>
                <a:highlight>
                  <a:srgbClr val="FFFFFF"/>
                </a:highlight>
                <a:latin typeface="-apple-system"/>
              </a:rPr>
              <a:t>ifference between Binary, Multi-class &amp; Multi-label Classification</a:t>
            </a:r>
            <a:endParaRPr lang="en-IN" sz="3700"/>
          </a:p>
        </p:txBody>
      </p:sp>
      <p:sp>
        <p:nvSpPr>
          <p:cNvPr id="3" name="Content Placeholder 2">
            <a:extLst>
              <a:ext uri="{FF2B5EF4-FFF2-40B4-BE49-F238E27FC236}">
                <a16:creationId xmlns:a16="http://schemas.microsoft.com/office/drawing/2014/main" id="{A13982DB-4FDB-17D2-D7F0-FC1595AC280F}"/>
              </a:ext>
            </a:extLst>
          </p:cNvPr>
          <p:cNvSpPr>
            <a:spLocks noGrp="1"/>
          </p:cNvSpPr>
          <p:nvPr>
            <p:ph idx="1"/>
          </p:nvPr>
        </p:nvSpPr>
        <p:spPr>
          <a:xfrm>
            <a:off x="838201" y="2409568"/>
            <a:ext cx="5981278" cy="3690551"/>
          </a:xfrm>
        </p:spPr>
        <p:txBody>
          <a:bodyPr>
            <a:normAutofit/>
          </a:bodyPr>
          <a:lstStyle/>
          <a:p>
            <a:pPr fontAlgn="auto"/>
            <a:r>
              <a:rPr lang="en-US" sz="1400" b="1" i="0" dirty="0">
                <a:effectLst/>
                <a:highlight>
                  <a:srgbClr val="FFFFFF"/>
                </a:highlight>
                <a:latin typeface="-apple-system"/>
              </a:rPr>
              <a:t>Binary Classification </a:t>
            </a:r>
            <a:r>
              <a:rPr lang="en-US" sz="1400" b="0" i="0" dirty="0">
                <a:effectLst/>
                <a:highlight>
                  <a:srgbClr val="FFFFFF"/>
                </a:highlight>
                <a:latin typeface="-apple-system"/>
              </a:rPr>
              <a:t>is where each data sample is assigned one and only one label from two mutually exclusive classes. </a:t>
            </a:r>
          </a:p>
          <a:p>
            <a:pPr fontAlgn="auto"/>
            <a:r>
              <a:rPr lang="en-US" sz="1400" b="1" i="0" dirty="0">
                <a:effectLst/>
                <a:highlight>
                  <a:srgbClr val="FFFFFF"/>
                </a:highlight>
                <a:latin typeface="-apple-system"/>
              </a:rPr>
              <a:t>Multiclass Classification </a:t>
            </a:r>
            <a:r>
              <a:rPr lang="en-US" sz="1400" b="0" i="0" dirty="0">
                <a:effectLst/>
                <a:highlight>
                  <a:srgbClr val="FFFFFF"/>
                </a:highlight>
                <a:latin typeface="-apple-system"/>
              </a:rPr>
              <a:t>is where each data sample is assigned one and only one label from more than two classes. </a:t>
            </a:r>
          </a:p>
          <a:p>
            <a:pPr fontAlgn="auto"/>
            <a:r>
              <a:rPr lang="en-US" sz="1400" b="1" i="0" dirty="0">
                <a:effectLst/>
                <a:highlight>
                  <a:srgbClr val="FFFFFF"/>
                </a:highlight>
                <a:latin typeface="-apple-system"/>
              </a:rPr>
              <a:t>Multi-label Classification </a:t>
            </a:r>
            <a:r>
              <a:rPr lang="en-US" sz="1400" b="0" i="0" dirty="0">
                <a:effectLst/>
                <a:highlight>
                  <a:srgbClr val="FFFFFF"/>
                </a:highlight>
                <a:latin typeface="-apple-system"/>
              </a:rPr>
              <a:t>is a type of supervised machine learning algorithm that can be used to assign zero or more labels to each data sample.</a:t>
            </a:r>
          </a:p>
          <a:p>
            <a:pPr fontAlgn="auto"/>
            <a:r>
              <a:rPr lang="en-US" sz="1400" b="0" i="0" dirty="0">
                <a:effectLst/>
                <a:highlight>
                  <a:srgbClr val="FFFFFF"/>
                </a:highlight>
                <a:latin typeface="-apple-system"/>
              </a:rPr>
              <a:t>To summarize, binary classification is a supervised machine learning algorithm that is used to predict one of two classes for an item, while multiclass and multilabel classification is used to predict one or more classes for an item. While a multiclass classifier must assign one and only one class or label to each data sample, a multilabel classifier can assign zero or more classes or labels to the same data sample. Binary classification can be used for a variety of applications such as spam detection and fraud detection, while multiclass and multilabel classification is often used in image recognition and document classification tasks.</a:t>
            </a:r>
          </a:p>
          <a:p>
            <a:endParaRPr lang="en-IN" sz="1400" dirty="0"/>
          </a:p>
        </p:txBody>
      </p:sp>
      <p:pic>
        <p:nvPicPr>
          <p:cNvPr id="5" name="Picture 4">
            <a:extLst>
              <a:ext uri="{FF2B5EF4-FFF2-40B4-BE49-F238E27FC236}">
                <a16:creationId xmlns:a16="http://schemas.microsoft.com/office/drawing/2014/main" id="{6092F6BD-1B49-47E4-51E7-1FB09C5CB119}"/>
              </a:ext>
            </a:extLst>
          </p:cNvPr>
          <p:cNvPicPr>
            <a:picLocks noChangeAspect="1"/>
          </p:cNvPicPr>
          <p:nvPr/>
        </p:nvPicPr>
        <p:blipFill>
          <a:blip r:embed="rId2"/>
          <a:stretch>
            <a:fillRect/>
          </a:stretch>
        </p:blipFill>
        <p:spPr>
          <a:xfrm>
            <a:off x="7304275" y="168876"/>
            <a:ext cx="4577371" cy="2631989"/>
          </a:xfrm>
          <a:prstGeom prst="rect">
            <a:avLst/>
          </a:prstGeom>
        </p:spPr>
      </p:pic>
      <p:pic>
        <p:nvPicPr>
          <p:cNvPr id="3074" name="Picture 2" descr="Multilayer classifier to tag image with cat, dog, rooster and a donkey">
            <a:extLst>
              <a:ext uri="{FF2B5EF4-FFF2-40B4-BE49-F238E27FC236}">
                <a16:creationId xmlns:a16="http://schemas.microsoft.com/office/drawing/2014/main" id="{472E750F-38F4-8365-6F2F-66B99A421B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14552" y="2961503"/>
            <a:ext cx="3356808" cy="313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55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sz="4400" b="1" dirty="0"/>
              <a:t>Exploratory Data Analysis (EDA)</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62500" lnSpcReduction="20000"/>
          </a:bodyPr>
          <a:lstStyle/>
          <a:p>
            <a:pPr algn="l"/>
            <a:r>
              <a:rPr lang="en-US" sz="3200" b="1" dirty="0"/>
              <a:t>Exploratory Data Analysis (EDA) </a:t>
            </a:r>
            <a:r>
              <a:rPr lang="en-US" dirty="0"/>
              <a:t>is a crucial initial step in data science projects. It involves analyzing and visualizing data to understand its key characteristics, uncover patterns, and identify relationships between variables refers to the method of studying and exploring record sets to apprehend their predominant traits, discover patterns, locate outliers, and identify relationships between variables. EDA is normally carried out as a preliminary step before undertaking extra formal statistical analyses or modeling.</a:t>
            </a:r>
          </a:p>
          <a:p>
            <a:pPr algn="l"/>
            <a:r>
              <a:rPr lang="en-US" b="1" dirty="0"/>
              <a:t>Key aspects of EDA include:</a:t>
            </a:r>
          </a:p>
          <a:p>
            <a:pPr lvl="1"/>
            <a:r>
              <a:rPr lang="en-US" b="1" dirty="0"/>
              <a:t>Distribution of Data</a:t>
            </a:r>
            <a:r>
              <a:rPr lang="en-US" dirty="0"/>
              <a:t>: Examining the distribution of data points to understand their range, central tendencies (mean, median), and dispersion (variance, standard deviation).</a:t>
            </a:r>
          </a:p>
          <a:p>
            <a:pPr lvl="1"/>
            <a:r>
              <a:rPr lang="en-US" b="1" dirty="0"/>
              <a:t>Graphical Representations</a:t>
            </a:r>
            <a:r>
              <a:rPr lang="en-US" dirty="0"/>
              <a:t>: Utilizing charts such as histograms, box plots, scatter plots, and bar charts to visualize relationships within the data and distributions of variables.</a:t>
            </a:r>
          </a:p>
          <a:p>
            <a:pPr lvl="1"/>
            <a:r>
              <a:rPr lang="en-US" b="1" dirty="0"/>
              <a:t>Outlier Detection</a:t>
            </a:r>
            <a:r>
              <a:rPr lang="en-US" dirty="0"/>
              <a:t>: Identifying unusual values that deviate from other data points. Outliers can influence statistical analyses and might indicate data entry errors or unique cases.</a:t>
            </a:r>
          </a:p>
          <a:p>
            <a:pPr lvl="1"/>
            <a:r>
              <a:rPr lang="en-US" b="1" dirty="0"/>
              <a:t>Correlation Analysis</a:t>
            </a:r>
            <a:r>
              <a:rPr lang="en-US" dirty="0"/>
              <a:t>: Checking the relationships between variables to understand how they might affect each other. This includes computing correlation coefficients and creating correlation matrices.</a:t>
            </a:r>
          </a:p>
          <a:p>
            <a:pPr lvl="1"/>
            <a:r>
              <a:rPr lang="en-US" b="1" dirty="0"/>
              <a:t>Handling Missing Values</a:t>
            </a:r>
            <a:r>
              <a:rPr lang="en-US" dirty="0"/>
              <a:t>: Detecting and deciding how to address missing data points, whether by imputation or removal, depending on their impact and the amount of missing data.</a:t>
            </a:r>
          </a:p>
          <a:p>
            <a:pPr lvl="1"/>
            <a:r>
              <a:rPr lang="en-US" b="1" dirty="0"/>
              <a:t>Summary Statistics</a:t>
            </a:r>
            <a:r>
              <a:rPr lang="en-US" dirty="0"/>
              <a:t>: Calculating key statistics that provide insight into data trends and nuances.</a:t>
            </a:r>
          </a:p>
          <a:p>
            <a:pPr lvl="1"/>
            <a:r>
              <a:rPr lang="en-US" b="1" dirty="0"/>
              <a:t>Testing Assumptions</a:t>
            </a:r>
            <a:r>
              <a:rPr lang="en-US" dirty="0"/>
              <a:t>: Many statistical tests and models assume the data meet certain conditions (like normality or homoscedasticity). EDA helps verify these assumptions.</a:t>
            </a:r>
            <a:endParaRPr lang="en-IN" dirty="0"/>
          </a:p>
        </p:txBody>
      </p:sp>
    </p:spTree>
    <p:extLst>
      <p:ext uri="{BB962C8B-B14F-4D97-AF65-F5344CB8AC3E}">
        <p14:creationId xmlns:p14="http://schemas.microsoft.com/office/powerpoint/2010/main" val="40994131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573" y="1491372"/>
            <a:ext cx="8311486" cy="310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838200" y="365125"/>
            <a:ext cx="10885227" cy="1325563"/>
          </a:xfrm>
        </p:spPr>
        <p:txBody>
          <a:bodyPr>
            <a:normAutofit/>
          </a:bodyPr>
          <a:lstStyle/>
          <a:p>
            <a:pPr algn="ctr"/>
            <a:r>
              <a:rPr lang="en-US" sz="8000" b="1" dirty="0">
                <a:solidFill>
                  <a:srgbClr val="268FDE"/>
                </a:solidFill>
                <a:latin typeface="Centaur" panose="02030504050205020304" pitchFamily="18" charset="0"/>
              </a:rPr>
              <a:t>Logistic Regression</a:t>
            </a:r>
            <a:endParaRPr lang="ru-RU" sz="8000" b="1" dirty="0">
              <a:solidFill>
                <a:srgbClr val="268FDE"/>
              </a:solidFill>
            </a:endParaRPr>
          </a:p>
        </p:txBody>
      </p:sp>
      <p:sp>
        <p:nvSpPr>
          <p:cNvPr id="2" name="TextBox 1"/>
          <p:cNvSpPr txBox="1"/>
          <p:nvPr/>
        </p:nvSpPr>
        <p:spPr>
          <a:xfrm>
            <a:off x="1241945" y="4995081"/>
            <a:ext cx="1011299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Output is not a number from some continuous</a:t>
            </a:r>
            <a:r>
              <a:rPr lang="en-US" baseline="0" dirty="0"/>
              <a:t> range – output is the category (black or white, yes or no)</a:t>
            </a:r>
          </a:p>
          <a:p>
            <a:pPr marL="285750" indent="-285750">
              <a:buFont typeface="Arial" panose="020B0604020202020204" pitchFamily="34" charset="0"/>
              <a:buChar char="•"/>
            </a:pPr>
            <a:r>
              <a:rPr lang="en-US" baseline="0" dirty="0"/>
              <a:t>Logistic regression is a classification algorithm that may have only two categories on the output, so it’s binary classification</a:t>
            </a:r>
          </a:p>
          <a:p>
            <a:pPr marL="285750" indent="-285750">
              <a:buFont typeface="Arial" panose="020B0604020202020204" pitchFamily="34" charset="0"/>
              <a:buChar char="•"/>
            </a:pPr>
            <a:r>
              <a:rPr lang="en-IN" dirty="0"/>
              <a:t>Name is somewhat misleading. Really a technique for classification, not regression. “Regression” comes from fact that we fit a linear model to the feature space</a:t>
            </a:r>
            <a:r>
              <a:rPr lang="en-IN"/>
              <a:t>. </a:t>
            </a:r>
            <a:br>
              <a:rPr lang="en-IN" dirty="0"/>
            </a:br>
            <a:br>
              <a:rPr lang="en-IN" dirty="0"/>
            </a:br>
            <a:endParaRPr lang="ru-RU" dirty="0"/>
          </a:p>
          <a:p>
            <a:endParaRPr lang="en-IN" dirty="0"/>
          </a:p>
        </p:txBody>
      </p:sp>
    </p:spTree>
    <p:extLst>
      <p:ext uri="{BB962C8B-B14F-4D97-AF65-F5344CB8AC3E}">
        <p14:creationId xmlns:p14="http://schemas.microsoft.com/office/powerpoint/2010/main" val="26170138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59FA-75D0-F9CC-6229-B09C20FC04EC}"/>
              </a:ext>
            </a:extLst>
          </p:cNvPr>
          <p:cNvSpPr>
            <a:spLocks noGrp="1"/>
          </p:cNvSpPr>
          <p:nvPr>
            <p:ph type="title"/>
          </p:nvPr>
        </p:nvSpPr>
        <p:spPr/>
        <p:txBody>
          <a:bodyPr/>
          <a:lstStyle/>
          <a:p>
            <a:r>
              <a:rPr lang="en-US" dirty="0"/>
              <a:t>Logistic Regression</a:t>
            </a:r>
            <a:endParaRPr lang="en-IN" dirty="0"/>
          </a:p>
        </p:txBody>
      </p:sp>
      <p:sp>
        <p:nvSpPr>
          <p:cNvPr id="3" name="Content Placeholder 2">
            <a:extLst>
              <a:ext uri="{FF2B5EF4-FFF2-40B4-BE49-F238E27FC236}">
                <a16:creationId xmlns:a16="http://schemas.microsoft.com/office/drawing/2014/main" id="{5B04FF94-7E99-0875-5C81-B74043F78A15}"/>
              </a:ext>
            </a:extLst>
          </p:cNvPr>
          <p:cNvSpPr>
            <a:spLocks noGrp="1"/>
          </p:cNvSpPr>
          <p:nvPr>
            <p:ph idx="1"/>
          </p:nvPr>
        </p:nvSpPr>
        <p:spPr>
          <a:xfrm>
            <a:off x="838200" y="1552575"/>
            <a:ext cx="10515600" cy="4940300"/>
          </a:xfrm>
        </p:spPr>
        <p:txBody>
          <a:bodyPr>
            <a:normAutofit fontScale="47500" lnSpcReduction="20000"/>
          </a:bodyPr>
          <a:lstStyle/>
          <a:p>
            <a:r>
              <a:rPr lang="en-US" sz="4500" b="1" dirty="0"/>
              <a:t>Key Points:</a:t>
            </a:r>
          </a:p>
          <a:p>
            <a:r>
              <a:rPr lang="en-US" dirty="0"/>
              <a:t>Logistic regression predicts the output of a categorical dependent variable. Therefore, the outcome must be a categorical or discrete value.</a:t>
            </a:r>
          </a:p>
          <a:p>
            <a:r>
              <a:rPr lang="en-US" dirty="0"/>
              <a:t>It can be either Yes or No, 0 or 1, true or False, etc. but instead of giving the exact value as 0 and 1, it gives the probabilistic values which lie between 0 and 1.</a:t>
            </a:r>
          </a:p>
          <a:p>
            <a:r>
              <a:rPr lang="en-US" dirty="0"/>
              <a:t>In Logistic regression, instead of fitting a regression line, we fit an “S” shaped logistic function, which predicts two maximum values (0 or 1).</a:t>
            </a:r>
          </a:p>
          <a:p>
            <a:r>
              <a:rPr lang="en-US" sz="4500" b="1" dirty="0"/>
              <a:t>Logistic Function – Sigmoid Function</a:t>
            </a:r>
          </a:p>
          <a:p>
            <a:r>
              <a:rPr lang="en-US" dirty="0"/>
              <a:t>The sigmoid function is a mathematical function used to map the predicted values to probabilities.</a:t>
            </a:r>
          </a:p>
          <a:p>
            <a:r>
              <a:rPr lang="en-US" dirty="0"/>
              <a:t>It maps any real value into another value within a range of 0 and 1. The value of the logistic regression must be between 0 and 1, which cannot go beyond this limit, so it forms a curve like the “S” form.</a:t>
            </a:r>
          </a:p>
          <a:p>
            <a:r>
              <a:rPr lang="en-US" dirty="0"/>
              <a:t>The S-form curve is called the Sigmoid function or the logistic function.</a:t>
            </a:r>
          </a:p>
          <a:p>
            <a:r>
              <a:rPr lang="en-US" dirty="0"/>
              <a:t>In logistic regression, we use the concept of the threshold value, which defines the probability of either 0 or 1. Such as values above the threshold value tends to 1, and a value below the threshold values tends to 0.</a:t>
            </a:r>
          </a:p>
          <a:p>
            <a:r>
              <a:rPr lang="en-US" sz="4500" b="1" dirty="0"/>
              <a:t>Types of Logistic Regression</a:t>
            </a:r>
          </a:p>
          <a:p>
            <a:r>
              <a:rPr lang="en-US" dirty="0"/>
              <a:t>On the basis of the categories, Logistic Regression can be classified into three types:</a:t>
            </a:r>
          </a:p>
          <a:p>
            <a:r>
              <a:rPr lang="en-US" dirty="0"/>
              <a:t>Binomial: In binomial Logistic regression, there can be only two possible types of the dependent variables, such as 0 or 1, Pass or Fail, etc.</a:t>
            </a:r>
          </a:p>
          <a:p>
            <a:r>
              <a:rPr lang="en-US" dirty="0"/>
              <a:t>Multinomial: In multinomial Logistic regression, there can be 3 or more possible unordered types of the dependent variable, such as “cat”, “dogs”, or “sheep”</a:t>
            </a:r>
          </a:p>
          <a:p>
            <a:r>
              <a:rPr lang="en-US" dirty="0"/>
              <a:t>Ordinal: In ordinal Logistic regression, there can be 3 or more possible ordered types of dependent variables, such as “low”, “Medium”, or “High”.</a:t>
            </a:r>
            <a:endParaRPr lang="en-IN" dirty="0"/>
          </a:p>
        </p:txBody>
      </p:sp>
    </p:spTree>
    <p:extLst>
      <p:ext uri="{BB962C8B-B14F-4D97-AF65-F5344CB8AC3E}">
        <p14:creationId xmlns:p14="http://schemas.microsoft.com/office/powerpoint/2010/main" val="41621730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59FA-75D0-F9CC-6229-B09C20FC04EC}"/>
              </a:ext>
            </a:extLst>
          </p:cNvPr>
          <p:cNvSpPr>
            <a:spLocks noGrp="1"/>
          </p:cNvSpPr>
          <p:nvPr>
            <p:ph type="title"/>
          </p:nvPr>
        </p:nvSpPr>
        <p:spPr>
          <a:xfrm>
            <a:off x="876693" y="741391"/>
            <a:ext cx="5219307" cy="915959"/>
          </a:xfrm>
        </p:spPr>
        <p:txBody>
          <a:bodyPr anchor="b">
            <a:normAutofit/>
          </a:bodyPr>
          <a:lstStyle/>
          <a:p>
            <a:r>
              <a:rPr lang="en-US" sz="3200" dirty="0"/>
              <a:t>Logistic Regression</a:t>
            </a:r>
            <a:endParaRPr lang="en-IN" sz="3200" dirty="0"/>
          </a:p>
        </p:txBody>
      </p:sp>
      <p:sp>
        <p:nvSpPr>
          <p:cNvPr id="3" name="Content Placeholder 2">
            <a:extLst>
              <a:ext uri="{FF2B5EF4-FFF2-40B4-BE49-F238E27FC236}">
                <a16:creationId xmlns:a16="http://schemas.microsoft.com/office/drawing/2014/main" id="{5B04FF94-7E99-0875-5C81-B74043F78A15}"/>
              </a:ext>
            </a:extLst>
          </p:cNvPr>
          <p:cNvSpPr>
            <a:spLocks noGrp="1"/>
          </p:cNvSpPr>
          <p:nvPr>
            <p:ph idx="1"/>
          </p:nvPr>
        </p:nvSpPr>
        <p:spPr>
          <a:xfrm>
            <a:off x="876692" y="1857375"/>
            <a:ext cx="5981308" cy="4505325"/>
          </a:xfrm>
        </p:spPr>
        <p:txBody>
          <a:bodyPr anchor="t">
            <a:normAutofit/>
          </a:bodyPr>
          <a:lstStyle/>
          <a:p>
            <a:r>
              <a:rPr lang="en-US" sz="1300" b="1" dirty="0"/>
              <a:t>Assumptions of Logistic Regression</a:t>
            </a:r>
          </a:p>
          <a:p>
            <a:pPr marL="0" indent="0">
              <a:buNone/>
            </a:pPr>
            <a:r>
              <a:rPr lang="en-US" sz="1300" dirty="0"/>
              <a:t>We will explore the assumptions of logistic regression as understanding these assumptions is important to ensure that we are using appropriate application of the model. The assumption include:</a:t>
            </a:r>
          </a:p>
          <a:p>
            <a:r>
              <a:rPr lang="en-US" sz="1300" b="1" dirty="0"/>
              <a:t>Independent observations</a:t>
            </a:r>
            <a:r>
              <a:rPr lang="en-US" sz="1300" dirty="0"/>
              <a:t>: Each observation is independent of the other. meaning there is no correlation between any input variables.</a:t>
            </a:r>
          </a:p>
          <a:p>
            <a:r>
              <a:rPr lang="en-US" sz="1300" b="1" dirty="0"/>
              <a:t>Binary dependent variables</a:t>
            </a:r>
            <a:r>
              <a:rPr lang="en-US" sz="1300" dirty="0"/>
              <a:t>: It takes the assumption that the dependent variable must be binary or dichotomous, meaning it can take only two values. For more than two categories SoftMax functions are used.</a:t>
            </a:r>
          </a:p>
          <a:p>
            <a:r>
              <a:rPr lang="en-US" sz="1300" b="1" dirty="0"/>
              <a:t>Linearity relationship between independent variables and log odds</a:t>
            </a:r>
            <a:r>
              <a:rPr lang="en-US" sz="1300" dirty="0"/>
              <a:t>: The relationship between the independent variables and the log odds of the dependent variable should be linear.</a:t>
            </a:r>
          </a:p>
          <a:p>
            <a:r>
              <a:rPr lang="en-US" sz="1300" b="1" dirty="0"/>
              <a:t>No outliers</a:t>
            </a:r>
            <a:r>
              <a:rPr lang="en-US" sz="1300" dirty="0"/>
              <a:t>: There should be no outliers in the dataset.</a:t>
            </a:r>
          </a:p>
          <a:p>
            <a:r>
              <a:rPr lang="en-US" sz="1300" b="1" dirty="0"/>
              <a:t>Large sample size</a:t>
            </a:r>
            <a:r>
              <a:rPr lang="en-US" sz="1300" dirty="0"/>
              <a:t>: The sample size is sufficiently large</a:t>
            </a:r>
            <a:endParaRPr lang="en-IN" sz="1300" dirty="0"/>
          </a:p>
        </p:txBody>
      </p:sp>
      <p:pic>
        <p:nvPicPr>
          <p:cNvPr id="5" name="Picture 4">
            <a:extLst>
              <a:ext uri="{FF2B5EF4-FFF2-40B4-BE49-F238E27FC236}">
                <a16:creationId xmlns:a16="http://schemas.microsoft.com/office/drawing/2014/main" id="{D21D8975-7A6D-619C-A8BD-DD45278C41A5}"/>
              </a:ext>
            </a:extLst>
          </p:cNvPr>
          <p:cNvPicPr>
            <a:picLocks noChangeAspect="1"/>
          </p:cNvPicPr>
          <p:nvPr/>
        </p:nvPicPr>
        <p:blipFill>
          <a:blip r:embed="rId2"/>
          <a:stretch>
            <a:fillRect/>
          </a:stretch>
        </p:blipFill>
        <p:spPr>
          <a:xfrm>
            <a:off x="7534276" y="590551"/>
            <a:ext cx="3781032" cy="5857874"/>
          </a:xfrm>
          <a:prstGeom prst="rect">
            <a:avLst/>
          </a:prstGeom>
        </p:spPr>
      </p:pic>
      <p:grpSp>
        <p:nvGrpSpPr>
          <p:cNvPr id="10" name="Group 9">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2123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Different ways of expressing probability</a:t>
            </a:r>
            <a:endParaRPr lang="en-IN" dirty="0"/>
          </a:p>
        </p:txBody>
      </p:sp>
      <p:sp>
        <p:nvSpPr>
          <p:cNvPr id="3" name="Content Placeholder 2"/>
          <p:cNvSpPr>
            <a:spLocks noGrp="1"/>
          </p:cNvSpPr>
          <p:nvPr>
            <p:ph idx="1"/>
          </p:nvPr>
        </p:nvSpPr>
        <p:spPr/>
        <p:txBody>
          <a:bodyPr/>
          <a:lstStyle/>
          <a:p>
            <a:br>
              <a:rPr lang="en-IN" dirty="0"/>
            </a:br>
            <a:br>
              <a:rPr lang="en-IN" dirty="0"/>
            </a:br>
            <a:endParaRPr lang="en-IN" dirty="0"/>
          </a:p>
        </p:txBody>
      </p:sp>
      <p:pic>
        <p:nvPicPr>
          <p:cNvPr id="4" name="Picture 3"/>
          <p:cNvPicPr>
            <a:picLocks noChangeAspect="1"/>
          </p:cNvPicPr>
          <p:nvPr/>
        </p:nvPicPr>
        <p:blipFill>
          <a:blip r:embed="rId3"/>
          <a:stretch>
            <a:fillRect/>
          </a:stretch>
        </p:blipFill>
        <p:spPr>
          <a:xfrm>
            <a:off x="1292841" y="1991519"/>
            <a:ext cx="7886700" cy="4019550"/>
          </a:xfrm>
          <a:prstGeom prst="rect">
            <a:avLst/>
          </a:prstGeom>
        </p:spPr>
      </p:pic>
    </p:spTree>
    <p:extLst>
      <p:ext uri="{BB962C8B-B14F-4D97-AF65-F5344CB8AC3E}">
        <p14:creationId xmlns:p14="http://schemas.microsoft.com/office/powerpoint/2010/main" val="28464391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 odds</a:t>
            </a:r>
          </a:p>
        </p:txBody>
      </p:sp>
      <p:pic>
        <p:nvPicPr>
          <p:cNvPr id="4" name="Content Placeholder 3"/>
          <p:cNvPicPr>
            <a:picLocks noGrp="1" noChangeAspect="1"/>
          </p:cNvPicPr>
          <p:nvPr>
            <p:ph idx="1"/>
          </p:nvPr>
        </p:nvPicPr>
        <p:blipFill>
          <a:blip r:embed="rId2"/>
          <a:stretch>
            <a:fillRect/>
          </a:stretch>
        </p:blipFill>
        <p:spPr>
          <a:xfrm>
            <a:off x="1078173" y="1825625"/>
            <a:ext cx="10167582" cy="4351338"/>
          </a:xfrm>
          <a:prstGeom prst="rect">
            <a:avLst/>
          </a:prstGeom>
        </p:spPr>
      </p:pic>
    </p:spTree>
    <p:extLst>
      <p:ext uri="{BB962C8B-B14F-4D97-AF65-F5344CB8AC3E}">
        <p14:creationId xmlns:p14="http://schemas.microsoft.com/office/powerpoint/2010/main" val="2162068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5910"/>
            <a:ext cx="10515600" cy="846162"/>
          </a:xfrm>
        </p:spPr>
        <p:txBody>
          <a:bodyPr>
            <a:normAutofit fontScale="90000"/>
          </a:bodyPr>
          <a:lstStyle/>
          <a:p>
            <a:r>
              <a:rPr lang="en-IN" b="1" dirty="0"/>
              <a:t>From probability to log odds (and back again)</a:t>
            </a:r>
            <a:br>
              <a:rPr lang="en-IN" dirty="0"/>
            </a:b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3028950" y="2329656"/>
            <a:ext cx="6134100" cy="3343275"/>
          </a:xfrm>
          <a:prstGeom prst="rect">
            <a:avLst/>
          </a:prstGeom>
        </p:spPr>
      </p:pic>
    </p:spTree>
    <p:extLst>
      <p:ext uri="{BB962C8B-B14F-4D97-AF65-F5344CB8AC3E}">
        <p14:creationId xmlns:p14="http://schemas.microsoft.com/office/powerpoint/2010/main" val="31237851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a:t>
            </a:r>
          </a:p>
        </p:txBody>
      </p:sp>
      <p:pic>
        <p:nvPicPr>
          <p:cNvPr id="4" name="Content Placeholder 3"/>
          <p:cNvPicPr>
            <a:picLocks noGrp="1" noChangeAspect="1"/>
          </p:cNvPicPr>
          <p:nvPr>
            <p:ph idx="1"/>
          </p:nvPr>
        </p:nvPicPr>
        <p:blipFill>
          <a:blip r:embed="rId2"/>
          <a:stretch>
            <a:fillRect/>
          </a:stretch>
        </p:blipFill>
        <p:spPr>
          <a:xfrm>
            <a:off x="1173707" y="1555845"/>
            <a:ext cx="9608024" cy="4899546"/>
          </a:xfrm>
          <a:prstGeom prst="rect">
            <a:avLst/>
          </a:prstGeom>
        </p:spPr>
      </p:pic>
    </p:spTree>
    <p:extLst>
      <p:ext uri="{BB962C8B-B14F-4D97-AF65-F5344CB8AC3E}">
        <p14:creationId xmlns:p14="http://schemas.microsoft.com/office/powerpoint/2010/main" val="25114854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716"/>
            <a:ext cx="10515600" cy="753461"/>
          </a:xfrm>
        </p:spPr>
        <p:txBody>
          <a:bodyPr/>
          <a:lstStyle/>
          <a:p>
            <a:r>
              <a:rPr lang="en-IN" dirty="0"/>
              <a:t>Using Logistic Regression Model</a:t>
            </a:r>
          </a:p>
        </p:txBody>
      </p:sp>
      <p:pic>
        <p:nvPicPr>
          <p:cNvPr id="4" name="Content Placeholder 3"/>
          <p:cNvPicPr>
            <a:picLocks noGrp="1" noChangeAspect="1"/>
          </p:cNvPicPr>
          <p:nvPr>
            <p:ph idx="1"/>
          </p:nvPr>
        </p:nvPicPr>
        <p:blipFill>
          <a:blip r:embed="rId2"/>
          <a:stretch>
            <a:fillRect/>
          </a:stretch>
        </p:blipFill>
        <p:spPr>
          <a:xfrm>
            <a:off x="1433016" y="1083076"/>
            <a:ext cx="9021170" cy="3489055"/>
          </a:xfrm>
          <a:prstGeom prst="rect">
            <a:avLst/>
          </a:prstGeom>
        </p:spPr>
      </p:pic>
      <p:pic>
        <p:nvPicPr>
          <p:cNvPr id="5" name="Picture 4"/>
          <p:cNvPicPr>
            <a:picLocks noChangeAspect="1"/>
          </p:cNvPicPr>
          <p:nvPr/>
        </p:nvPicPr>
        <p:blipFill>
          <a:blip r:embed="rId3"/>
          <a:stretch>
            <a:fillRect/>
          </a:stretch>
        </p:blipFill>
        <p:spPr>
          <a:xfrm>
            <a:off x="1573153" y="4572132"/>
            <a:ext cx="9045694" cy="2098296"/>
          </a:xfrm>
          <a:prstGeom prst="rect">
            <a:avLst/>
          </a:prstGeom>
        </p:spPr>
      </p:pic>
    </p:spTree>
    <p:extLst>
      <p:ext uri="{BB962C8B-B14F-4D97-AF65-F5344CB8AC3E}">
        <p14:creationId xmlns:p14="http://schemas.microsoft.com/office/powerpoint/2010/main" val="24438873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a:t>
            </a:r>
          </a:p>
        </p:txBody>
      </p:sp>
      <p:pic>
        <p:nvPicPr>
          <p:cNvPr id="4" name="Content Placeholder 3"/>
          <p:cNvPicPr>
            <a:picLocks noGrp="1" noChangeAspect="1"/>
          </p:cNvPicPr>
          <p:nvPr>
            <p:ph idx="1"/>
          </p:nvPr>
        </p:nvPicPr>
        <p:blipFill>
          <a:blip r:embed="rId2"/>
          <a:stretch>
            <a:fillRect/>
          </a:stretch>
        </p:blipFill>
        <p:spPr>
          <a:xfrm>
            <a:off x="1201002" y="1405719"/>
            <a:ext cx="10152797" cy="4926842"/>
          </a:xfrm>
          <a:prstGeom prst="rect">
            <a:avLst/>
          </a:prstGeom>
        </p:spPr>
      </p:pic>
    </p:spTree>
    <p:extLst>
      <p:ext uri="{BB962C8B-B14F-4D97-AF65-F5344CB8AC3E}">
        <p14:creationId xmlns:p14="http://schemas.microsoft.com/office/powerpoint/2010/main" val="36350518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encrypted-tbn3.gstatic.com/images?q=tbn:ANd9GcR5-dpTaFP9GUbdBBs1WLbjgyHKnqd7mwyEXDb09d7EdmR4zTj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231" y="2505128"/>
            <a:ext cx="3977439" cy="998323"/>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787" y="1898815"/>
            <a:ext cx="605790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838200" y="365125"/>
            <a:ext cx="10885227" cy="1325563"/>
          </a:xfrm>
        </p:spPr>
        <p:txBody>
          <a:bodyPr>
            <a:normAutofit/>
          </a:bodyPr>
          <a:lstStyle/>
          <a:p>
            <a:pPr algn="ctr"/>
            <a:r>
              <a:rPr lang="en-US" sz="8000" b="1" dirty="0">
                <a:solidFill>
                  <a:srgbClr val="268FDE"/>
                </a:solidFill>
                <a:latin typeface="Centaur" panose="02030504050205020304" pitchFamily="18" charset="0"/>
              </a:rPr>
              <a:t>Hypothesis function</a:t>
            </a:r>
            <a:endParaRPr lang="ru-RU" sz="8000" b="1" dirty="0">
              <a:solidFill>
                <a:srgbClr val="268FDE"/>
              </a:solidFill>
            </a:endParaRPr>
          </a:p>
        </p:txBody>
      </p:sp>
      <p:sp>
        <p:nvSpPr>
          <p:cNvPr id="3" name="TextBox 2"/>
          <p:cNvSpPr txBox="1"/>
          <p:nvPr/>
        </p:nvSpPr>
        <p:spPr>
          <a:xfrm>
            <a:off x="668738" y="3509599"/>
            <a:ext cx="4050444" cy="1200329"/>
          </a:xfrm>
          <a:prstGeom prst="rect">
            <a:avLst/>
          </a:prstGeom>
          <a:noFill/>
        </p:spPr>
        <p:txBody>
          <a:bodyPr wrap="square" rtlCol="0">
            <a:spAutoFit/>
          </a:bodyPr>
          <a:lstStyle/>
          <a:p>
            <a:r>
              <a:rPr lang="en-US" sz="3600" b="1" dirty="0">
                <a:solidFill>
                  <a:srgbClr val="268FDE"/>
                </a:solidFill>
                <a:latin typeface="Centaur" panose="02030504050205020304" pitchFamily="18" charset="0"/>
              </a:rPr>
              <a:t>Estimated probability that Y = </a:t>
            </a:r>
            <a:r>
              <a:rPr lang="en-US" sz="3600" dirty="0">
                <a:solidFill>
                  <a:srgbClr val="268FDE"/>
                </a:solidFill>
              </a:rPr>
              <a:t>1</a:t>
            </a:r>
            <a:r>
              <a:rPr lang="en-US" sz="3600" b="1" dirty="0">
                <a:solidFill>
                  <a:srgbClr val="268FDE"/>
                </a:solidFill>
                <a:latin typeface="Centaur" panose="02030504050205020304" pitchFamily="18" charset="0"/>
              </a:rPr>
              <a:t> on input  X</a:t>
            </a:r>
          </a:p>
        </p:txBody>
      </p:sp>
      <p:cxnSp>
        <p:nvCxnSpPr>
          <p:cNvPr id="5" name="Straight Arrow Connector 4"/>
          <p:cNvCxnSpPr/>
          <p:nvPr/>
        </p:nvCxnSpPr>
        <p:spPr>
          <a:xfrm flipH="1" flipV="1">
            <a:off x="1460312" y="3224280"/>
            <a:ext cx="382136" cy="279171"/>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8738" y="4844955"/>
            <a:ext cx="4337049" cy="923330"/>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ea typeface="ＭＳ Ｐゴシック" panose="020B0600070205080204" pitchFamily="34" charset="-128"/>
              </a:rPr>
              <a:t>Squashing function to map the reals to a finite domain.</a:t>
            </a:r>
          </a:p>
          <a:p>
            <a:pPr marL="285750" indent="-285750">
              <a:buFont typeface="Arial" panose="020B0604020202020204" pitchFamily="34" charset="0"/>
              <a:buChar char="•"/>
            </a:pPr>
            <a:endParaRPr lang="en-IN" dirty="0"/>
          </a:p>
        </p:txBody>
      </p:sp>
      <p:pic>
        <p:nvPicPr>
          <p:cNvPr id="11"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19185" y="5693762"/>
            <a:ext cx="2362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12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sz="4400" b="1" dirty="0"/>
              <a:t>Exploratory Data Analysis (EDA)</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47500" lnSpcReduction="20000"/>
          </a:bodyPr>
          <a:lstStyle/>
          <a:p>
            <a:pPr algn="l"/>
            <a:r>
              <a:rPr lang="en-US" sz="4200" b="1" dirty="0"/>
              <a:t>Why Exploratory Data Analysis is Important?</a:t>
            </a:r>
          </a:p>
          <a:p>
            <a:pPr algn="l"/>
            <a:r>
              <a:rPr lang="en-US" dirty="0"/>
              <a:t>Exploratory Data Analysis (EDA) is important for several reasons, especially in the context of data science and statistical modeling. Here are some of the key reasons why EDA is a critical step in the data analysis process:</a:t>
            </a:r>
          </a:p>
          <a:p>
            <a:pPr algn="l"/>
            <a:r>
              <a:rPr lang="en-US" b="1" dirty="0"/>
              <a:t>Understanding Data Structures</a:t>
            </a:r>
            <a:r>
              <a:rPr lang="en-US" dirty="0"/>
              <a:t>: EDA helps in getting familiar with the dataset, understanding the number of features, the type of data in each feature, and the distribution of data points. This understanding is crucial for selecting appropriate analysis or prediction techniques.</a:t>
            </a:r>
          </a:p>
          <a:p>
            <a:pPr algn="l"/>
            <a:r>
              <a:rPr lang="en-US" b="1" dirty="0"/>
              <a:t>Identifying Patterns and Relationships</a:t>
            </a:r>
            <a:r>
              <a:rPr lang="en-US" dirty="0"/>
              <a:t>: Through visualizations and statistical summaries, EDA can reveal hidden patterns and intrinsic relationships between variables. These insights can guide further analysis and enable more effective feature engineering and model building.</a:t>
            </a:r>
          </a:p>
          <a:p>
            <a:pPr algn="l"/>
            <a:r>
              <a:rPr lang="en-US" b="1" dirty="0"/>
              <a:t>Detecting Anomalies and Outliers</a:t>
            </a:r>
            <a:r>
              <a:rPr lang="en-US" dirty="0"/>
              <a:t>: EDA is essential for identifying errors or unusual data points that may adversely affect the results of your analysis. Detecting these early can prevent costly mistakes in predictive modeling and analysis.</a:t>
            </a:r>
          </a:p>
          <a:p>
            <a:pPr algn="l"/>
            <a:r>
              <a:rPr lang="en-US" b="1" dirty="0"/>
              <a:t>Testing Assumptions</a:t>
            </a:r>
            <a:r>
              <a:rPr lang="en-US" dirty="0"/>
              <a:t>: Many statistical models assume that data follow a certain distribution or that variables are independent. EDA involves checking these assumptions. If the assumptions do not hold, the conclusions drawn from the model could be invalid.</a:t>
            </a:r>
          </a:p>
          <a:p>
            <a:pPr algn="l"/>
            <a:r>
              <a:rPr lang="en-US" b="1" dirty="0"/>
              <a:t>Informing Feature Selection and Engineering</a:t>
            </a:r>
            <a:r>
              <a:rPr lang="en-US" dirty="0"/>
              <a:t>: Insights gained from EDA can inform which features are most relevant to include in a model and how to transform them (scaling, encoding) to improve model performance.</a:t>
            </a:r>
          </a:p>
          <a:p>
            <a:pPr algn="l"/>
            <a:r>
              <a:rPr lang="en-US" b="1" dirty="0"/>
              <a:t>Optimizing Model Design</a:t>
            </a:r>
            <a:r>
              <a:rPr lang="en-US" dirty="0"/>
              <a:t>: By understanding the data’s characteristics, analysts can choose appropriate modeling techniques, decide on the complexity of the model, and better tune model parameters.</a:t>
            </a:r>
          </a:p>
          <a:p>
            <a:pPr algn="l"/>
            <a:r>
              <a:rPr lang="en-US" b="1" dirty="0"/>
              <a:t>Facilitating Data Cleaning</a:t>
            </a:r>
            <a:r>
              <a:rPr lang="en-US" dirty="0"/>
              <a:t>: EDA helps in spotting missing values and errors in the data, which are critical to address before further analysis to improve data quality and integrity.</a:t>
            </a:r>
          </a:p>
          <a:p>
            <a:pPr algn="l"/>
            <a:r>
              <a:rPr lang="en-US" b="1" dirty="0"/>
              <a:t>Enhancing Communication</a:t>
            </a:r>
            <a:r>
              <a:rPr lang="en-US" dirty="0"/>
              <a:t>: Visual and statistical summaries from EDA can make it easier to communicate findings and convince others of the validity of your conclusions, particularly when explaining data-driven insights to stakeholders without technical backgrounds.</a:t>
            </a:r>
            <a:endParaRPr lang="en-IN" dirty="0"/>
          </a:p>
        </p:txBody>
      </p:sp>
    </p:spTree>
    <p:extLst>
      <p:ext uri="{BB962C8B-B14F-4D97-AF65-F5344CB8AC3E}">
        <p14:creationId xmlns:p14="http://schemas.microsoft.com/office/powerpoint/2010/main" val="30601634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tLang="en-US"/>
              <a:t>The logit / sigmoid</a:t>
            </a:r>
          </a:p>
        </p:txBody>
      </p:sp>
      <p:graphicFrame>
        <p:nvGraphicFramePr>
          <p:cNvPr id="3074" name="Object 3"/>
          <p:cNvGraphicFramePr>
            <a:graphicFrameLocks noGrp="1" noChangeAspect="1"/>
          </p:cNvGraphicFramePr>
          <p:nvPr>
            <p:ph sz="half" idx="2"/>
          </p:nvPr>
        </p:nvGraphicFramePr>
        <p:xfrm>
          <a:off x="7010400" y="2819400"/>
          <a:ext cx="3189288" cy="685800"/>
        </p:xfrm>
        <a:graphic>
          <a:graphicData uri="http://schemas.openxmlformats.org/presentationml/2006/ole">
            <mc:AlternateContent xmlns:mc="http://schemas.openxmlformats.org/markup-compatibility/2006">
              <mc:Choice xmlns:v="urn:schemas-microsoft-com:vml" Requires="v">
                <p:oleObj name="Equation" r:id="rId3" imgW="2006280" imgH="431640" progId="Equation.DSMT4">
                  <p:embed/>
                </p:oleObj>
              </mc:Choice>
              <mc:Fallback>
                <p:oleObj name="Equation" r:id="rId3" imgW="2006280" imgH="431640" progId="Equation.DSMT4">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819400"/>
                        <a:ext cx="3189288"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6" name="Line 4"/>
          <p:cNvSpPr>
            <a:spLocks noChangeShapeType="1"/>
          </p:cNvSpPr>
          <p:nvPr/>
        </p:nvSpPr>
        <p:spPr bwMode="auto">
          <a:xfrm flipV="1">
            <a:off x="8001000" y="3429000"/>
            <a:ext cx="1752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7" name="Text Box 5"/>
          <p:cNvSpPr txBox="1">
            <a:spLocks noChangeArrowheads="1"/>
          </p:cNvSpPr>
          <p:nvPr/>
        </p:nvSpPr>
        <p:spPr bwMode="auto">
          <a:xfrm>
            <a:off x="6400800" y="4114801"/>
            <a:ext cx="235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Determines the offset</a:t>
            </a:r>
          </a:p>
        </p:txBody>
      </p:sp>
      <p:sp>
        <p:nvSpPr>
          <p:cNvPr id="3078" name="Line 6"/>
          <p:cNvSpPr>
            <a:spLocks noChangeShapeType="1"/>
          </p:cNvSpPr>
          <p:nvPr/>
        </p:nvSpPr>
        <p:spPr bwMode="auto">
          <a:xfrm flipV="1">
            <a:off x="9067800" y="3505200"/>
            <a:ext cx="76200" cy="205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9" name="Text Box 7"/>
          <p:cNvSpPr txBox="1">
            <a:spLocks noChangeArrowheads="1"/>
          </p:cNvSpPr>
          <p:nvPr/>
        </p:nvSpPr>
        <p:spPr bwMode="auto">
          <a:xfrm>
            <a:off x="8137525" y="5522913"/>
            <a:ext cx="235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Determines the angle</a:t>
            </a:r>
          </a:p>
          <a:p>
            <a:pPr eaLnBrk="1" hangingPunct="1"/>
            <a:r>
              <a:rPr lang="en-US" altLang="en-US"/>
              <a:t>and the steepness. </a:t>
            </a:r>
          </a:p>
        </p:txBody>
      </p:sp>
      <p:pic>
        <p:nvPicPr>
          <p:cNvPr id="3080" name="Picture 8" descr="imp-377b"/>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l="6557" b="8545"/>
          <a:stretch>
            <a:fillRect/>
          </a:stretch>
        </p:blipFill>
        <p:spPr>
          <a:xfrm>
            <a:off x="1524000" y="2668589"/>
            <a:ext cx="4800600" cy="2840037"/>
          </a:xfrm>
          <a:noFill/>
        </p:spPr>
      </p:pic>
      <p:sp>
        <p:nvSpPr>
          <p:cNvPr id="3081" name="Line 9"/>
          <p:cNvSpPr>
            <a:spLocks noChangeShapeType="1"/>
          </p:cNvSpPr>
          <p:nvPr/>
        </p:nvSpPr>
        <p:spPr bwMode="auto">
          <a:xfrm flipH="1">
            <a:off x="3124200" y="4343400"/>
            <a:ext cx="31242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4487395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885227" cy="1325563"/>
          </a:xfrm>
        </p:spPr>
        <p:txBody>
          <a:bodyPr>
            <a:normAutofit/>
          </a:bodyPr>
          <a:lstStyle/>
          <a:p>
            <a:pPr algn="ctr"/>
            <a:r>
              <a:rPr lang="en-US" sz="8000" b="1" dirty="0">
                <a:solidFill>
                  <a:srgbClr val="268FDE"/>
                </a:solidFill>
                <a:latin typeface="Centaur" panose="02030504050205020304" pitchFamily="18" charset="0"/>
              </a:rPr>
              <a:t>Mistake function</a:t>
            </a:r>
            <a:endParaRPr lang="ru-RU" sz="8000" b="1" dirty="0">
              <a:solidFill>
                <a:srgbClr val="268FDE"/>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226" y="1829055"/>
            <a:ext cx="6653309" cy="4215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24" y="2010192"/>
            <a:ext cx="2858575" cy="1285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7799" y="3936890"/>
            <a:ext cx="3663003" cy="830997"/>
          </a:xfrm>
          <a:prstGeom prst="rect">
            <a:avLst/>
          </a:prstGeom>
          <a:noFill/>
        </p:spPr>
        <p:txBody>
          <a:bodyPr wrap="square" rtlCol="0">
            <a:spAutoFit/>
          </a:bodyPr>
          <a:lstStyle/>
          <a:p>
            <a:r>
              <a:rPr lang="en-US" sz="2400" b="1" dirty="0">
                <a:solidFill>
                  <a:srgbClr val="268FDE"/>
                </a:solidFill>
                <a:latin typeface="Centaur" panose="02030504050205020304" pitchFamily="18" charset="0"/>
              </a:rPr>
              <a:t>Mistake function is the cost for a single training data example</a:t>
            </a:r>
          </a:p>
        </p:txBody>
      </p:sp>
      <p:cxnSp>
        <p:nvCxnSpPr>
          <p:cNvPr id="11" name="Straight Arrow Connector 10"/>
          <p:cNvCxnSpPr/>
          <p:nvPr/>
        </p:nvCxnSpPr>
        <p:spPr>
          <a:xfrm flipH="1" flipV="1">
            <a:off x="2056770" y="3295444"/>
            <a:ext cx="289281" cy="641446"/>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60763" y="5921482"/>
            <a:ext cx="748233" cy="523220"/>
          </a:xfrm>
          <a:prstGeom prst="rect">
            <a:avLst/>
          </a:prstGeom>
          <a:noFill/>
        </p:spPr>
        <p:txBody>
          <a:bodyPr wrap="square" rtlCol="0">
            <a:spAutoFit/>
          </a:bodyPr>
          <a:lstStyle/>
          <a:p>
            <a:r>
              <a:rPr lang="en-US" sz="2800" b="1" dirty="0">
                <a:solidFill>
                  <a:srgbClr val="268FDE"/>
                </a:solidFill>
                <a:latin typeface="Centaur" panose="02030504050205020304" pitchFamily="18" charset="0"/>
              </a:rPr>
              <a:t>h(x)</a:t>
            </a:r>
          </a:p>
        </p:txBody>
      </p:sp>
    </p:spTree>
    <p:extLst>
      <p:ext uri="{BB962C8B-B14F-4D97-AF65-F5344CB8AC3E}">
        <p14:creationId xmlns:p14="http://schemas.microsoft.com/office/powerpoint/2010/main" val="19048734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64024" y="177421"/>
            <a:ext cx="11436824" cy="6400800"/>
          </a:xfrm>
          <a:prstGeom prst="rect">
            <a:avLst/>
          </a:prstGeom>
        </p:spPr>
      </p:pic>
    </p:spTree>
    <p:extLst>
      <p:ext uri="{BB962C8B-B14F-4D97-AF65-F5344CB8AC3E}">
        <p14:creationId xmlns:p14="http://schemas.microsoft.com/office/powerpoint/2010/main" val="24012785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86853" y="365125"/>
            <a:ext cx="10577015" cy="5336275"/>
          </a:xfrm>
          <a:prstGeom prst="rect">
            <a:avLst/>
          </a:prstGeom>
        </p:spPr>
      </p:pic>
    </p:spTree>
    <p:extLst>
      <p:ext uri="{BB962C8B-B14F-4D97-AF65-F5344CB8AC3E}">
        <p14:creationId xmlns:p14="http://schemas.microsoft.com/office/powerpoint/2010/main" val="30184970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E979-790B-F60F-FD4A-6274A57C534F}"/>
              </a:ext>
            </a:extLst>
          </p:cNvPr>
          <p:cNvSpPr>
            <a:spLocks noGrp="1"/>
          </p:cNvSpPr>
          <p:nvPr>
            <p:ph type="ctrTitle"/>
          </p:nvPr>
        </p:nvSpPr>
        <p:spPr/>
        <p:txBody>
          <a:bodyPr/>
          <a:lstStyle/>
          <a:p>
            <a:r>
              <a:rPr lang="en-US" dirty="0"/>
              <a:t>Generalized Linear Models (GLM)</a:t>
            </a:r>
            <a:endParaRPr lang="en-IN" dirty="0"/>
          </a:p>
        </p:txBody>
      </p:sp>
      <p:sp>
        <p:nvSpPr>
          <p:cNvPr id="3" name="Subtitle 2">
            <a:extLst>
              <a:ext uri="{FF2B5EF4-FFF2-40B4-BE49-F238E27FC236}">
                <a16:creationId xmlns:a16="http://schemas.microsoft.com/office/drawing/2014/main" id="{4D523718-52FA-E92E-C16C-2720EC520BDD}"/>
              </a:ext>
            </a:extLst>
          </p:cNvPr>
          <p:cNvSpPr>
            <a:spLocks noGrp="1"/>
          </p:cNvSpPr>
          <p:nvPr>
            <p:ph type="subTitle" idx="1"/>
          </p:nvPr>
        </p:nvSpPr>
        <p:spPr/>
        <p:txBody>
          <a:bodyPr>
            <a:normAutofit fontScale="70000" lnSpcReduction="20000"/>
          </a:bodyPr>
          <a:lstStyle/>
          <a:p>
            <a:pPr marL="342900" indent="-342900" algn="l">
              <a:buFont typeface="Arial" panose="020B0604020202020204" pitchFamily="34" charset="0"/>
              <a:buChar char="•"/>
            </a:pPr>
            <a:r>
              <a:rPr lang="en-US" dirty="0"/>
              <a:t>In our discussion of linear regression, we had </a:t>
            </a:r>
            <a:r>
              <a:rPr lang="en-US" dirty="0" err="1"/>
              <a:t>y∣x;θ∼N</a:t>
            </a:r>
            <a:r>
              <a:rPr lang="en-US" dirty="0"/>
              <a:t>(μ,σ2) , while in logistic regression, </a:t>
            </a:r>
            <a:r>
              <a:rPr lang="en-US" dirty="0" err="1"/>
              <a:t>y∣x;θ∼Bernoulli</a:t>
            </a:r>
            <a:r>
              <a:rPr lang="en-US" dirty="0"/>
              <a:t>(ϕ), for some appropriate definitions of μ and ϕ as functions of x and θ</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In this topic, we will show that both of these methods are special cases of a broader family of models, called Generalized Linear Models (GLMs). We will also show how other models in the GLM family can be derived and applied to other classification and regression problems.</a:t>
            </a:r>
            <a:endParaRPr lang="en-IN" dirty="0"/>
          </a:p>
        </p:txBody>
      </p:sp>
    </p:spTree>
    <p:extLst>
      <p:ext uri="{BB962C8B-B14F-4D97-AF65-F5344CB8AC3E}">
        <p14:creationId xmlns:p14="http://schemas.microsoft.com/office/powerpoint/2010/main" val="41111308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6" name="Content Placeholder 5">
            <a:extLst>
              <a:ext uri="{FF2B5EF4-FFF2-40B4-BE49-F238E27FC236}">
                <a16:creationId xmlns:a16="http://schemas.microsoft.com/office/drawing/2014/main" id="{6DD52694-34B1-15EB-653C-68741D37321D}"/>
              </a:ext>
            </a:extLst>
          </p:cNvPr>
          <p:cNvPicPr>
            <a:picLocks noGrp="1" noChangeAspect="1"/>
          </p:cNvPicPr>
          <p:nvPr>
            <p:ph idx="1"/>
          </p:nvPr>
        </p:nvPicPr>
        <p:blipFill>
          <a:blip r:embed="rId2"/>
          <a:stretch>
            <a:fillRect/>
          </a:stretch>
        </p:blipFill>
        <p:spPr>
          <a:xfrm>
            <a:off x="1583472" y="1527718"/>
            <a:ext cx="8842917" cy="4873082"/>
          </a:xfrm>
        </p:spPr>
      </p:pic>
    </p:spTree>
    <p:extLst>
      <p:ext uri="{BB962C8B-B14F-4D97-AF65-F5344CB8AC3E}">
        <p14:creationId xmlns:p14="http://schemas.microsoft.com/office/powerpoint/2010/main" val="18617723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7" name="Content Placeholder 6">
            <a:extLst>
              <a:ext uri="{FF2B5EF4-FFF2-40B4-BE49-F238E27FC236}">
                <a16:creationId xmlns:a16="http://schemas.microsoft.com/office/drawing/2014/main" id="{A6A89C9D-BF0F-F4B0-412A-A03CC02DBC7E}"/>
              </a:ext>
            </a:extLst>
          </p:cNvPr>
          <p:cNvPicPr>
            <a:picLocks noGrp="1" noChangeAspect="1"/>
          </p:cNvPicPr>
          <p:nvPr>
            <p:ph idx="1"/>
          </p:nvPr>
        </p:nvPicPr>
        <p:blipFill>
          <a:blip r:embed="rId2"/>
          <a:stretch>
            <a:fillRect/>
          </a:stretch>
        </p:blipFill>
        <p:spPr>
          <a:xfrm>
            <a:off x="2009775" y="2343944"/>
            <a:ext cx="8172450" cy="3314700"/>
          </a:xfrm>
        </p:spPr>
      </p:pic>
    </p:spTree>
    <p:extLst>
      <p:ext uri="{BB962C8B-B14F-4D97-AF65-F5344CB8AC3E}">
        <p14:creationId xmlns:p14="http://schemas.microsoft.com/office/powerpoint/2010/main" val="36400500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6" name="Content Placeholder 5">
            <a:extLst>
              <a:ext uri="{FF2B5EF4-FFF2-40B4-BE49-F238E27FC236}">
                <a16:creationId xmlns:a16="http://schemas.microsoft.com/office/drawing/2014/main" id="{36905762-185C-F7A8-1D3E-76ACADEDEEBC}"/>
              </a:ext>
            </a:extLst>
          </p:cNvPr>
          <p:cNvPicPr>
            <a:picLocks noGrp="1" noChangeAspect="1"/>
          </p:cNvPicPr>
          <p:nvPr>
            <p:ph idx="1"/>
          </p:nvPr>
        </p:nvPicPr>
        <p:blipFill>
          <a:blip r:embed="rId2"/>
          <a:stretch>
            <a:fillRect/>
          </a:stretch>
        </p:blipFill>
        <p:spPr>
          <a:xfrm>
            <a:off x="1639229" y="1538868"/>
            <a:ext cx="8720254" cy="5084956"/>
          </a:xfrm>
        </p:spPr>
      </p:pic>
    </p:spTree>
    <p:extLst>
      <p:ext uri="{BB962C8B-B14F-4D97-AF65-F5344CB8AC3E}">
        <p14:creationId xmlns:p14="http://schemas.microsoft.com/office/powerpoint/2010/main" val="34329978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7" name="Content Placeholder 6">
            <a:extLst>
              <a:ext uri="{FF2B5EF4-FFF2-40B4-BE49-F238E27FC236}">
                <a16:creationId xmlns:a16="http://schemas.microsoft.com/office/drawing/2014/main" id="{7D199D64-C8B4-B574-E23B-832B86D7726F}"/>
              </a:ext>
            </a:extLst>
          </p:cNvPr>
          <p:cNvPicPr>
            <a:picLocks noGrp="1" noChangeAspect="1"/>
          </p:cNvPicPr>
          <p:nvPr>
            <p:ph idx="1"/>
          </p:nvPr>
        </p:nvPicPr>
        <p:blipFill>
          <a:blip r:embed="rId2"/>
          <a:stretch>
            <a:fillRect/>
          </a:stretch>
        </p:blipFill>
        <p:spPr>
          <a:xfrm>
            <a:off x="1393902" y="1690688"/>
            <a:ext cx="9077093" cy="4676657"/>
          </a:xfrm>
        </p:spPr>
      </p:pic>
    </p:spTree>
    <p:extLst>
      <p:ext uri="{BB962C8B-B14F-4D97-AF65-F5344CB8AC3E}">
        <p14:creationId xmlns:p14="http://schemas.microsoft.com/office/powerpoint/2010/main" val="31823029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6" name="Content Placeholder 5">
            <a:extLst>
              <a:ext uri="{FF2B5EF4-FFF2-40B4-BE49-F238E27FC236}">
                <a16:creationId xmlns:a16="http://schemas.microsoft.com/office/drawing/2014/main" id="{EC6CBDE3-0679-1AA8-B17C-966C94D6A989}"/>
              </a:ext>
            </a:extLst>
          </p:cNvPr>
          <p:cNvPicPr>
            <a:picLocks noGrp="1" noChangeAspect="1"/>
          </p:cNvPicPr>
          <p:nvPr>
            <p:ph idx="1"/>
          </p:nvPr>
        </p:nvPicPr>
        <p:blipFill>
          <a:blip r:embed="rId2"/>
          <a:stretch>
            <a:fillRect/>
          </a:stretch>
        </p:blipFill>
        <p:spPr>
          <a:xfrm>
            <a:off x="1661532" y="1690688"/>
            <a:ext cx="9355873" cy="4802187"/>
          </a:xfrm>
        </p:spPr>
      </p:pic>
    </p:spTree>
    <p:extLst>
      <p:ext uri="{BB962C8B-B14F-4D97-AF65-F5344CB8AC3E}">
        <p14:creationId xmlns:p14="http://schemas.microsoft.com/office/powerpoint/2010/main" val="61856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sz="4400" b="1" dirty="0"/>
              <a:t>Exploratory Data Analysis (EDA)</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77500" lnSpcReduction="20000"/>
          </a:bodyPr>
          <a:lstStyle/>
          <a:p>
            <a:pPr algn="l"/>
            <a:r>
              <a:rPr lang="en-US" b="1" dirty="0"/>
              <a:t>Types of Exploratory Data Analysis</a:t>
            </a:r>
            <a:r>
              <a:rPr lang="en-US" dirty="0"/>
              <a:t>: EDA, or Exploratory Data Analysis, refers back to the method of analyzing and analyzing information units to uncover styles, pick out relationships, and gain insights. There are various sorts of EDA strategies that can be hired relying on the nature of the records and the desires of the evaluation. Depending on the number of columns we are analyzing we can divide EDA into three types: Univariate, bivariate and multivariate.</a:t>
            </a:r>
          </a:p>
          <a:p>
            <a:pPr algn="l"/>
            <a:r>
              <a:rPr lang="en-US" b="1" dirty="0"/>
              <a:t>Univariate Analysis</a:t>
            </a:r>
            <a:r>
              <a:rPr lang="en-US" dirty="0"/>
              <a:t>: focuses on a single variable to understand its internal structure. It is primarily concerned with describing the data and finding patterns existing in a single feature. This sort of evaluation makes a </a:t>
            </a:r>
            <a:r>
              <a:rPr lang="en-US" dirty="0" err="1"/>
              <a:t>speciality</a:t>
            </a:r>
            <a:r>
              <a:rPr lang="en-US" dirty="0"/>
              <a:t> of analyzing character variables inside the records set. It involves summarizing and visualizing a unmarried variable at a time to understand its distribution, relevant tendency, unfold, and different applicable records. Common techniques include:</a:t>
            </a:r>
          </a:p>
          <a:p>
            <a:pPr lvl="1"/>
            <a:r>
              <a:rPr lang="en-US" dirty="0"/>
              <a:t>Histograms: Used to visualize the distribution of a variable.</a:t>
            </a:r>
          </a:p>
          <a:p>
            <a:pPr lvl="1"/>
            <a:r>
              <a:rPr lang="en-US" dirty="0"/>
              <a:t>Box plots: Useful for detecting outliers and understanding the spread and skewness of the data.</a:t>
            </a:r>
          </a:p>
          <a:p>
            <a:pPr lvl="1"/>
            <a:r>
              <a:rPr lang="en-US" dirty="0"/>
              <a:t>Bar charts: Employed for categorical data to show the frequency of each category.</a:t>
            </a:r>
          </a:p>
          <a:p>
            <a:pPr lvl="1"/>
            <a:r>
              <a:rPr lang="en-US" dirty="0"/>
              <a:t>Summary statistics: Calculations like mean, median, mode, variance, and standard deviation that describe the central tendency and dispersion of the data.</a:t>
            </a:r>
            <a:endParaRPr lang="en-IN" dirty="0"/>
          </a:p>
        </p:txBody>
      </p:sp>
    </p:spTree>
    <p:extLst>
      <p:ext uri="{BB962C8B-B14F-4D97-AF65-F5344CB8AC3E}">
        <p14:creationId xmlns:p14="http://schemas.microsoft.com/office/powerpoint/2010/main" val="32181377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p:txBody>
          <a:bodyPr/>
          <a:lstStyle/>
          <a:p>
            <a:r>
              <a:rPr lang="en-US" dirty="0"/>
              <a:t>Generalized Linear Models (GLM)</a:t>
            </a:r>
            <a:endParaRPr lang="en-IN" dirty="0"/>
          </a:p>
        </p:txBody>
      </p:sp>
      <p:pic>
        <p:nvPicPr>
          <p:cNvPr id="7" name="Content Placeholder 6">
            <a:extLst>
              <a:ext uri="{FF2B5EF4-FFF2-40B4-BE49-F238E27FC236}">
                <a16:creationId xmlns:a16="http://schemas.microsoft.com/office/drawing/2014/main" id="{A61FA726-8B9D-6F88-C4B4-951A5E1481CF}"/>
              </a:ext>
            </a:extLst>
          </p:cNvPr>
          <p:cNvPicPr>
            <a:picLocks noGrp="1" noChangeAspect="1"/>
          </p:cNvPicPr>
          <p:nvPr>
            <p:ph idx="1"/>
          </p:nvPr>
        </p:nvPicPr>
        <p:blipFill>
          <a:blip r:embed="rId2"/>
          <a:stretch>
            <a:fillRect/>
          </a:stretch>
        </p:blipFill>
        <p:spPr>
          <a:xfrm>
            <a:off x="1282389" y="1690688"/>
            <a:ext cx="9645805" cy="4802187"/>
          </a:xfrm>
        </p:spPr>
      </p:pic>
    </p:spTree>
    <p:extLst>
      <p:ext uri="{BB962C8B-B14F-4D97-AF65-F5344CB8AC3E}">
        <p14:creationId xmlns:p14="http://schemas.microsoft.com/office/powerpoint/2010/main" val="22942426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21638D6-83F6-C192-5423-3E6C17D4B51A}"/>
              </a:ext>
            </a:extLst>
          </p:cNvPr>
          <p:cNvPicPr>
            <a:picLocks noGrp="1" noChangeAspect="1"/>
          </p:cNvPicPr>
          <p:nvPr>
            <p:ph idx="1"/>
          </p:nvPr>
        </p:nvPicPr>
        <p:blipFill>
          <a:blip r:embed="rId2"/>
          <a:stretch>
            <a:fillRect/>
          </a:stretch>
        </p:blipFill>
        <p:spPr>
          <a:xfrm>
            <a:off x="4692209" y="640080"/>
            <a:ext cx="7138789" cy="5550408"/>
          </a:xfrm>
          <a:prstGeom prst="rect">
            <a:avLst/>
          </a:prstGeom>
        </p:spPr>
      </p:pic>
    </p:spTree>
    <p:extLst>
      <p:ext uri="{BB962C8B-B14F-4D97-AF65-F5344CB8AC3E}">
        <p14:creationId xmlns:p14="http://schemas.microsoft.com/office/powerpoint/2010/main" val="21994630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97A92AE-E3F7-A6A2-BD2F-5E1650483E07}"/>
              </a:ext>
            </a:extLst>
          </p:cNvPr>
          <p:cNvPicPr>
            <a:picLocks noGrp="1" noChangeAspect="1"/>
          </p:cNvPicPr>
          <p:nvPr>
            <p:ph idx="1"/>
          </p:nvPr>
        </p:nvPicPr>
        <p:blipFill>
          <a:blip r:embed="rId2"/>
          <a:stretch>
            <a:fillRect/>
          </a:stretch>
        </p:blipFill>
        <p:spPr>
          <a:xfrm>
            <a:off x="4917984" y="640080"/>
            <a:ext cx="6687239" cy="5550408"/>
          </a:xfrm>
          <a:prstGeom prst="rect">
            <a:avLst/>
          </a:prstGeom>
        </p:spPr>
      </p:pic>
    </p:spTree>
    <p:extLst>
      <p:ext uri="{BB962C8B-B14F-4D97-AF65-F5344CB8AC3E}">
        <p14:creationId xmlns:p14="http://schemas.microsoft.com/office/powerpoint/2010/main" val="35546222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9AF9AD79-3866-C1CA-6AE4-2640AB6653F2}"/>
              </a:ext>
            </a:extLst>
          </p:cNvPr>
          <p:cNvPicPr>
            <a:picLocks noGrp="1" noChangeAspect="1"/>
          </p:cNvPicPr>
          <p:nvPr>
            <p:ph idx="1"/>
          </p:nvPr>
        </p:nvPicPr>
        <p:blipFill>
          <a:blip r:embed="rId2"/>
          <a:stretch>
            <a:fillRect/>
          </a:stretch>
        </p:blipFill>
        <p:spPr>
          <a:xfrm>
            <a:off x="5465429" y="640080"/>
            <a:ext cx="5592350" cy="5550408"/>
          </a:xfrm>
          <a:prstGeom prst="rect">
            <a:avLst/>
          </a:prstGeom>
        </p:spPr>
      </p:pic>
    </p:spTree>
    <p:extLst>
      <p:ext uri="{BB962C8B-B14F-4D97-AF65-F5344CB8AC3E}">
        <p14:creationId xmlns:p14="http://schemas.microsoft.com/office/powerpoint/2010/main" val="32983500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3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236AD80-EA06-B695-9D65-0549398C4BB1}"/>
              </a:ext>
            </a:extLst>
          </p:cNvPr>
          <p:cNvPicPr>
            <a:picLocks noGrp="1" noChangeAspect="1"/>
          </p:cNvPicPr>
          <p:nvPr>
            <p:ph idx="1"/>
          </p:nvPr>
        </p:nvPicPr>
        <p:blipFill>
          <a:blip r:embed="rId2"/>
          <a:stretch>
            <a:fillRect/>
          </a:stretch>
        </p:blipFill>
        <p:spPr>
          <a:xfrm>
            <a:off x="4654296" y="1259917"/>
            <a:ext cx="7214616" cy="4310733"/>
          </a:xfrm>
          <a:prstGeom prst="rect">
            <a:avLst/>
          </a:prstGeom>
        </p:spPr>
      </p:pic>
    </p:spTree>
    <p:extLst>
      <p:ext uri="{BB962C8B-B14F-4D97-AF65-F5344CB8AC3E}">
        <p14:creationId xmlns:p14="http://schemas.microsoft.com/office/powerpoint/2010/main" val="15172036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4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186EB3F-1BF8-1C75-1FEE-1A6B0BC26FAD}"/>
              </a:ext>
            </a:extLst>
          </p:cNvPr>
          <p:cNvPicPr>
            <a:picLocks noGrp="1" noChangeAspect="1"/>
          </p:cNvPicPr>
          <p:nvPr>
            <p:ph idx="1"/>
          </p:nvPr>
        </p:nvPicPr>
        <p:blipFill>
          <a:blip r:embed="rId2"/>
          <a:stretch>
            <a:fillRect/>
          </a:stretch>
        </p:blipFill>
        <p:spPr>
          <a:xfrm>
            <a:off x="4541651" y="1629666"/>
            <a:ext cx="7327261" cy="3834431"/>
          </a:xfrm>
          <a:prstGeom prst="rect">
            <a:avLst/>
          </a:prstGeom>
        </p:spPr>
      </p:pic>
    </p:spTree>
    <p:extLst>
      <p:ext uri="{BB962C8B-B14F-4D97-AF65-F5344CB8AC3E}">
        <p14:creationId xmlns:p14="http://schemas.microsoft.com/office/powerpoint/2010/main" val="20012641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4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BE7D66BE-8A92-2118-253E-560A7941B667}"/>
              </a:ext>
            </a:extLst>
          </p:cNvPr>
          <p:cNvPicPr>
            <a:picLocks noGrp="1" noChangeAspect="1"/>
          </p:cNvPicPr>
          <p:nvPr>
            <p:ph idx="1"/>
          </p:nvPr>
        </p:nvPicPr>
        <p:blipFill>
          <a:blip r:embed="rId2"/>
          <a:stretch>
            <a:fillRect/>
          </a:stretch>
        </p:blipFill>
        <p:spPr>
          <a:xfrm>
            <a:off x="4654296" y="1097588"/>
            <a:ext cx="7214616" cy="4635391"/>
          </a:xfrm>
          <a:prstGeom prst="rect">
            <a:avLst/>
          </a:prstGeom>
        </p:spPr>
      </p:pic>
    </p:spTree>
    <p:extLst>
      <p:ext uri="{BB962C8B-B14F-4D97-AF65-F5344CB8AC3E}">
        <p14:creationId xmlns:p14="http://schemas.microsoft.com/office/powerpoint/2010/main" val="4420437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5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90485C9-5763-3566-504C-EEB027C48F88}"/>
              </a:ext>
            </a:extLst>
          </p:cNvPr>
          <p:cNvPicPr>
            <a:picLocks noGrp="1" noChangeAspect="1"/>
          </p:cNvPicPr>
          <p:nvPr>
            <p:ph idx="1"/>
          </p:nvPr>
        </p:nvPicPr>
        <p:blipFill>
          <a:blip r:embed="rId2"/>
          <a:stretch>
            <a:fillRect/>
          </a:stretch>
        </p:blipFill>
        <p:spPr>
          <a:xfrm>
            <a:off x="5348004" y="640080"/>
            <a:ext cx="5827199" cy="5550408"/>
          </a:xfrm>
          <a:prstGeom prst="rect">
            <a:avLst/>
          </a:prstGeom>
        </p:spPr>
      </p:pic>
    </p:spTree>
    <p:extLst>
      <p:ext uri="{BB962C8B-B14F-4D97-AF65-F5344CB8AC3E}">
        <p14:creationId xmlns:p14="http://schemas.microsoft.com/office/powerpoint/2010/main" val="24228420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6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28E5B6C-8AB6-D75B-2415-84A12CAD166D}"/>
              </a:ext>
            </a:extLst>
          </p:cNvPr>
          <p:cNvPicPr>
            <a:picLocks noGrp="1" noChangeAspect="1"/>
          </p:cNvPicPr>
          <p:nvPr>
            <p:ph idx="1"/>
          </p:nvPr>
        </p:nvPicPr>
        <p:blipFill>
          <a:blip r:embed="rId2"/>
          <a:stretch>
            <a:fillRect/>
          </a:stretch>
        </p:blipFill>
        <p:spPr>
          <a:xfrm>
            <a:off x="4654296" y="1620648"/>
            <a:ext cx="7214616" cy="3589272"/>
          </a:xfrm>
          <a:prstGeom prst="rect">
            <a:avLst/>
          </a:prstGeom>
        </p:spPr>
      </p:pic>
    </p:spTree>
    <p:extLst>
      <p:ext uri="{BB962C8B-B14F-4D97-AF65-F5344CB8AC3E}">
        <p14:creationId xmlns:p14="http://schemas.microsoft.com/office/powerpoint/2010/main" val="24076660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6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6A6EA8B8-7D23-D128-7B7D-0CD967DB0266}"/>
              </a:ext>
            </a:extLst>
          </p:cNvPr>
          <p:cNvPicPr>
            <a:picLocks noGrp="1" noChangeAspect="1"/>
          </p:cNvPicPr>
          <p:nvPr>
            <p:ph idx="1"/>
          </p:nvPr>
        </p:nvPicPr>
        <p:blipFill>
          <a:blip r:embed="rId2"/>
          <a:stretch>
            <a:fillRect/>
          </a:stretch>
        </p:blipFill>
        <p:spPr>
          <a:xfrm>
            <a:off x="4654296" y="1323046"/>
            <a:ext cx="7214616" cy="4184476"/>
          </a:xfrm>
          <a:prstGeom prst="rect">
            <a:avLst/>
          </a:prstGeom>
        </p:spPr>
      </p:pic>
    </p:spTree>
    <p:extLst>
      <p:ext uri="{BB962C8B-B14F-4D97-AF65-F5344CB8AC3E}">
        <p14:creationId xmlns:p14="http://schemas.microsoft.com/office/powerpoint/2010/main" val="1083846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sz="4400" b="1" dirty="0"/>
              <a:t>Exploratory Data Analysis (EDA)</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47500" lnSpcReduction="20000"/>
          </a:bodyPr>
          <a:lstStyle/>
          <a:p>
            <a:pPr algn="l"/>
            <a:r>
              <a:rPr lang="en-US" sz="2900" b="1" dirty="0"/>
              <a:t>Bivariate Analysis</a:t>
            </a:r>
            <a:r>
              <a:rPr lang="en-US" dirty="0"/>
              <a:t>: Bivariate evaluation involves exploring the connection between variables. It enables find associations, correlations, and dependencies between pairs of variables. Bivariate analysis is a crucial form of exploratory data analysis that examines the relationship between two variables. Some key techniques used in bivariate analysis:</a:t>
            </a:r>
          </a:p>
          <a:p>
            <a:pPr lvl="1"/>
            <a:r>
              <a:rPr lang="en-US" dirty="0"/>
              <a:t>Scatter Plots: These are one of the most common tools used in bivariate analysis. A scatter plot helps visualize the relationship between two continuous variables.</a:t>
            </a:r>
          </a:p>
          <a:p>
            <a:pPr lvl="1"/>
            <a:r>
              <a:rPr lang="en-US" dirty="0"/>
              <a:t>Correlation Coefficient: This statistical measure (often Pearson’s correlation coefficient for linear relationships) quantifies the degree to which two variables are related.</a:t>
            </a:r>
          </a:p>
          <a:p>
            <a:pPr lvl="1"/>
            <a:r>
              <a:rPr lang="en-US" dirty="0"/>
              <a:t>Cross-tabulation: Also known as contingency tables, cross-tabulation is used to analyze the relationship between two categorical variables. It shows the frequency distribution of categories of one variable in rows and the other in columns, which helps in understanding the relationship between the two variables.</a:t>
            </a:r>
          </a:p>
          <a:p>
            <a:pPr lvl="1"/>
            <a:r>
              <a:rPr lang="en-US" dirty="0"/>
              <a:t>Line Graphs: In the context of time series data, line graphs can be used to compare two variables over time. This helps in identifying trends, cycles, or patterns that emerge in the interaction of the variables over the specified period.</a:t>
            </a:r>
          </a:p>
          <a:p>
            <a:pPr lvl="1"/>
            <a:r>
              <a:rPr lang="en-US" dirty="0"/>
              <a:t>Covariance: Covariance is a measure used to determine how much two random variables change together. However, it is sensitive to the scale of the variables, so it’s often supplemented by the correlation coefficient for a more standardized assessment of the relationship.</a:t>
            </a:r>
          </a:p>
          <a:p>
            <a:pPr algn="l"/>
            <a:r>
              <a:rPr lang="en-US" sz="2900" b="1" dirty="0"/>
              <a:t>Multivariate Analysis</a:t>
            </a:r>
            <a:r>
              <a:rPr lang="en-US" dirty="0"/>
              <a:t>: examines the relationships between two or more variables in the dataset. It aims to understand how variables interact with one another, which is crucial for most statistical modeling techniques. Techniques include:</a:t>
            </a:r>
          </a:p>
          <a:p>
            <a:pPr lvl="1"/>
            <a:r>
              <a:rPr lang="en-US" dirty="0"/>
              <a:t>Pair plots: Visualize relationships across several variables simultaneously to capture a comprehensive view of potential interactions.</a:t>
            </a:r>
          </a:p>
          <a:p>
            <a:pPr lvl="1"/>
            <a:r>
              <a:rPr lang="en-US" dirty="0"/>
              <a:t>Principal Component Analysis (PCA): A dimensionality reduction technique used to reduce the dimensionality of large datasets, while preserving as much variance as possible.</a:t>
            </a:r>
            <a:endParaRPr lang="en-IN" dirty="0"/>
          </a:p>
          <a:p>
            <a:r>
              <a:rPr lang="en-US" sz="4000" b="1" dirty="0"/>
              <a:t>Specialized EDA Techniques</a:t>
            </a:r>
          </a:p>
          <a:p>
            <a:r>
              <a:rPr lang="en-US" dirty="0"/>
              <a:t>In addition to univariate and multivariate analysis, there are specialized EDA techniques tailored for specific types of data or analysis needs:</a:t>
            </a:r>
          </a:p>
          <a:p>
            <a:r>
              <a:rPr lang="en-US" b="1" dirty="0"/>
              <a:t>Spatial Analysis</a:t>
            </a:r>
            <a:r>
              <a:rPr lang="en-US" dirty="0"/>
              <a:t>: For geographical data, using maps and spatial plotting to understand the geographical distribution of variables.</a:t>
            </a:r>
          </a:p>
          <a:p>
            <a:r>
              <a:rPr lang="en-US" b="1" dirty="0"/>
              <a:t>Text Analysis</a:t>
            </a:r>
            <a:r>
              <a:rPr lang="en-US" dirty="0"/>
              <a:t>: Involves techniques like word clouds, frequency distributions, and sentiment analysis to explore text data.</a:t>
            </a:r>
          </a:p>
          <a:p>
            <a:r>
              <a:rPr lang="en-US" b="1" dirty="0"/>
              <a:t>Time Series Analysis</a:t>
            </a:r>
            <a:r>
              <a:rPr lang="en-US" dirty="0"/>
              <a:t>: This type of analysis is mainly applied to statistics sets that have a temporal component. Time collection evaluation entails inspecting and modeling styles, traits, and seasonality inside the statistics through the years. Techniques like line plots, autocorrelation analysis, transferring averages, and ARIMA (</a:t>
            </a:r>
            <a:r>
              <a:rPr lang="en-US" dirty="0" err="1"/>
              <a:t>AutoRegressive</a:t>
            </a:r>
            <a:r>
              <a:rPr lang="en-US" dirty="0"/>
              <a:t> Integrated Moving Average) fashions are generally utilized in time series analysis.</a:t>
            </a:r>
          </a:p>
        </p:txBody>
      </p:sp>
    </p:spTree>
    <p:extLst>
      <p:ext uri="{BB962C8B-B14F-4D97-AF65-F5344CB8AC3E}">
        <p14:creationId xmlns:p14="http://schemas.microsoft.com/office/powerpoint/2010/main" val="380696737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Generalized Linear Models (GLM)</a:t>
            </a:r>
          </a:p>
        </p:txBody>
      </p:sp>
      <p:sp>
        <p:nvSpPr>
          <p:cNvPr id="7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4D63F45A-A7E2-490C-FF0A-5EA20588290D}"/>
              </a:ext>
            </a:extLst>
          </p:cNvPr>
          <p:cNvPicPr>
            <a:picLocks noGrp="1" noChangeAspect="1"/>
          </p:cNvPicPr>
          <p:nvPr>
            <p:ph idx="1"/>
          </p:nvPr>
        </p:nvPicPr>
        <p:blipFill>
          <a:blip r:embed="rId2"/>
          <a:stretch>
            <a:fillRect/>
          </a:stretch>
        </p:blipFill>
        <p:spPr>
          <a:xfrm>
            <a:off x="4654296" y="745876"/>
            <a:ext cx="7214616" cy="5338816"/>
          </a:xfrm>
          <a:prstGeom prst="rect">
            <a:avLst/>
          </a:prstGeom>
        </p:spPr>
      </p:pic>
    </p:spTree>
    <p:extLst>
      <p:ext uri="{BB962C8B-B14F-4D97-AF65-F5344CB8AC3E}">
        <p14:creationId xmlns:p14="http://schemas.microsoft.com/office/powerpoint/2010/main" val="1498232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60BCE66A-26C8-361F-4813-3C09A36D16F4}"/>
              </a:ext>
            </a:extLst>
          </p:cNvPr>
          <p:cNvPicPr>
            <a:picLocks noGrp="1" noChangeAspect="1"/>
          </p:cNvPicPr>
          <p:nvPr>
            <p:ph idx="1"/>
          </p:nvPr>
        </p:nvPicPr>
        <p:blipFill>
          <a:blip r:embed="rId2"/>
          <a:stretch>
            <a:fillRect/>
          </a:stretch>
        </p:blipFill>
        <p:spPr>
          <a:xfrm>
            <a:off x="4802869" y="643466"/>
            <a:ext cx="6729594" cy="5568739"/>
          </a:xfrm>
          <a:prstGeom prst="rect">
            <a:avLst/>
          </a:prstGeom>
        </p:spPr>
      </p:pic>
    </p:spTree>
    <p:extLst>
      <p:ext uri="{BB962C8B-B14F-4D97-AF65-F5344CB8AC3E}">
        <p14:creationId xmlns:p14="http://schemas.microsoft.com/office/powerpoint/2010/main" val="26322133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F54A03D4-6FE4-E422-8026-ECB62B36A35B}"/>
              </a:ext>
            </a:extLst>
          </p:cNvPr>
          <p:cNvPicPr>
            <a:picLocks noGrp="1" noChangeAspect="1"/>
          </p:cNvPicPr>
          <p:nvPr>
            <p:ph idx="1"/>
          </p:nvPr>
        </p:nvPicPr>
        <p:blipFill>
          <a:blip r:embed="rId2"/>
          <a:stretch>
            <a:fillRect/>
          </a:stretch>
        </p:blipFill>
        <p:spPr>
          <a:xfrm>
            <a:off x="5244444" y="643466"/>
            <a:ext cx="5846444" cy="5568739"/>
          </a:xfrm>
          <a:prstGeom prst="rect">
            <a:avLst/>
          </a:prstGeom>
        </p:spPr>
      </p:pic>
    </p:spTree>
    <p:extLst>
      <p:ext uri="{BB962C8B-B14F-4D97-AF65-F5344CB8AC3E}">
        <p14:creationId xmlns:p14="http://schemas.microsoft.com/office/powerpoint/2010/main" val="8073531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11" name="Content Placeholder 10">
            <a:extLst>
              <a:ext uri="{FF2B5EF4-FFF2-40B4-BE49-F238E27FC236}">
                <a16:creationId xmlns:a16="http://schemas.microsoft.com/office/drawing/2014/main" id="{320D8523-9600-5A29-038E-50F5B94934F8}"/>
              </a:ext>
            </a:extLst>
          </p:cNvPr>
          <p:cNvPicPr>
            <a:picLocks noGrp="1" noChangeAspect="1"/>
          </p:cNvPicPr>
          <p:nvPr>
            <p:ph idx="1"/>
          </p:nvPr>
        </p:nvPicPr>
        <p:blipFill>
          <a:blip r:embed="rId2"/>
          <a:stretch>
            <a:fillRect/>
          </a:stretch>
        </p:blipFill>
        <p:spPr>
          <a:xfrm>
            <a:off x="4777316" y="1410578"/>
            <a:ext cx="6780700" cy="4034515"/>
          </a:xfrm>
          <a:prstGeom prst="rect">
            <a:avLst/>
          </a:prstGeom>
        </p:spPr>
      </p:pic>
    </p:spTree>
    <p:extLst>
      <p:ext uri="{BB962C8B-B14F-4D97-AF65-F5344CB8AC3E}">
        <p14:creationId xmlns:p14="http://schemas.microsoft.com/office/powerpoint/2010/main" val="12931058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11" name="Content Placeholder 10">
            <a:extLst>
              <a:ext uri="{FF2B5EF4-FFF2-40B4-BE49-F238E27FC236}">
                <a16:creationId xmlns:a16="http://schemas.microsoft.com/office/drawing/2014/main" id="{320D8523-9600-5A29-038E-50F5B94934F8}"/>
              </a:ext>
            </a:extLst>
          </p:cNvPr>
          <p:cNvPicPr>
            <a:picLocks noGrp="1" noChangeAspect="1"/>
          </p:cNvPicPr>
          <p:nvPr>
            <p:ph idx="1"/>
          </p:nvPr>
        </p:nvPicPr>
        <p:blipFill>
          <a:blip r:embed="rId2"/>
          <a:stretch>
            <a:fillRect/>
          </a:stretch>
        </p:blipFill>
        <p:spPr>
          <a:xfrm>
            <a:off x="4777316" y="1410578"/>
            <a:ext cx="6780700" cy="4034515"/>
          </a:xfrm>
          <a:prstGeom prst="rect">
            <a:avLst/>
          </a:prstGeom>
        </p:spPr>
      </p:pic>
    </p:spTree>
    <p:extLst>
      <p:ext uri="{BB962C8B-B14F-4D97-AF65-F5344CB8AC3E}">
        <p14:creationId xmlns:p14="http://schemas.microsoft.com/office/powerpoint/2010/main" val="29811494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1C418C66-86DB-2346-51E5-5C23E06BB82E}"/>
              </a:ext>
            </a:extLst>
          </p:cNvPr>
          <p:cNvPicPr>
            <a:picLocks noGrp="1" noChangeAspect="1"/>
          </p:cNvPicPr>
          <p:nvPr>
            <p:ph idx="1"/>
          </p:nvPr>
        </p:nvPicPr>
        <p:blipFill>
          <a:blip r:embed="rId2"/>
          <a:stretch>
            <a:fillRect/>
          </a:stretch>
        </p:blipFill>
        <p:spPr>
          <a:xfrm>
            <a:off x="4777316" y="1232584"/>
            <a:ext cx="6780700" cy="4390502"/>
          </a:xfrm>
          <a:prstGeom prst="rect">
            <a:avLst/>
          </a:prstGeom>
        </p:spPr>
      </p:pic>
    </p:spTree>
    <p:extLst>
      <p:ext uri="{BB962C8B-B14F-4D97-AF65-F5344CB8AC3E}">
        <p14:creationId xmlns:p14="http://schemas.microsoft.com/office/powerpoint/2010/main" val="36078859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4DBC7B92-146B-E752-0093-E7BA14DABCC0}"/>
              </a:ext>
            </a:extLst>
          </p:cNvPr>
          <p:cNvPicPr>
            <a:picLocks noGrp="1" noChangeAspect="1"/>
          </p:cNvPicPr>
          <p:nvPr>
            <p:ph idx="1"/>
          </p:nvPr>
        </p:nvPicPr>
        <p:blipFill>
          <a:blip r:embed="rId2"/>
          <a:stretch>
            <a:fillRect/>
          </a:stretch>
        </p:blipFill>
        <p:spPr>
          <a:xfrm>
            <a:off x="4777316" y="868122"/>
            <a:ext cx="6780700" cy="5119427"/>
          </a:xfrm>
          <a:prstGeom prst="rect">
            <a:avLst/>
          </a:prstGeom>
        </p:spPr>
      </p:pic>
    </p:spTree>
    <p:extLst>
      <p:ext uri="{BB962C8B-B14F-4D97-AF65-F5344CB8AC3E}">
        <p14:creationId xmlns:p14="http://schemas.microsoft.com/office/powerpoint/2010/main" val="6180462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9BFD170F-A083-D67B-1ADC-01B1CFF44782}"/>
              </a:ext>
            </a:extLst>
          </p:cNvPr>
          <p:cNvPicPr>
            <a:picLocks noGrp="1" noChangeAspect="1"/>
          </p:cNvPicPr>
          <p:nvPr>
            <p:ph idx="1"/>
          </p:nvPr>
        </p:nvPicPr>
        <p:blipFill>
          <a:blip r:embed="rId2"/>
          <a:stretch>
            <a:fillRect/>
          </a:stretch>
        </p:blipFill>
        <p:spPr>
          <a:xfrm>
            <a:off x="4777316" y="681652"/>
            <a:ext cx="6780700" cy="5492367"/>
          </a:xfrm>
          <a:prstGeom prst="rect">
            <a:avLst/>
          </a:prstGeom>
        </p:spPr>
      </p:pic>
    </p:spTree>
    <p:extLst>
      <p:ext uri="{BB962C8B-B14F-4D97-AF65-F5344CB8AC3E}">
        <p14:creationId xmlns:p14="http://schemas.microsoft.com/office/powerpoint/2010/main" val="39241864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0F6CAF48-00FF-5EBD-05C8-D10F67A12202}"/>
              </a:ext>
            </a:extLst>
          </p:cNvPr>
          <p:cNvPicPr>
            <a:picLocks noGrp="1" noChangeAspect="1"/>
          </p:cNvPicPr>
          <p:nvPr>
            <p:ph idx="1"/>
          </p:nvPr>
        </p:nvPicPr>
        <p:blipFill>
          <a:blip r:embed="rId2"/>
          <a:stretch>
            <a:fillRect/>
          </a:stretch>
        </p:blipFill>
        <p:spPr>
          <a:xfrm>
            <a:off x="4872554" y="643466"/>
            <a:ext cx="6590224" cy="5568739"/>
          </a:xfrm>
          <a:prstGeom prst="rect">
            <a:avLst/>
          </a:prstGeom>
        </p:spPr>
      </p:pic>
    </p:spTree>
    <p:extLst>
      <p:ext uri="{BB962C8B-B14F-4D97-AF65-F5344CB8AC3E}">
        <p14:creationId xmlns:p14="http://schemas.microsoft.com/office/powerpoint/2010/main" val="1621867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33FCD024-FE9D-47A5-E84D-9F51CB21BB93}"/>
              </a:ext>
            </a:extLst>
          </p:cNvPr>
          <p:cNvPicPr>
            <a:picLocks noGrp="1" noChangeAspect="1"/>
          </p:cNvPicPr>
          <p:nvPr>
            <p:ph idx="1"/>
          </p:nvPr>
        </p:nvPicPr>
        <p:blipFill>
          <a:blip r:embed="rId2"/>
          <a:stretch>
            <a:fillRect/>
          </a:stretch>
        </p:blipFill>
        <p:spPr>
          <a:xfrm>
            <a:off x="5021486" y="643466"/>
            <a:ext cx="6292360" cy="5568739"/>
          </a:xfrm>
          <a:prstGeom prst="rect">
            <a:avLst/>
          </a:prstGeom>
        </p:spPr>
      </p:pic>
    </p:spTree>
    <p:extLst>
      <p:ext uri="{BB962C8B-B14F-4D97-AF65-F5344CB8AC3E}">
        <p14:creationId xmlns:p14="http://schemas.microsoft.com/office/powerpoint/2010/main" val="241655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2560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630936" y="640080"/>
            <a:ext cx="4818888" cy="1481328"/>
          </a:xfrm>
        </p:spPr>
        <p:txBody>
          <a:bodyPr anchor="b">
            <a:normAutofit fontScale="90000"/>
          </a:bodyPr>
          <a:lstStyle/>
          <a:p>
            <a:r>
              <a:rPr lang="en-US" sz="5400" b="1" dirty="0"/>
              <a:t>Exploratory Data Analysis (EDA)</a:t>
            </a:r>
            <a:endParaRPr lang="en-IN" sz="5000" dirty="0"/>
          </a:p>
        </p:txBody>
      </p:sp>
      <p:sp>
        <p:nvSpPr>
          <p:cNvPr id="2560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329938" y="2660904"/>
            <a:ext cx="5693790" cy="3844722"/>
          </a:xfrm>
        </p:spPr>
        <p:txBody>
          <a:bodyPr anchor="t">
            <a:normAutofit/>
          </a:bodyPr>
          <a:lstStyle/>
          <a:p>
            <a:r>
              <a:rPr lang="en-US" sz="1050" dirty="0"/>
              <a:t>Steps for Performing Exploratory Data Analysis</a:t>
            </a:r>
          </a:p>
          <a:p>
            <a:r>
              <a:rPr lang="en-US" sz="1050" dirty="0"/>
              <a:t>Performing Exploratory Data Analysis (EDA) involves a series of steps designed to help you understand the data you’re working with, uncover underlying patterns, identify anomalies, test hypotheses, and ensure the data is clean and suitable for further analysis.</a:t>
            </a:r>
          </a:p>
          <a:p>
            <a:r>
              <a:rPr lang="en-US" sz="2000" b="1" dirty="0"/>
              <a:t>Step 1: Understand the Problem and the Data</a:t>
            </a:r>
          </a:p>
          <a:p>
            <a:pPr lvl="1"/>
            <a:r>
              <a:rPr lang="en-US" sz="1050" dirty="0"/>
              <a:t>The first step in any information evaluation project is to sincerely apprehend the trouble you are trying to resolve and the statistics you have at your disposal. This entails asking questions consisting of:</a:t>
            </a:r>
          </a:p>
          <a:p>
            <a:pPr lvl="1"/>
            <a:r>
              <a:rPr lang="en-US" sz="1050" dirty="0"/>
              <a:t>What is the commercial enterprise goal or research question you are trying to address?</a:t>
            </a:r>
          </a:p>
          <a:p>
            <a:pPr lvl="1"/>
            <a:r>
              <a:rPr lang="en-US" sz="1050" dirty="0"/>
              <a:t>What are the variables inside the information, and what do they mean?</a:t>
            </a:r>
          </a:p>
          <a:p>
            <a:pPr lvl="1"/>
            <a:r>
              <a:rPr lang="en-US" sz="1050" dirty="0"/>
              <a:t>What are the data sorts (numerical, categorical, textual content, etc.) ?</a:t>
            </a:r>
          </a:p>
          <a:p>
            <a:pPr lvl="1"/>
            <a:r>
              <a:rPr lang="en-US" sz="1050" dirty="0"/>
              <a:t>Is there any known information on first-class troubles or obstacles?</a:t>
            </a:r>
          </a:p>
          <a:p>
            <a:pPr lvl="1"/>
            <a:r>
              <a:rPr lang="en-US" sz="1050" dirty="0"/>
              <a:t>Are there any relevant area-unique issues or constraints?</a:t>
            </a:r>
          </a:p>
          <a:p>
            <a:r>
              <a:rPr lang="en-US" sz="1050" dirty="0"/>
              <a:t>By thoroughly knowing the problem and the information, you can better formulate your evaluation technique and avoid making incorrect assumptions or drawing misguided conclusions. It is also vital to contain situations and remember specialists or stakeholders to this degree to ensure you have complete know-how of the context and requirements.</a:t>
            </a:r>
          </a:p>
        </p:txBody>
      </p:sp>
      <p:pic>
        <p:nvPicPr>
          <p:cNvPr id="25602" name="Picture 2" descr="Steps-for-Performing-Exploratory-Data-Analysis">
            <a:extLst>
              <a:ext uri="{FF2B5EF4-FFF2-40B4-BE49-F238E27FC236}">
                <a16:creationId xmlns:a16="http://schemas.microsoft.com/office/drawing/2014/main" id="{866AD555-F04B-0E08-D64C-5070FE0083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477419"/>
            <a:ext cx="5458968" cy="433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494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EF1DE28E-2861-0194-29A6-FCACB21ADDBC}"/>
              </a:ext>
            </a:extLst>
          </p:cNvPr>
          <p:cNvPicPr>
            <a:picLocks noGrp="1" noChangeAspect="1"/>
          </p:cNvPicPr>
          <p:nvPr>
            <p:ph idx="1"/>
          </p:nvPr>
        </p:nvPicPr>
        <p:blipFill>
          <a:blip r:embed="rId2"/>
          <a:stretch>
            <a:fillRect/>
          </a:stretch>
        </p:blipFill>
        <p:spPr>
          <a:xfrm>
            <a:off x="4920588" y="643466"/>
            <a:ext cx="6494156" cy="5568739"/>
          </a:xfrm>
          <a:prstGeom prst="rect">
            <a:avLst/>
          </a:prstGeom>
        </p:spPr>
      </p:pic>
    </p:spTree>
    <p:extLst>
      <p:ext uri="{BB962C8B-B14F-4D97-AF65-F5344CB8AC3E}">
        <p14:creationId xmlns:p14="http://schemas.microsoft.com/office/powerpoint/2010/main" val="37403803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6" name="Content Placeholder 5">
            <a:extLst>
              <a:ext uri="{FF2B5EF4-FFF2-40B4-BE49-F238E27FC236}">
                <a16:creationId xmlns:a16="http://schemas.microsoft.com/office/drawing/2014/main" id="{5E009726-75F1-EF38-0EBA-1ACB3FA166D5}"/>
              </a:ext>
            </a:extLst>
          </p:cNvPr>
          <p:cNvPicPr>
            <a:picLocks noGrp="1" noChangeAspect="1"/>
          </p:cNvPicPr>
          <p:nvPr>
            <p:ph idx="1"/>
          </p:nvPr>
        </p:nvPicPr>
        <p:blipFill>
          <a:blip r:embed="rId2"/>
          <a:stretch>
            <a:fillRect/>
          </a:stretch>
        </p:blipFill>
        <p:spPr>
          <a:xfrm>
            <a:off x="5411141" y="643466"/>
            <a:ext cx="5513050" cy="5568739"/>
          </a:xfrm>
          <a:prstGeom prst="rect">
            <a:avLst/>
          </a:prstGeom>
        </p:spPr>
      </p:pic>
    </p:spTree>
    <p:extLst>
      <p:ext uri="{BB962C8B-B14F-4D97-AF65-F5344CB8AC3E}">
        <p14:creationId xmlns:p14="http://schemas.microsoft.com/office/powerpoint/2010/main" val="29647138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10CA6-E0A0-28E1-C937-D5F711BF6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Generalized Linear Models (GLM)</a:t>
            </a:r>
          </a:p>
        </p:txBody>
      </p:sp>
      <p:pic>
        <p:nvPicPr>
          <p:cNvPr id="7" name="Content Placeholder 6">
            <a:extLst>
              <a:ext uri="{FF2B5EF4-FFF2-40B4-BE49-F238E27FC236}">
                <a16:creationId xmlns:a16="http://schemas.microsoft.com/office/drawing/2014/main" id="{DD4F1332-8D11-AC04-A352-9456DEFE460F}"/>
              </a:ext>
            </a:extLst>
          </p:cNvPr>
          <p:cNvPicPr>
            <a:picLocks noGrp="1" noChangeAspect="1"/>
          </p:cNvPicPr>
          <p:nvPr>
            <p:ph idx="1"/>
          </p:nvPr>
        </p:nvPicPr>
        <p:blipFill>
          <a:blip r:embed="rId2"/>
          <a:stretch>
            <a:fillRect/>
          </a:stretch>
        </p:blipFill>
        <p:spPr>
          <a:xfrm>
            <a:off x="4911094" y="643466"/>
            <a:ext cx="6513144" cy="5568739"/>
          </a:xfrm>
          <a:prstGeom prst="rect">
            <a:avLst/>
          </a:prstGeom>
        </p:spPr>
      </p:pic>
    </p:spTree>
    <p:extLst>
      <p:ext uri="{BB962C8B-B14F-4D97-AF65-F5344CB8AC3E}">
        <p14:creationId xmlns:p14="http://schemas.microsoft.com/office/powerpoint/2010/main" val="72862411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E495-C4A2-C148-A608-5428142959BB}"/>
              </a:ext>
            </a:extLst>
          </p:cNvPr>
          <p:cNvSpPr>
            <a:spLocks noGrp="1"/>
          </p:cNvSpPr>
          <p:nvPr>
            <p:ph type="ctrTitle"/>
          </p:nvPr>
        </p:nvSpPr>
        <p:spPr/>
        <p:txBody>
          <a:bodyPr/>
          <a:lstStyle/>
          <a:p>
            <a:r>
              <a:rPr lang="en-US" dirty="0"/>
              <a:t>Distance Metrics</a:t>
            </a:r>
            <a:endParaRPr lang="en-IN" dirty="0"/>
          </a:p>
        </p:txBody>
      </p:sp>
      <p:sp>
        <p:nvSpPr>
          <p:cNvPr id="3" name="Subtitle 2">
            <a:extLst>
              <a:ext uri="{FF2B5EF4-FFF2-40B4-BE49-F238E27FC236}">
                <a16:creationId xmlns:a16="http://schemas.microsoft.com/office/drawing/2014/main" id="{4AFDC933-3795-7946-3B88-2B81E3783785}"/>
              </a:ext>
            </a:extLst>
          </p:cNvPr>
          <p:cNvSpPr>
            <a:spLocks noGrp="1"/>
          </p:cNvSpPr>
          <p:nvPr>
            <p:ph type="subTitle" idx="1"/>
          </p:nvPr>
        </p:nvSpPr>
        <p:spPr/>
        <p:txBody>
          <a:bodyPr/>
          <a:lstStyle/>
          <a:p>
            <a:r>
              <a:rPr lang="en-IN" dirty="0"/>
              <a:t>https://www.kdnuggets.com/2020/11/most-popular-distance-metrics-knn.html</a:t>
            </a:r>
          </a:p>
        </p:txBody>
      </p:sp>
    </p:spTree>
    <p:extLst>
      <p:ext uri="{BB962C8B-B14F-4D97-AF65-F5344CB8AC3E}">
        <p14:creationId xmlns:p14="http://schemas.microsoft.com/office/powerpoint/2010/main" val="1765762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838200" y="365125"/>
            <a:ext cx="10515600" cy="1325563"/>
          </a:xfrm>
        </p:spPr>
        <p:txBody>
          <a:bodyPr>
            <a:normAutofit/>
          </a:bodyPr>
          <a:lstStyle/>
          <a:p>
            <a:r>
              <a:rPr lang="en-IN" dirty="0"/>
              <a:t>Distance Metrics</a:t>
            </a:r>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838201" y="2013625"/>
            <a:ext cx="7190677" cy="4163337"/>
          </a:xfrm>
        </p:spPr>
        <p:txBody>
          <a:bodyPr>
            <a:normAutofit lnSpcReduction="10000"/>
          </a:bodyPr>
          <a:lstStyle/>
          <a:p>
            <a:pPr marL="0" marR="0" lvl="0" indent="0" defTabSz="914400" rtl="0" eaLnBrk="0" fontAlgn="base" latinLnBrk="0" hangingPunct="0">
              <a:spcBef>
                <a:spcPct val="0"/>
              </a:spcBef>
              <a:spcAft>
                <a:spcPts val="600"/>
              </a:spcAft>
              <a:buClrTx/>
              <a:buSzTx/>
              <a:buFontTx/>
              <a:buNone/>
              <a:tabLst/>
            </a:pPr>
            <a:r>
              <a:rPr kumimoji="0" lang="en-US" altLang="en-US" sz="1600" b="1" i="0" u="none" strike="noStrike" cap="none" normalizeH="0" baseline="0" dirty="0" err="1">
                <a:ln>
                  <a:noFill/>
                </a:ln>
                <a:effectLst/>
              </a:rPr>
              <a:t>Minkowski</a:t>
            </a:r>
            <a:r>
              <a:rPr kumimoji="0" lang="en-US" altLang="en-US" sz="1600" b="1" i="0" u="none" strike="noStrike" cap="none" normalizeH="0" baseline="0" dirty="0">
                <a:ln>
                  <a:noFill/>
                </a:ln>
                <a:effectLst/>
              </a:rPr>
              <a:t> Distance</a:t>
            </a:r>
            <a:r>
              <a:rPr kumimoji="0" lang="en-US" altLang="en-US" sz="1600" b="0" i="0" u="none" strike="noStrike" cap="none" normalizeH="0" baseline="0" dirty="0">
                <a:ln>
                  <a:noFill/>
                </a:ln>
                <a:effectLst/>
              </a:rPr>
              <a:t> – It is a metric intended for real-valued vector spaces. We can calculate </a:t>
            </a:r>
            <a:r>
              <a:rPr kumimoji="0" lang="en-US" altLang="en-US" sz="1600" b="0" i="0" u="none" strike="noStrike" cap="none" normalizeH="0" baseline="0" dirty="0" err="1">
                <a:ln>
                  <a:noFill/>
                </a:ln>
                <a:effectLst/>
              </a:rPr>
              <a:t>Minkowski</a:t>
            </a:r>
            <a:r>
              <a:rPr kumimoji="0" lang="en-US" altLang="en-US" sz="1600" b="0" i="0" u="none" strike="noStrike" cap="none" normalizeH="0" baseline="0" dirty="0">
                <a:ln>
                  <a:noFill/>
                </a:ln>
                <a:effectLst/>
              </a:rPr>
              <a:t> distance only in a normed vector space, which means in a space where distances can be represented as a vector that has a length and the lengths cannot be negative.</a:t>
            </a:r>
          </a:p>
          <a:p>
            <a:pPr marL="0" marR="0" lvl="0" indent="0"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rPr>
              <a:t>There are a few conditions that the distance metric must satisfy:</a:t>
            </a:r>
          </a:p>
          <a:p>
            <a:pPr marL="0" marR="0" lvl="0" indent="0" defTabSz="914400" rtl="0" eaLnBrk="0" fontAlgn="base" latinLnBrk="0" hangingPunct="0">
              <a:spcBef>
                <a:spcPct val="0"/>
              </a:spcBef>
              <a:spcAft>
                <a:spcPts val="600"/>
              </a:spcAft>
              <a:buClrTx/>
              <a:buSzTx/>
              <a:buFontTx/>
              <a:buAutoNum type="arabicPeriod"/>
              <a:tabLst/>
            </a:pPr>
            <a:r>
              <a:rPr kumimoji="0" lang="en-US" altLang="en-US" sz="1600" b="0" i="0" u="none" strike="noStrike" cap="none" normalizeH="0" baseline="0" dirty="0">
                <a:ln>
                  <a:noFill/>
                </a:ln>
                <a:effectLst/>
              </a:rPr>
              <a:t>Non-negativity: d(x, y) &gt;= 0</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sz="1600" b="0" i="0" u="none" strike="noStrike" cap="none" normalizeH="0" baseline="0" dirty="0">
                <a:ln>
                  <a:noFill/>
                </a:ln>
                <a:effectLst/>
              </a:rPr>
              <a:t>Identity: d(x, y) = 0 if and only if x == y</a:t>
            </a:r>
          </a:p>
          <a:p>
            <a:pPr marL="0" marR="0" lvl="0" indent="0" defTabSz="914400" rtl="0" eaLnBrk="0" fontAlgn="base" latinLnBrk="0" hangingPunct="0">
              <a:spcBef>
                <a:spcPct val="0"/>
              </a:spcBef>
              <a:spcAft>
                <a:spcPts val="600"/>
              </a:spcAft>
              <a:buClrTx/>
              <a:buSzTx/>
              <a:buFontTx/>
              <a:buAutoNum type="arabicPeriod" startAt="3"/>
              <a:tabLst/>
            </a:pPr>
            <a:r>
              <a:rPr kumimoji="0" lang="en-US" altLang="en-US" sz="1600" b="0" i="0" u="none" strike="noStrike" cap="none" normalizeH="0" baseline="0" dirty="0">
                <a:ln>
                  <a:noFill/>
                </a:ln>
                <a:effectLst/>
              </a:rPr>
              <a:t>Symmetry: d(x, y) = d(y, x)</a:t>
            </a:r>
          </a:p>
          <a:p>
            <a:pPr marL="0" marR="0" lvl="0" indent="0" defTabSz="914400" rtl="0" eaLnBrk="0" fontAlgn="base" latinLnBrk="0" hangingPunct="0">
              <a:spcBef>
                <a:spcPct val="0"/>
              </a:spcBef>
              <a:spcAft>
                <a:spcPts val="600"/>
              </a:spcAft>
              <a:buClrTx/>
              <a:buSzTx/>
              <a:buFontTx/>
              <a:buAutoNum type="arabicPeriod" startAt="4"/>
              <a:tabLst/>
            </a:pPr>
            <a:r>
              <a:rPr kumimoji="0" lang="en-US" altLang="en-US" sz="1600" b="0" i="0" u="none" strike="noStrike" cap="none" normalizeH="0" baseline="0" dirty="0">
                <a:ln>
                  <a:noFill/>
                </a:ln>
                <a:effectLst/>
              </a:rPr>
              <a:t>Triangle Inequality: d(x, y) + d(y, z) &gt;= d(x, z)</a:t>
            </a:r>
          </a:p>
          <a:p>
            <a:pPr marL="0" marR="0" lvl="0" indent="0"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rPr>
              <a:t>              </a:t>
            </a:r>
          </a:p>
          <a:p>
            <a:pPr marL="0" marR="0" lvl="0" indent="0"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rPr>
              <a:t>This above formula for </a:t>
            </a:r>
            <a:r>
              <a:rPr kumimoji="0" lang="en-US" altLang="en-US" sz="1600" b="0" i="0" u="none" strike="noStrike" cap="none" normalizeH="0" baseline="0" dirty="0" err="1">
                <a:ln>
                  <a:noFill/>
                </a:ln>
                <a:effectLst/>
              </a:rPr>
              <a:t>Minkowski</a:t>
            </a:r>
            <a:r>
              <a:rPr kumimoji="0" lang="en-US" altLang="en-US" sz="1600" b="0" i="0" u="none" strike="noStrike" cap="none" normalizeH="0" baseline="0" dirty="0">
                <a:ln>
                  <a:noFill/>
                </a:ln>
                <a:effectLst/>
              </a:rPr>
              <a:t> distance is in generalized form and we can manipulate it to get different distance metrices.</a:t>
            </a:r>
          </a:p>
          <a:p>
            <a:pPr marL="0" marR="0" lvl="0" indent="0"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rPr>
              <a:t>The p value in the formula can be manipulated to give us different distances like:</a:t>
            </a:r>
          </a:p>
          <a:p>
            <a:pPr marL="0" marR="0" lvl="0" indent="0" defTabSz="914400" rtl="0" eaLnBrk="0" fontAlgn="base" latinLnBrk="0" hangingPunct="0">
              <a:spcBef>
                <a:spcPct val="0"/>
              </a:spcBef>
              <a:spcAft>
                <a:spcPts val="600"/>
              </a:spcAft>
              <a:buClrTx/>
              <a:buSzTx/>
              <a:buFontTx/>
              <a:buChar char="•"/>
              <a:tabLst/>
            </a:pPr>
            <a:r>
              <a:rPr kumimoji="0" lang="en-US" altLang="en-US" sz="1600" b="0" i="0" u="none" strike="noStrike" cap="none" normalizeH="0" baseline="0" dirty="0">
                <a:ln>
                  <a:noFill/>
                </a:ln>
                <a:effectLst/>
              </a:rPr>
              <a:t>p = 1, when p is set to 1 we get Manhattan distance</a:t>
            </a:r>
          </a:p>
          <a:p>
            <a:pPr marL="0" marR="0" lvl="0" indent="0" defTabSz="914400" rtl="0" eaLnBrk="0" fontAlgn="base" latinLnBrk="0" hangingPunct="0">
              <a:spcBef>
                <a:spcPct val="0"/>
              </a:spcBef>
              <a:spcAft>
                <a:spcPts val="600"/>
              </a:spcAft>
              <a:buClrTx/>
              <a:buSzTx/>
              <a:buFontTx/>
              <a:buChar char="•"/>
              <a:tabLst/>
            </a:pPr>
            <a:r>
              <a:rPr kumimoji="0" lang="en-US" altLang="en-US" sz="1600" b="0" i="0" u="none" strike="noStrike" cap="none" normalizeH="0" baseline="0" dirty="0">
                <a:ln>
                  <a:noFill/>
                </a:ln>
                <a:effectLst/>
              </a:rPr>
              <a:t>p = 2, when p is set to 2 we get Euclidean distance</a:t>
            </a:r>
          </a:p>
          <a:p>
            <a:pPr marL="0" marR="0" lvl="0" indent="0" defTabSz="914400" rtl="0" eaLnBrk="0" fontAlgn="base" latinLnBrk="0" hangingPunct="0">
              <a:spcBef>
                <a:spcPct val="0"/>
              </a:spcBef>
              <a:spcAft>
                <a:spcPts val="600"/>
              </a:spcAft>
              <a:buClrTx/>
              <a:buSzTx/>
              <a:buFontTx/>
              <a:buNone/>
              <a:tabLst/>
            </a:pPr>
            <a:endParaRPr kumimoji="0" lang="en-US" altLang="en-US" sz="1100" b="0" i="0" u="none" strike="noStrike" cap="none" normalizeH="0" baseline="0" dirty="0">
              <a:ln>
                <a:noFill/>
              </a:ln>
              <a:effectLst/>
              <a:latin typeface="Arial" panose="020B0604020202020204" pitchFamily="34" charset="0"/>
            </a:endParaRPr>
          </a:p>
        </p:txBody>
      </p:sp>
      <p:sp>
        <p:nvSpPr>
          <p:cNvPr id="4109" name="Freeform: Shape 4108">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4102" name="Picture 6" descr="Image">
            <a:extLst>
              <a:ext uri="{FF2B5EF4-FFF2-40B4-BE49-F238E27FC236}">
                <a16:creationId xmlns:a16="http://schemas.microsoft.com/office/drawing/2014/main" id="{36F1161B-B206-C86E-398B-DB95408D34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27900" y="3078838"/>
            <a:ext cx="2775284" cy="119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7847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640080" y="329184"/>
            <a:ext cx="6894576" cy="1783080"/>
          </a:xfrm>
        </p:spPr>
        <p:txBody>
          <a:bodyPr anchor="b">
            <a:normAutofit/>
          </a:bodyPr>
          <a:lstStyle/>
          <a:p>
            <a:r>
              <a:rPr lang="en-IN" sz="5400" dirty="0"/>
              <a:t>Distance Metrics</a:t>
            </a:r>
          </a:p>
        </p:txBody>
      </p:sp>
      <p:sp>
        <p:nvSpPr>
          <p:cNvPr id="513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640080" y="2706624"/>
            <a:ext cx="6894576" cy="3822192"/>
          </a:xfrm>
        </p:spPr>
        <p:txBody>
          <a:bodyPr>
            <a:noAutofit/>
          </a:bodyPr>
          <a:lstStyle/>
          <a:p>
            <a:pPr marL="0" marR="0" lvl="0" indent="0" defTabSz="914400" rtl="0" eaLnBrk="0" fontAlgn="base" latinLnBrk="0" hangingPunct="0">
              <a:spcBef>
                <a:spcPct val="0"/>
              </a:spcBef>
              <a:spcAft>
                <a:spcPts val="600"/>
              </a:spcAft>
              <a:buClrTx/>
              <a:buSzTx/>
              <a:buFontTx/>
              <a:buNone/>
              <a:tabLst/>
            </a:pPr>
            <a:r>
              <a:rPr kumimoji="0" lang="en-US" altLang="en-US" sz="1400" b="1" i="0" u="none" strike="noStrike" cap="none" normalizeH="0" baseline="0" dirty="0">
                <a:ln>
                  <a:noFill/>
                </a:ln>
                <a:effectLst/>
              </a:rPr>
              <a:t>Manhattan Distance </a:t>
            </a:r>
            <a:r>
              <a:rPr kumimoji="0" lang="en-US" altLang="en-US" sz="1400" b="0" i="0" u="none" strike="noStrike" cap="none" normalizeH="0" baseline="0" dirty="0">
                <a:ln>
                  <a:noFill/>
                </a:ln>
                <a:effectLst/>
              </a:rPr>
              <a:t>– This distance is also known as taxicab distance or city block distance, that is because the way this distance is calculated. The distance between two points is the sum of the absolute differences of their Cartesian coordinates.</a:t>
            </a: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As we know we get the formula for Manhattan distance by substituting p=1 in the </a:t>
            </a:r>
            <a:r>
              <a:rPr kumimoji="0" lang="en-US" altLang="en-US" sz="1400" b="0" i="0" u="none" strike="noStrike" cap="none" normalizeH="0" baseline="0" dirty="0" err="1">
                <a:ln>
                  <a:noFill/>
                </a:ln>
                <a:effectLst/>
              </a:rPr>
              <a:t>Minkowski</a:t>
            </a:r>
            <a:r>
              <a:rPr kumimoji="0" lang="en-US" altLang="en-US" sz="1400" b="0" i="0" u="none" strike="noStrike" cap="none" normalizeH="0" baseline="0" dirty="0">
                <a:ln>
                  <a:noFill/>
                </a:ln>
                <a:effectLst/>
              </a:rPr>
              <a:t> distance formula.</a:t>
            </a: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Suppose we have two points as shown in the image the red(4,4) and the green(1,1).</a:t>
            </a: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And now we have to calculate the distance using Manhattan distance metric.</a:t>
            </a: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We will get,</a:t>
            </a: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1" i="0" u="none" strike="noStrike" cap="none" normalizeH="0" baseline="0" dirty="0">
                <a:ln>
                  <a:noFill/>
                </a:ln>
                <a:effectLst/>
              </a:rPr>
              <a:t>d = |4-1| + |4-1| = 6</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rPr>
              <a:t>This distance is preferred over Euclidean distance when we have a case of high dimensionality.</a:t>
            </a:r>
          </a:p>
        </p:txBody>
      </p:sp>
      <p:pic>
        <p:nvPicPr>
          <p:cNvPr id="5122" name="Picture 2" descr="Image">
            <a:extLst>
              <a:ext uri="{FF2B5EF4-FFF2-40B4-BE49-F238E27FC236}">
                <a16:creationId xmlns:a16="http://schemas.microsoft.com/office/drawing/2014/main" id="{B01B3981-3186-63AA-4610-32BA102A88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1871" y="329183"/>
            <a:ext cx="3118153" cy="3429969"/>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Image">
            <a:extLst>
              <a:ext uri="{FF2B5EF4-FFF2-40B4-BE49-F238E27FC236}">
                <a16:creationId xmlns:a16="http://schemas.microsoft.com/office/drawing/2014/main" id="{D20E3E15-44C1-9AF8-6050-A16BF31C95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4490053"/>
            <a:ext cx="3995928" cy="135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80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2" name="Rectangle 615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640080" y="329184"/>
            <a:ext cx="6894576" cy="1783080"/>
          </a:xfrm>
        </p:spPr>
        <p:txBody>
          <a:bodyPr anchor="b">
            <a:normAutofit/>
          </a:bodyPr>
          <a:lstStyle/>
          <a:p>
            <a:r>
              <a:rPr lang="en-IN" sz="5400" dirty="0"/>
              <a:t>Distance Metrics</a:t>
            </a:r>
          </a:p>
        </p:txBody>
      </p:sp>
      <p:sp>
        <p:nvSpPr>
          <p:cNvPr id="615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640080" y="2706624"/>
            <a:ext cx="6894576" cy="3483864"/>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400" b="1" i="0" u="none" strike="noStrike" cap="none" normalizeH="0" baseline="0" dirty="0">
                <a:ln>
                  <a:noFill/>
                </a:ln>
                <a:effectLst/>
                <a:latin typeface="open sans" panose="020B0606030504020204" pitchFamily="34" charset="0"/>
              </a:rPr>
              <a:t>Euclidean Distance </a:t>
            </a:r>
            <a:r>
              <a:rPr kumimoji="0" lang="en-US" altLang="en-US" sz="1400" b="0" i="0" u="none" strike="noStrike" cap="none" normalizeH="0" baseline="0" dirty="0">
                <a:ln>
                  <a:noFill/>
                </a:ln>
                <a:effectLst/>
                <a:latin typeface="open sans" panose="020B0606030504020204" pitchFamily="34" charset="0"/>
              </a:rPr>
              <a:t>– This distance is the most widely used one as it is the default metric that </a:t>
            </a:r>
            <a:r>
              <a:rPr kumimoji="0" lang="en-US" altLang="en-US" sz="1400" b="0" i="0" u="none" strike="noStrike" cap="none" normalizeH="0" baseline="0" dirty="0" err="1">
                <a:ln>
                  <a:noFill/>
                </a:ln>
                <a:effectLst/>
                <a:latin typeface="open sans" panose="020B0606030504020204" pitchFamily="34" charset="0"/>
              </a:rPr>
              <a:t>SKlearn</a:t>
            </a:r>
            <a:r>
              <a:rPr kumimoji="0" lang="en-US" altLang="en-US" sz="1400" b="0" i="0" u="none" strike="noStrike" cap="none" normalizeH="0" baseline="0" dirty="0">
                <a:ln>
                  <a:noFill/>
                </a:ln>
                <a:effectLst/>
                <a:latin typeface="open sans" panose="020B0606030504020204" pitchFamily="34" charset="0"/>
              </a:rPr>
              <a:t> library of Python uses for K-Nearest </a:t>
            </a:r>
            <a:r>
              <a:rPr kumimoji="0" lang="en-US" altLang="en-US" sz="1400" b="0" i="0" u="none" strike="noStrike" cap="none" normalizeH="0" baseline="0" dirty="0" err="1">
                <a:ln>
                  <a:noFill/>
                </a:ln>
                <a:effectLst/>
                <a:latin typeface="open sans" panose="020B0606030504020204" pitchFamily="34" charset="0"/>
              </a:rPr>
              <a:t>Neighbour</a:t>
            </a:r>
            <a:r>
              <a:rPr kumimoji="0" lang="en-US" altLang="en-US" sz="1400" b="0" i="0" u="none" strike="noStrike" cap="none" normalizeH="0" baseline="0" dirty="0">
                <a:ln>
                  <a:noFill/>
                </a:ln>
                <a:effectLst/>
                <a:latin typeface="open sans" panose="020B0606030504020204" pitchFamily="34" charset="0"/>
              </a:rPr>
              <a:t>. It is a measure of the true straight line distance between two points in Euclidean space.</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       </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 </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It can be used by setting the value of p equal to 2 in </a:t>
            </a:r>
            <a:r>
              <a:rPr kumimoji="0" lang="en-US" altLang="en-US" sz="1400" b="0" i="0" u="none" strike="noStrike" cap="none" normalizeH="0" baseline="0" dirty="0" err="1">
                <a:ln>
                  <a:noFill/>
                </a:ln>
                <a:effectLst/>
                <a:latin typeface="open sans" panose="020B0606030504020204" pitchFamily="34" charset="0"/>
              </a:rPr>
              <a:t>Minkowski</a:t>
            </a:r>
            <a:r>
              <a:rPr kumimoji="0" lang="en-US" altLang="en-US" sz="1400" b="0" i="0" u="none" strike="noStrike" cap="none" normalizeH="0" baseline="0" dirty="0">
                <a:ln>
                  <a:noFill/>
                </a:ln>
                <a:effectLst/>
                <a:latin typeface="open sans" panose="020B0606030504020204" pitchFamily="34" charset="0"/>
              </a:rPr>
              <a:t> distance metric.</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              </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 </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Now suppose we have two point the red (4,4) and the green (1,1).</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And now we have to calculate the distance using Euclidean distance metric.</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We will get,</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open sans" panose="020B0606030504020204" pitchFamily="34" charset="0"/>
              </a:rPr>
              <a:t>4.24</a:t>
            </a:r>
            <a:endParaRPr kumimoji="0" lang="en-US" altLang="en-US" sz="1400" b="0" i="0" u="none" strike="noStrike" cap="none" normalizeH="0" baseline="0" dirty="0">
              <a:ln>
                <a:noFill/>
              </a:ln>
              <a:effectLst/>
              <a:latin typeface="Arial" panose="020B0604020202020204" pitchFamily="34" charset="0"/>
            </a:endParaRPr>
          </a:p>
        </p:txBody>
      </p:sp>
      <p:pic>
        <p:nvPicPr>
          <p:cNvPr id="6146" name="Picture 2" descr="Image">
            <a:extLst>
              <a:ext uri="{FF2B5EF4-FFF2-40B4-BE49-F238E27FC236}">
                <a16:creationId xmlns:a16="http://schemas.microsoft.com/office/drawing/2014/main" id="{A8D5169A-7038-8ADB-0DBD-D55227614D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6076" y="329183"/>
            <a:ext cx="3109743" cy="3429969"/>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Image">
            <a:extLst>
              <a:ext uri="{FF2B5EF4-FFF2-40B4-BE49-F238E27FC236}">
                <a16:creationId xmlns:a16="http://schemas.microsoft.com/office/drawing/2014/main" id="{9938EB7B-941D-A88C-025A-63A8851ECA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4334322"/>
            <a:ext cx="3995928" cy="166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0388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572493" y="238539"/>
            <a:ext cx="11018520" cy="1434415"/>
          </a:xfrm>
        </p:spPr>
        <p:txBody>
          <a:bodyPr anchor="b">
            <a:normAutofit/>
          </a:bodyPr>
          <a:lstStyle/>
          <a:p>
            <a:r>
              <a:rPr lang="en-IN" sz="5400" dirty="0"/>
              <a:t>Distance Metrics</a:t>
            </a:r>
          </a:p>
        </p:txBody>
      </p:sp>
      <p:sp>
        <p:nvSpPr>
          <p:cNvPr id="717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572493" y="2071316"/>
            <a:ext cx="6713552" cy="4119172"/>
          </a:xfrm>
        </p:spPr>
        <p:txBody>
          <a:bodyPr anchor="t">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a:ln>
                  <a:noFill/>
                </a:ln>
                <a:effectLst/>
                <a:latin typeface="open sans" panose="020B0606030504020204" pitchFamily="34" charset="0"/>
              </a:rPr>
              <a:t>Cosine Distance</a:t>
            </a:r>
            <a:r>
              <a:rPr kumimoji="0" lang="en-US" altLang="en-US" sz="1500" b="0" i="0" u="none" strike="noStrike" cap="none" normalizeH="0" baseline="0">
                <a:ln>
                  <a:noFill/>
                </a:ln>
                <a:effectLst/>
                <a:latin typeface="open sans" panose="020B0606030504020204" pitchFamily="34" charset="0"/>
              </a:rPr>
              <a:t> – This distance metric is used mainly to calculate similarity between two vectors. It is measured by the cosine of the angle between two vectors and determines whether two vectors are pointing in the same direction. It is often used to measure document similarity in text analysis. When used with KNN this distance gives us a new perspective to a business problem and lets us find some hidden information in the data which we didn’t see using the above two distance matrices.</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It is also used in text analytics to find similarities between two documents by the number of times a particular set of words appear in it.</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Formula for cosine distance is:</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           </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 </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Using this formula we will get a value which tells us about the similarity between the two vectors and 1-cosΘ will give us their cosine distance.</a:t>
            </a:r>
            <a:endParaRPr kumimoji="0" lang="en-US" altLang="en-US" sz="15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a:ln>
                  <a:noFill/>
                </a:ln>
                <a:effectLst/>
                <a:latin typeface="open sans" panose="020B0606030504020204" pitchFamily="34" charset="0"/>
              </a:rPr>
              <a:t>Using this distance we get values between 0 and 1, where 0 means the vectors are 100% similar to each other and 1 means they are not similar at all.</a:t>
            </a:r>
            <a:endParaRPr kumimoji="0" lang="en-US" altLang="en-US" sz="1500" b="0" i="0" u="none" strike="noStrike" cap="none" normalizeH="0" baseline="0">
              <a:ln>
                <a:noFill/>
              </a:ln>
              <a:effectLst/>
              <a:latin typeface="Arial" panose="020B0604020202020204" pitchFamily="34" charset="0"/>
            </a:endParaRPr>
          </a:p>
        </p:txBody>
      </p:sp>
      <p:pic>
        <p:nvPicPr>
          <p:cNvPr id="7170" name="Picture 2" descr="Image">
            <a:extLst>
              <a:ext uri="{FF2B5EF4-FFF2-40B4-BE49-F238E27FC236}">
                <a16:creationId xmlns:a16="http://schemas.microsoft.com/office/drawing/2014/main" id="{B1ED6868-65FD-FA76-0633-174E4D8E9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35" r="18700"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0215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630936" y="640080"/>
            <a:ext cx="4818888" cy="1481328"/>
          </a:xfrm>
        </p:spPr>
        <p:txBody>
          <a:bodyPr anchor="b">
            <a:normAutofit/>
          </a:bodyPr>
          <a:lstStyle/>
          <a:p>
            <a:r>
              <a:rPr lang="en-IN" sz="5400" dirty="0"/>
              <a:t>Distance Metrics</a:t>
            </a:r>
          </a:p>
        </p:txBody>
      </p:sp>
      <p:sp>
        <p:nvSpPr>
          <p:cNvPr id="820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8F8A9-0F7C-FC4B-A6DB-FA6850E20A53}"/>
              </a:ext>
            </a:extLst>
          </p:cNvPr>
          <p:cNvSpPr>
            <a:spLocks noGrp="1"/>
          </p:cNvSpPr>
          <p:nvPr>
            <p:ph idx="1"/>
          </p:nvPr>
        </p:nvSpPr>
        <p:spPr>
          <a:xfrm>
            <a:off x="630936" y="2660904"/>
            <a:ext cx="4818888" cy="3547872"/>
          </a:xfrm>
        </p:spPr>
        <p:txBody>
          <a:bodyPr anchor="t">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200" b="1" i="0" u="none" strike="noStrike" cap="none" normalizeH="0" baseline="0" dirty="0">
                <a:ln>
                  <a:noFill/>
                </a:ln>
                <a:effectLst/>
                <a:latin typeface="open sans" panose="020B0606030504020204" pitchFamily="34" charset="0"/>
              </a:rPr>
              <a:t>Jaccard Distance </a:t>
            </a:r>
            <a:r>
              <a:rPr kumimoji="0" lang="en-US" altLang="en-US" sz="1200" b="0" i="0" u="none" strike="noStrike" cap="none" normalizeH="0" baseline="0" dirty="0">
                <a:ln>
                  <a:noFill/>
                </a:ln>
                <a:effectLst/>
                <a:latin typeface="open sans" panose="020B0606030504020204" pitchFamily="34" charset="0"/>
              </a:rPr>
              <a:t>- The Jaccard coefficient is a similar method of comparison to the Cosine Similarity due to how both methods compare one type of attribute distributed among all data.  The Jaccard approach looks at the two data sets and finds the incident where both values are equal to 1.  So the resulting value reflects how many 1 to 1 matches occur in comparison to the total number of data points. This is also known as the frequency that 1 to 1 match, which is what the Cosine Similarity looks for, how frequent a certain attribute occurs.</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open sans" panose="020B0606030504020204" pitchFamily="34" charset="0"/>
              </a:rPr>
              <a:t>It is extremely sensitive to small samples sizes and may give erroneous results, especially with very small data sets with missing observations.</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open sans" panose="020B0606030504020204" pitchFamily="34" charset="0"/>
              </a:rPr>
              <a:t>The formula for Jaccard index is:</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open sans" panose="020B0606030504020204" pitchFamily="34" charset="0"/>
              </a:rPr>
              <a:t>                    </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effectLst/>
                <a:latin typeface="open sans" panose="020B0606030504020204" pitchFamily="34" charset="0"/>
              </a:rPr>
              <a:t>Jaccard distance is the complement of the Jaccard index and can be found by subtracting the Jaccard Index from 100%, thus the formula for Jaccard distance is:</a:t>
            </a:r>
            <a:endParaRPr kumimoji="0" lang="en-US" altLang="en-US" sz="12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200" b="1" i="0" u="none" strike="noStrike" cap="none" normalizeH="0" baseline="0" dirty="0">
                <a:ln>
                  <a:noFill/>
                </a:ln>
                <a:effectLst/>
                <a:latin typeface="open sans" panose="020B0606030504020204" pitchFamily="34" charset="0"/>
              </a:rPr>
              <a:t>D(A,B) = 1 – J(A,B)</a:t>
            </a:r>
            <a:endParaRPr kumimoji="0" lang="en-US" altLang="en-US" sz="1200" b="0" i="0" u="none" strike="noStrike" cap="none" normalizeH="0" baseline="0" dirty="0">
              <a:ln>
                <a:noFill/>
              </a:ln>
              <a:effectLst/>
              <a:latin typeface="open sans" panose="020B0606030504020204" pitchFamily="34" charset="0"/>
            </a:endParaRPr>
          </a:p>
        </p:txBody>
      </p:sp>
      <p:pic>
        <p:nvPicPr>
          <p:cNvPr id="8194" name="Picture 2" descr="Image">
            <a:extLst>
              <a:ext uri="{FF2B5EF4-FFF2-40B4-BE49-F238E27FC236}">
                <a16:creationId xmlns:a16="http://schemas.microsoft.com/office/drawing/2014/main" id="{D0154159-DDA6-5D6B-3775-E8217A642D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692039"/>
            <a:ext cx="5458968" cy="147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06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6" name="Rectangle 820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5CE7C-5287-2A95-36DC-76E76C7393A0}"/>
              </a:ext>
            </a:extLst>
          </p:cNvPr>
          <p:cNvSpPr>
            <a:spLocks noGrp="1"/>
          </p:cNvSpPr>
          <p:nvPr>
            <p:ph type="title"/>
          </p:nvPr>
        </p:nvSpPr>
        <p:spPr>
          <a:xfrm>
            <a:off x="838200" y="365125"/>
            <a:ext cx="10515600" cy="1325563"/>
          </a:xfrm>
        </p:spPr>
        <p:txBody>
          <a:bodyPr>
            <a:normAutofit/>
          </a:bodyPr>
          <a:lstStyle/>
          <a:p>
            <a:r>
              <a:rPr lang="en-IN" sz="5400" dirty="0"/>
              <a:t>Distance Metrics</a:t>
            </a:r>
          </a:p>
        </p:txBody>
      </p:sp>
      <p:sp>
        <p:nvSpPr>
          <p:cNvPr id="820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A59DE6FD-EB42-1925-8EA6-D236823A9917}"/>
              </a:ext>
            </a:extLst>
          </p:cNvPr>
          <p:cNvSpPr>
            <a:spLocks noGrp="1" noChangeArrowheads="1"/>
          </p:cNvSpPr>
          <p:nvPr>
            <p:ph idx="1"/>
          </p:nvPr>
        </p:nvSpPr>
        <p:spPr bwMode="auto">
          <a:xfrm>
            <a:off x="838200" y="1929384"/>
            <a:ext cx="10515600" cy="425196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900" b="1" i="0" u="none" strike="noStrike" cap="none" normalizeH="0" baseline="0" dirty="0">
                <a:ln>
                  <a:noFill/>
                </a:ln>
                <a:effectLst/>
                <a:latin typeface="open sans" panose="020B0606030504020204" pitchFamily="34" charset="0"/>
              </a:rPr>
              <a:t>Hamming Distance </a:t>
            </a:r>
            <a:r>
              <a:rPr kumimoji="0" lang="en-US" altLang="en-US" sz="1900" b="0" i="0" u="none" strike="noStrike" cap="none" normalizeH="0" baseline="0" dirty="0">
                <a:ln>
                  <a:noFill/>
                </a:ln>
                <a:effectLst/>
                <a:latin typeface="open sans" panose="020B0606030504020204" pitchFamily="34" charset="0"/>
              </a:rPr>
              <a:t>- Hamming distance is a metric for comparing two binary data strings. While comparing two binary strings of equal length, Hamming distance is the number of bit positions in which the two bits are different. The Hamming distance method looks at the whole data and finds when data points are similar and dissimilar one to one.  The Hamming distance gives the result of how many attributes were different.</a:t>
            </a:r>
            <a:endParaRPr kumimoji="0" lang="en-US" altLang="en-US" sz="19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dirty="0">
                <a:ln>
                  <a:noFill/>
                </a:ln>
                <a:effectLst/>
                <a:latin typeface="open sans" panose="020B0606030504020204" pitchFamily="34" charset="0"/>
              </a:rPr>
              <a:t>This is used mostly when you one-hot encode your data and need to find distances between the two binary vectors.</a:t>
            </a:r>
            <a:endParaRPr kumimoji="0" lang="en-US" altLang="en-US" sz="19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dirty="0">
                <a:ln>
                  <a:noFill/>
                </a:ln>
                <a:effectLst/>
                <a:latin typeface="open sans" panose="020B0606030504020204" pitchFamily="34" charset="0"/>
              </a:rPr>
              <a:t>Suppose we have two strings “ABCDE” and “AGDDF” of same length and we want to find the hamming distance between these. We will go letter by letter in each string and see if they are similar or not like first letters of both strings are similar, then second is not similar and so on.</a:t>
            </a:r>
            <a:endParaRPr kumimoji="0" lang="en-US" altLang="en-US" sz="19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900" b="1" i="0" u="none" strike="noStrike" cap="none" normalizeH="0" baseline="0" dirty="0">
                <a:ln>
                  <a:noFill/>
                </a:ln>
                <a:effectLst/>
                <a:latin typeface="open sans" panose="020B0606030504020204" pitchFamily="34" charset="0"/>
              </a:rPr>
              <a:t>A</a:t>
            </a:r>
            <a:r>
              <a:rPr kumimoji="0" lang="en-US" altLang="en-US" sz="1900" b="0" i="0" u="none" strike="noStrike" cap="none" normalizeH="0" baseline="0" dirty="0">
                <a:ln>
                  <a:noFill/>
                </a:ln>
                <a:effectLst/>
                <a:latin typeface="open sans" panose="020B0606030504020204" pitchFamily="34" charset="0"/>
              </a:rPr>
              <a:t>BC</a:t>
            </a:r>
            <a:r>
              <a:rPr kumimoji="0" lang="en-US" altLang="en-US" sz="1900" b="1" i="0" u="none" strike="noStrike" cap="none" normalizeH="0" baseline="0" dirty="0">
                <a:ln>
                  <a:noFill/>
                </a:ln>
                <a:effectLst/>
                <a:latin typeface="open sans" panose="020B0606030504020204" pitchFamily="34" charset="0"/>
              </a:rPr>
              <a:t>D</a:t>
            </a:r>
            <a:r>
              <a:rPr kumimoji="0" lang="en-US" altLang="en-US" sz="1900" b="0" i="0" u="none" strike="noStrike" cap="none" normalizeH="0" baseline="0" dirty="0">
                <a:ln>
                  <a:noFill/>
                </a:ln>
                <a:effectLst/>
                <a:latin typeface="open sans" panose="020B0606030504020204" pitchFamily="34" charset="0"/>
              </a:rPr>
              <a:t>E and </a:t>
            </a:r>
            <a:r>
              <a:rPr kumimoji="0" lang="en-US" altLang="en-US" sz="1900" b="1" i="0" u="none" strike="noStrike" cap="none" normalizeH="0" baseline="0" dirty="0">
                <a:ln>
                  <a:noFill/>
                </a:ln>
                <a:effectLst/>
                <a:latin typeface="open sans" panose="020B0606030504020204" pitchFamily="34" charset="0"/>
              </a:rPr>
              <a:t>A</a:t>
            </a:r>
            <a:r>
              <a:rPr kumimoji="0" lang="en-US" altLang="en-US" sz="1900" b="0" i="0" u="none" strike="noStrike" cap="none" normalizeH="0" baseline="0" dirty="0">
                <a:ln>
                  <a:noFill/>
                </a:ln>
                <a:effectLst/>
                <a:latin typeface="open sans" panose="020B0606030504020204" pitchFamily="34" charset="0"/>
              </a:rPr>
              <a:t>GD</a:t>
            </a:r>
            <a:r>
              <a:rPr kumimoji="0" lang="en-US" altLang="en-US" sz="1900" b="1" i="0" u="none" strike="noStrike" cap="none" normalizeH="0" baseline="0" dirty="0">
                <a:ln>
                  <a:noFill/>
                </a:ln>
                <a:effectLst/>
                <a:latin typeface="open sans" panose="020B0606030504020204" pitchFamily="34" charset="0"/>
              </a:rPr>
              <a:t>D</a:t>
            </a:r>
            <a:r>
              <a:rPr kumimoji="0" lang="en-US" altLang="en-US" sz="1900" b="0" i="0" u="none" strike="noStrike" cap="none" normalizeH="0" baseline="0" dirty="0">
                <a:ln>
                  <a:noFill/>
                </a:ln>
                <a:effectLst/>
                <a:latin typeface="open sans" panose="020B0606030504020204" pitchFamily="34" charset="0"/>
              </a:rPr>
              <a:t>F</a:t>
            </a:r>
          </a:p>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dirty="0">
                <a:ln>
                  <a:noFill/>
                </a:ln>
                <a:effectLst/>
                <a:latin typeface="open sans" panose="020B0606030504020204" pitchFamily="34" charset="0"/>
              </a:rPr>
              <a:t>When we are done doing this we will see that only two letters marked in red were similar and three were dissimilar in the strings. Hence, the Hamming Distance here will be 3. Note that larger the Hamming Distance between two strings, more dissimilar will be those strings (and vice versa).</a:t>
            </a:r>
            <a:endParaRPr kumimoji="0" lang="en-US" altLang="en-US" sz="19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675248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Data</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p:txBody>
          <a:bodyPr>
            <a:normAutofit fontScale="62500" lnSpcReduction="20000"/>
          </a:bodyPr>
          <a:lstStyle/>
          <a:p>
            <a:r>
              <a:rPr lang="en-US" dirty="0"/>
              <a:t>Data is a crucial component in the field of Machine Learning. It refers to the set of observations or measurements that can be used to train a machine-learning model. The quality and quantity of data available for training and testing play a significant role in determining the performance of a machine-learning model. Data can be in various forms such as numerical, categorical, or time-series data, and can come from various sources such as databases, spreadsheets, or APIs. Machine learning algorithms use data to learn patterns and relationships between input variables and target outputs, which can then be used for prediction or classification tasks.</a:t>
            </a:r>
          </a:p>
          <a:p>
            <a:r>
              <a:rPr lang="en-US" dirty="0"/>
              <a:t>Data is typically divided into two types: </a:t>
            </a:r>
          </a:p>
          <a:p>
            <a:pPr lvl="1"/>
            <a:r>
              <a:rPr lang="en-US" dirty="0"/>
              <a:t>Labeled data</a:t>
            </a:r>
          </a:p>
          <a:p>
            <a:pPr lvl="1"/>
            <a:r>
              <a:rPr lang="en-US" dirty="0"/>
              <a:t>Unlabeled data</a:t>
            </a:r>
          </a:p>
          <a:p>
            <a:r>
              <a:rPr lang="en-US" dirty="0"/>
              <a:t>Labeled data includes a label or target variable that the model is trying to predict, whereas unlabeled data does not include a label or target variable. The data used in machine learning is typically numerical or categorical. Numerical data includes values that can be ordered and measured, such as age or income. Categorical data includes values that represent categories, such as gender or type of fruit.</a:t>
            </a:r>
          </a:p>
          <a:p>
            <a:r>
              <a:rPr lang="en-US" dirty="0"/>
              <a:t>Data can be divided into training and testing sets. The training set is used to train the model, and the testing set is used to evaluate the performance of the model. It is important to ensure that the data is split in a random and representative way.</a:t>
            </a:r>
          </a:p>
          <a:p>
            <a:r>
              <a:rPr lang="en-US" dirty="0"/>
              <a:t>Data preprocessing is an important step in the machine learning pipeline. This step can include cleaning and normalizing the data, handling missing values, and feature selection or engineering.</a:t>
            </a:r>
            <a:endParaRPr lang="en-IN" dirty="0"/>
          </a:p>
        </p:txBody>
      </p:sp>
    </p:spTree>
    <p:extLst>
      <p:ext uri="{BB962C8B-B14F-4D97-AF65-F5344CB8AC3E}">
        <p14:creationId xmlns:p14="http://schemas.microsoft.com/office/powerpoint/2010/main" val="4732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lnSpcReduction="10000"/>
          </a:bodyPr>
          <a:lstStyle/>
          <a:p>
            <a:r>
              <a:rPr lang="en-US" b="1" dirty="0"/>
              <a:t>Step 2: Import and Inspect the Data</a:t>
            </a:r>
          </a:p>
          <a:p>
            <a:r>
              <a:rPr lang="en-US" dirty="0"/>
              <a:t>Once you have clean expertise of the problem and the information, the following step is to import the data into your evaluation environment (e.g., Python, R, or a spreadsheet program). During this step, looking into the statistics is critical to gain initial know-how of its structure, variable kinds, and capability issues.</a:t>
            </a:r>
          </a:p>
          <a:p>
            <a:r>
              <a:rPr lang="en-US" dirty="0"/>
              <a:t>Here are a few obligations you could carry out at this stage:</a:t>
            </a:r>
          </a:p>
          <a:p>
            <a:pPr lvl="1"/>
            <a:r>
              <a:rPr lang="en-US" sz="1600" dirty="0"/>
              <a:t>Load the facts into your analysis environment, ensuring that the facts are imported efficiently and without errors or truncations.</a:t>
            </a:r>
          </a:p>
          <a:p>
            <a:pPr lvl="1"/>
            <a:r>
              <a:rPr lang="en-US" sz="1600" dirty="0"/>
              <a:t>Examine the size of the facts (variety of rows and columns) to experience its length and complexity.</a:t>
            </a:r>
          </a:p>
          <a:p>
            <a:pPr lvl="1"/>
            <a:r>
              <a:rPr lang="en-US" sz="1600" dirty="0"/>
              <a:t>Check for missing values and their distribution across variables, as missing information can notably affect the quality and reliability of your evaluation.</a:t>
            </a:r>
          </a:p>
          <a:p>
            <a:pPr lvl="1"/>
            <a:r>
              <a:rPr lang="en-US" sz="1600" dirty="0"/>
              <a:t>Identify facts sorts and formats for each variable, as these records may be necessary for the following facts manipulation and evaluation steps.</a:t>
            </a:r>
          </a:p>
          <a:p>
            <a:pPr lvl="1"/>
            <a:r>
              <a:rPr lang="en-US" sz="1600" dirty="0"/>
              <a:t>Look for any apparent errors or inconsistencies in the information, such as invalid values, mismatched units, or outliers, that can indicate exceptional issues with information.</a:t>
            </a:r>
          </a:p>
        </p:txBody>
      </p:sp>
    </p:spTree>
    <p:extLst>
      <p:ext uri="{BB962C8B-B14F-4D97-AF65-F5344CB8AC3E}">
        <p14:creationId xmlns:p14="http://schemas.microsoft.com/office/powerpoint/2010/main" val="22171862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K-Nearest Neighbours</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247244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Neighbours</a:t>
            </a:r>
          </a:p>
        </p:txBody>
      </p:sp>
      <p:sp>
        <p:nvSpPr>
          <p:cNvPr id="3" name="Content Placeholder 2"/>
          <p:cNvSpPr>
            <a:spLocks noGrp="1"/>
          </p:cNvSpPr>
          <p:nvPr>
            <p:ph idx="1"/>
          </p:nvPr>
        </p:nvSpPr>
        <p:spPr/>
        <p:txBody>
          <a:bodyPr/>
          <a:lstStyle/>
          <a:p>
            <a:r>
              <a:rPr lang="en-IN" dirty="0"/>
              <a:t>Also called </a:t>
            </a:r>
            <a:r>
              <a:rPr lang="en-IN" dirty="0">
                <a:solidFill>
                  <a:srgbClr val="7030A0"/>
                </a:solidFill>
              </a:rPr>
              <a:t>Lazy Learning </a:t>
            </a:r>
            <a:r>
              <a:rPr lang="en-IN" dirty="0"/>
              <a:t>or </a:t>
            </a:r>
            <a:r>
              <a:rPr lang="en-IN" dirty="0">
                <a:solidFill>
                  <a:srgbClr val="7030A0"/>
                </a:solidFill>
              </a:rPr>
              <a:t>Instance Based Learning</a:t>
            </a:r>
          </a:p>
          <a:p>
            <a:r>
              <a:rPr lang="en-IN" dirty="0"/>
              <a:t>Neighbours-based classification is a type of </a:t>
            </a:r>
            <a:r>
              <a:rPr lang="en-IN" i="1" dirty="0"/>
              <a:t>instance-based learning</a:t>
            </a:r>
            <a:r>
              <a:rPr lang="en-IN" dirty="0"/>
              <a:t> or </a:t>
            </a:r>
            <a:r>
              <a:rPr lang="en-IN" i="1" dirty="0"/>
              <a:t>non-generalizing learning</a:t>
            </a:r>
            <a:r>
              <a:rPr lang="en-IN" dirty="0"/>
              <a:t>: it does not attempt to construct a general internal model, but simply stores instances of the training data. Classification is computed from a simple majority vote of the nearest neighbours of each point: a query point is assigned the data class which has the most representatives within the nearest neighbours of the point.</a:t>
            </a:r>
          </a:p>
        </p:txBody>
      </p:sp>
    </p:spTree>
    <p:extLst>
      <p:ext uri="{BB962C8B-B14F-4D97-AF65-F5344CB8AC3E}">
        <p14:creationId xmlns:p14="http://schemas.microsoft.com/office/powerpoint/2010/main" val="38782282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Neighbours</a:t>
            </a:r>
          </a:p>
        </p:txBody>
      </p:sp>
      <p:sp>
        <p:nvSpPr>
          <p:cNvPr id="3" name="Content Placeholder 2"/>
          <p:cNvSpPr>
            <a:spLocks noGrp="1"/>
          </p:cNvSpPr>
          <p:nvPr>
            <p:ph idx="1"/>
          </p:nvPr>
        </p:nvSpPr>
        <p:spPr>
          <a:xfrm>
            <a:off x="409433" y="1825625"/>
            <a:ext cx="10944367" cy="4351338"/>
          </a:xfrm>
        </p:spPr>
        <p:txBody>
          <a:bodyPr>
            <a:normAutofit fontScale="92500" lnSpcReduction="20000"/>
          </a:bodyPr>
          <a:lstStyle/>
          <a:p>
            <a:pPr marL="0" indent="0">
              <a:buNone/>
            </a:pPr>
            <a:r>
              <a:rPr lang="en-IN" dirty="0"/>
              <a:t>To demonstrate a </a:t>
            </a:r>
            <a:r>
              <a:rPr lang="en-IN" i="1" dirty="0"/>
              <a:t>k</a:t>
            </a:r>
            <a:r>
              <a:rPr lang="en-IN" dirty="0"/>
              <a:t>-nearest neighbour analysis,</a:t>
            </a:r>
          </a:p>
          <a:p>
            <a:pPr marL="0" indent="0">
              <a:buNone/>
            </a:pPr>
            <a:r>
              <a:rPr lang="en-IN" dirty="0"/>
              <a:t>let's consider the task of classifying a new object </a:t>
            </a:r>
          </a:p>
          <a:p>
            <a:pPr marL="0" indent="0">
              <a:buNone/>
            </a:pPr>
            <a:r>
              <a:rPr lang="en-IN" dirty="0"/>
              <a:t>(query point) among a number of known examples. </a:t>
            </a:r>
          </a:p>
          <a:p>
            <a:pPr marL="0" indent="0">
              <a:buNone/>
            </a:pPr>
            <a:r>
              <a:rPr lang="en-IN" dirty="0"/>
              <a:t>This is shown in the figure below, which depicts the </a:t>
            </a:r>
          </a:p>
          <a:p>
            <a:pPr marL="0" indent="0">
              <a:buNone/>
            </a:pPr>
            <a:r>
              <a:rPr lang="en-IN" dirty="0"/>
              <a:t>examples (instances) with the plus and minus signs </a:t>
            </a:r>
          </a:p>
          <a:p>
            <a:pPr marL="0" indent="0">
              <a:buNone/>
            </a:pPr>
            <a:r>
              <a:rPr lang="en-IN" dirty="0"/>
              <a:t>and the query point with a red circle. Our task is to </a:t>
            </a:r>
          </a:p>
          <a:p>
            <a:pPr marL="0" indent="0">
              <a:buNone/>
            </a:pPr>
            <a:r>
              <a:rPr lang="en-IN" dirty="0"/>
              <a:t>estimate (classify) the outcome of the query point </a:t>
            </a:r>
          </a:p>
          <a:p>
            <a:pPr marL="0" indent="0">
              <a:buNone/>
            </a:pPr>
            <a:r>
              <a:rPr lang="en-IN" dirty="0"/>
              <a:t>based on a selected number of its nearest neighbours. </a:t>
            </a:r>
          </a:p>
          <a:p>
            <a:pPr marL="0" indent="0">
              <a:buNone/>
            </a:pPr>
            <a:r>
              <a:rPr lang="en-IN" dirty="0"/>
              <a:t>In other words, we want to know whether the query </a:t>
            </a:r>
          </a:p>
          <a:p>
            <a:pPr marL="0" indent="0">
              <a:buNone/>
            </a:pPr>
            <a:r>
              <a:rPr lang="en-IN" dirty="0"/>
              <a:t>point can be classified as a plus or a minus sign.</a:t>
            </a:r>
          </a:p>
        </p:txBody>
      </p:sp>
      <p:pic>
        <p:nvPicPr>
          <p:cNvPr id="4" name="Content Placeholder 3"/>
          <p:cNvPicPr>
            <a:picLocks noChangeAspect="1"/>
          </p:cNvPicPr>
          <p:nvPr/>
        </p:nvPicPr>
        <p:blipFill>
          <a:blip r:embed="rId2"/>
          <a:stretch>
            <a:fillRect/>
          </a:stretch>
        </p:blipFill>
        <p:spPr>
          <a:xfrm>
            <a:off x="7753350" y="1825624"/>
            <a:ext cx="4243032" cy="4486275"/>
          </a:xfrm>
          <a:prstGeom prst="rect">
            <a:avLst/>
          </a:prstGeom>
        </p:spPr>
      </p:pic>
    </p:spTree>
    <p:extLst>
      <p:ext uri="{BB962C8B-B14F-4D97-AF65-F5344CB8AC3E}">
        <p14:creationId xmlns:p14="http://schemas.microsoft.com/office/powerpoint/2010/main" val="302910846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125"/>
            <a:ext cx="10515600" cy="313899"/>
          </a:xfrm>
        </p:spPr>
        <p:txBody>
          <a:bodyPr>
            <a:normAutofit fontScale="90000"/>
          </a:bodyPr>
          <a:lstStyle/>
          <a:p>
            <a:endParaRPr lang="en-IN" dirty="0"/>
          </a:p>
        </p:txBody>
      </p:sp>
      <p:sp>
        <p:nvSpPr>
          <p:cNvPr id="5" name="Content Placeholder 4"/>
          <p:cNvSpPr>
            <a:spLocks noGrp="1"/>
          </p:cNvSpPr>
          <p:nvPr>
            <p:ph idx="1"/>
          </p:nvPr>
        </p:nvSpPr>
        <p:spPr>
          <a:xfrm>
            <a:off x="838200" y="696036"/>
            <a:ext cx="10515600" cy="5827594"/>
          </a:xfrm>
        </p:spPr>
        <p:txBody>
          <a:bodyPr/>
          <a:lstStyle/>
          <a:p>
            <a:r>
              <a:rPr lang="en-IN" sz="2000" dirty="0"/>
              <a:t>A case is classified by a majority vote of its neighbours, with the case being assigned to the class most common amongst its K nearest neighbours measured by a distance function. If K = 1, then the case is simply assigned to the class of its nearest neighbour. </a:t>
            </a:r>
          </a:p>
          <a:p>
            <a:r>
              <a:rPr lang="en-IN" sz="2000" dirty="0"/>
              <a:t>It should also be noted that all three distance measures are only valid for continuous variables. In the instance of categorical variables the Hamming distance must be used. It also brings up the issue of standardization of the numerical variables between 0 and 1 when there is a mixture of numerical and categorical variables in the dataset.</a:t>
            </a:r>
          </a:p>
          <a:p>
            <a:endParaRPr lang="en-IN" dirty="0"/>
          </a:p>
          <a:p>
            <a:endParaRPr lang="en-IN" dirty="0"/>
          </a:p>
          <a:p>
            <a:pPr marL="0" indent="0">
              <a:buNone/>
            </a:pPr>
            <a:endParaRPr lang="en-IN" dirty="0"/>
          </a:p>
          <a:p>
            <a:endParaRPr lang="en-IN" dirty="0"/>
          </a:p>
        </p:txBody>
      </p:sp>
      <p:pic>
        <p:nvPicPr>
          <p:cNvPr id="8" name="Picture 7"/>
          <p:cNvPicPr>
            <a:picLocks noChangeAspect="1"/>
          </p:cNvPicPr>
          <p:nvPr/>
        </p:nvPicPr>
        <p:blipFill>
          <a:blip r:embed="rId2"/>
          <a:stretch>
            <a:fillRect/>
          </a:stretch>
        </p:blipFill>
        <p:spPr>
          <a:xfrm>
            <a:off x="1371742" y="2920621"/>
            <a:ext cx="4005476" cy="3603009"/>
          </a:xfrm>
          <a:prstGeom prst="rect">
            <a:avLst/>
          </a:prstGeom>
        </p:spPr>
      </p:pic>
      <p:pic>
        <p:nvPicPr>
          <p:cNvPr id="9" name="Picture 8"/>
          <p:cNvPicPr>
            <a:picLocks noChangeAspect="1"/>
          </p:cNvPicPr>
          <p:nvPr/>
        </p:nvPicPr>
        <p:blipFill>
          <a:blip r:embed="rId3"/>
          <a:stretch>
            <a:fillRect/>
          </a:stretch>
        </p:blipFill>
        <p:spPr>
          <a:xfrm>
            <a:off x="5732060" y="2920621"/>
            <a:ext cx="4135271" cy="3603009"/>
          </a:xfrm>
          <a:prstGeom prst="rect">
            <a:avLst/>
          </a:prstGeom>
        </p:spPr>
      </p:pic>
    </p:spTree>
    <p:extLst>
      <p:ext uri="{BB962C8B-B14F-4D97-AF65-F5344CB8AC3E}">
        <p14:creationId xmlns:p14="http://schemas.microsoft.com/office/powerpoint/2010/main" val="419393080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3048"/>
          </a:xfrm>
        </p:spPr>
        <p:txBody>
          <a:bodyPr/>
          <a:lstStyle/>
          <a:p>
            <a:r>
              <a:rPr lang="en-IN" dirty="0"/>
              <a:t>Choice of K</a:t>
            </a:r>
          </a:p>
        </p:txBody>
      </p:sp>
      <p:sp>
        <p:nvSpPr>
          <p:cNvPr id="3" name="Content Placeholder 2"/>
          <p:cNvSpPr>
            <a:spLocks noGrp="1"/>
          </p:cNvSpPr>
          <p:nvPr>
            <p:ph idx="1"/>
          </p:nvPr>
        </p:nvSpPr>
        <p:spPr>
          <a:xfrm>
            <a:off x="838200" y="1201003"/>
            <a:ext cx="10515600" cy="4975960"/>
          </a:xfrm>
        </p:spPr>
        <p:txBody>
          <a:bodyPr>
            <a:normAutofit fontScale="92500" lnSpcReduction="20000"/>
          </a:bodyPr>
          <a:lstStyle/>
          <a:p>
            <a:r>
              <a:rPr lang="en-IN" dirty="0"/>
              <a:t>The choice of </a:t>
            </a:r>
            <a:r>
              <a:rPr lang="en-IN" i="1" dirty="0"/>
              <a:t>K</a:t>
            </a:r>
            <a:r>
              <a:rPr lang="en-IN" dirty="0"/>
              <a:t> is essential in building the </a:t>
            </a:r>
            <a:r>
              <a:rPr lang="en-IN" i="1" dirty="0"/>
              <a:t>KNN</a:t>
            </a:r>
            <a:r>
              <a:rPr lang="en-IN" dirty="0"/>
              <a:t> model. In fact, </a:t>
            </a:r>
            <a:r>
              <a:rPr lang="en-IN" i="1" dirty="0"/>
              <a:t>k</a:t>
            </a:r>
            <a:r>
              <a:rPr lang="en-IN" dirty="0"/>
              <a:t> can be regarded as one of the most important factors of the model that can strongly influence the quality of predictions. </a:t>
            </a:r>
          </a:p>
          <a:p>
            <a:r>
              <a:rPr lang="en-IN" dirty="0"/>
              <a:t>One appropriate way to look at the number of nearest neighbours </a:t>
            </a:r>
            <a:r>
              <a:rPr lang="en-IN" i="1" dirty="0"/>
              <a:t>k</a:t>
            </a:r>
            <a:r>
              <a:rPr lang="en-IN" dirty="0"/>
              <a:t> is to think of it as a smoothing parameter. For any given problem, a small value of </a:t>
            </a:r>
            <a:r>
              <a:rPr lang="en-IN" i="1" dirty="0"/>
              <a:t>k</a:t>
            </a:r>
            <a:r>
              <a:rPr lang="en-IN" dirty="0"/>
              <a:t> will lead to a large variance in predictions. Alternatively, setting </a:t>
            </a:r>
            <a:r>
              <a:rPr lang="en-IN" i="1" dirty="0"/>
              <a:t>k</a:t>
            </a:r>
            <a:r>
              <a:rPr lang="en-IN" dirty="0"/>
              <a:t> to a large value may lead to a large model bias. </a:t>
            </a:r>
          </a:p>
          <a:p>
            <a:r>
              <a:rPr lang="en-IN" dirty="0"/>
              <a:t>Thus, </a:t>
            </a:r>
            <a:r>
              <a:rPr lang="en-IN" i="1" dirty="0"/>
              <a:t>k</a:t>
            </a:r>
            <a:r>
              <a:rPr lang="en-IN" dirty="0"/>
              <a:t> should be set to a value large enough to minimize the probability of misclassification and small enough (with respect to the number of cases in the example sample) so that the </a:t>
            </a:r>
            <a:r>
              <a:rPr lang="en-IN" i="1" dirty="0"/>
              <a:t>K</a:t>
            </a:r>
            <a:r>
              <a:rPr lang="en-IN" dirty="0"/>
              <a:t> nearest points are close enough to the query point. Thus, like any smoothing parameter, there is an optimal value for </a:t>
            </a:r>
            <a:r>
              <a:rPr lang="en-IN" i="1" dirty="0"/>
              <a:t>k</a:t>
            </a:r>
            <a:r>
              <a:rPr lang="en-IN" dirty="0"/>
              <a:t> that achieves the right trade off between the bias and the variance of the model.</a:t>
            </a:r>
          </a:p>
          <a:p>
            <a:r>
              <a:rPr lang="en-IN" dirty="0"/>
              <a:t>Historically, the optimal K for most datasets has been between </a:t>
            </a:r>
            <a:r>
              <a:rPr lang="en-IN" b="1" dirty="0">
                <a:solidFill>
                  <a:srgbClr val="00B050"/>
                </a:solidFill>
              </a:rPr>
              <a:t>3-10</a:t>
            </a:r>
            <a:r>
              <a:rPr lang="en-IN" dirty="0"/>
              <a:t>. That produces much better results than 1NN.</a:t>
            </a:r>
          </a:p>
        </p:txBody>
      </p:sp>
    </p:spTree>
    <p:extLst>
      <p:ext uri="{BB962C8B-B14F-4D97-AF65-F5344CB8AC3E}">
        <p14:creationId xmlns:p14="http://schemas.microsoft.com/office/powerpoint/2010/main" val="21786194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Cross Validation To Choose Optimal K</a:t>
            </a:r>
          </a:p>
        </p:txBody>
      </p:sp>
      <p:sp>
        <p:nvSpPr>
          <p:cNvPr id="3" name="Content Placeholder 2"/>
          <p:cNvSpPr>
            <a:spLocks noGrp="1"/>
          </p:cNvSpPr>
          <p:nvPr>
            <p:ph idx="1"/>
          </p:nvPr>
        </p:nvSpPr>
        <p:spPr/>
        <p:txBody>
          <a:bodyPr>
            <a:normAutofit fontScale="77500" lnSpcReduction="20000"/>
          </a:bodyPr>
          <a:lstStyle/>
          <a:p>
            <a:r>
              <a:rPr lang="en-IN" dirty="0"/>
              <a:t>The general idea of this method is to divide the data sample into a number of </a:t>
            </a:r>
            <a:r>
              <a:rPr lang="en-IN" i="1" dirty="0"/>
              <a:t>v</a:t>
            </a:r>
            <a:r>
              <a:rPr lang="en-IN" dirty="0"/>
              <a:t> folds (randomly drawn, disjointed sub-samples or segments). For a fixed value of </a:t>
            </a:r>
            <a:r>
              <a:rPr lang="en-IN" i="1" dirty="0"/>
              <a:t>k</a:t>
            </a:r>
            <a:r>
              <a:rPr lang="en-IN" dirty="0"/>
              <a:t>, we apply the </a:t>
            </a:r>
            <a:r>
              <a:rPr lang="en-IN" i="1" dirty="0"/>
              <a:t>KNN</a:t>
            </a:r>
            <a:r>
              <a:rPr lang="en-IN" dirty="0"/>
              <a:t> model to make predictions on the </a:t>
            </a:r>
            <a:r>
              <a:rPr lang="en-IN" i="1" dirty="0" err="1"/>
              <a:t>v</a:t>
            </a:r>
            <a:r>
              <a:rPr lang="en-IN" dirty="0" err="1"/>
              <a:t>th</a:t>
            </a:r>
            <a:r>
              <a:rPr lang="en-IN" dirty="0"/>
              <a:t> segment (i.e., use the </a:t>
            </a:r>
            <a:r>
              <a:rPr lang="en-IN" i="1" dirty="0"/>
              <a:t>v-1</a:t>
            </a:r>
            <a:r>
              <a:rPr lang="en-IN" dirty="0"/>
              <a:t> segments as the examples) and evaluate the error. </a:t>
            </a:r>
          </a:p>
          <a:p>
            <a:r>
              <a:rPr lang="en-IN" dirty="0"/>
              <a:t>The most common choice for this error for </a:t>
            </a:r>
            <a:r>
              <a:rPr lang="en-IN" dirty="0">
                <a:solidFill>
                  <a:srgbClr val="7030A0"/>
                </a:solidFill>
              </a:rPr>
              <a:t>regression</a:t>
            </a:r>
            <a:r>
              <a:rPr lang="en-IN" dirty="0"/>
              <a:t> is </a:t>
            </a:r>
            <a:r>
              <a:rPr lang="en-IN" dirty="0">
                <a:solidFill>
                  <a:srgbClr val="7030A0"/>
                </a:solidFill>
              </a:rPr>
              <a:t>sum-of-squared </a:t>
            </a:r>
            <a:r>
              <a:rPr lang="en-IN" dirty="0"/>
              <a:t>and for </a:t>
            </a:r>
            <a:r>
              <a:rPr lang="en-IN" dirty="0">
                <a:solidFill>
                  <a:srgbClr val="7030A0"/>
                </a:solidFill>
              </a:rPr>
              <a:t>classification</a:t>
            </a:r>
            <a:r>
              <a:rPr lang="en-IN" dirty="0"/>
              <a:t> it is most conveniently defined as the </a:t>
            </a:r>
            <a:r>
              <a:rPr lang="en-IN" dirty="0">
                <a:solidFill>
                  <a:srgbClr val="7030A0"/>
                </a:solidFill>
              </a:rPr>
              <a:t>accuracy </a:t>
            </a:r>
            <a:r>
              <a:rPr lang="en-IN" dirty="0"/>
              <a:t>(the percentage of correctly classified cases). This process is then successively applied to all possible choices of </a:t>
            </a:r>
            <a:r>
              <a:rPr lang="en-IN" i="1" dirty="0"/>
              <a:t>v</a:t>
            </a:r>
            <a:r>
              <a:rPr lang="en-IN" dirty="0"/>
              <a:t>. </a:t>
            </a:r>
          </a:p>
          <a:p>
            <a:r>
              <a:rPr lang="en-IN" dirty="0"/>
              <a:t>At the end of the v folds (cycles), the computed errors are averaged to yield a measure of the stability of the model (how well the model predicts query points). </a:t>
            </a:r>
          </a:p>
          <a:p>
            <a:r>
              <a:rPr lang="en-IN" dirty="0"/>
              <a:t>The above steps are then repeated for various </a:t>
            </a:r>
            <a:r>
              <a:rPr lang="en-IN" i="1" dirty="0"/>
              <a:t>k</a:t>
            </a:r>
            <a:r>
              <a:rPr lang="en-IN" dirty="0"/>
              <a:t> and the value achieving the lowest error (or the highest classification accuracy) is then selected as the optimal value for </a:t>
            </a:r>
            <a:r>
              <a:rPr lang="en-IN" i="1" dirty="0"/>
              <a:t>k</a:t>
            </a:r>
            <a:r>
              <a:rPr lang="en-IN" dirty="0"/>
              <a:t> (optimal in a cross-validation sense). Note that cross-validation is computationally expensive and you should be prepared to let the algorithm run for some time especially when the size of the examples sample is large. Alternatively, you can specify </a:t>
            </a:r>
            <a:r>
              <a:rPr lang="en-IN" i="1" dirty="0"/>
              <a:t>k</a:t>
            </a:r>
            <a:r>
              <a:rPr lang="en-IN" dirty="0"/>
              <a:t>. </a:t>
            </a:r>
          </a:p>
        </p:txBody>
      </p:sp>
    </p:spTree>
    <p:extLst>
      <p:ext uri="{BB962C8B-B14F-4D97-AF65-F5344CB8AC3E}">
        <p14:creationId xmlns:p14="http://schemas.microsoft.com/office/powerpoint/2010/main" val="41214802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7410" name="Picture 2" descr="https://www.analyticsvidhya.com/wp-content/uploads/2014/10/training-err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389" y="1419367"/>
            <a:ext cx="10768083" cy="25794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2389" y="3998794"/>
            <a:ext cx="10671412" cy="2470245"/>
          </a:xfrm>
          <a:prstGeom prst="rect">
            <a:avLst/>
          </a:prstGeom>
        </p:spPr>
      </p:pic>
      <p:sp>
        <p:nvSpPr>
          <p:cNvPr id="3" name="TextBox 2"/>
          <p:cNvSpPr txBox="1"/>
          <p:nvPr/>
        </p:nvSpPr>
        <p:spPr>
          <a:xfrm>
            <a:off x="1201003" y="118363"/>
            <a:ext cx="1705970" cy="646331"/>
          </a:xfrm>
          <a:prstGeom prst="rect">
            <a:avLst/>
          </a:prstGeom>
          <a:noFill/>
        </p:spPr>
        <p:txBody>
          <a:bodyPr wrap="square" rtlCol="0">
            <a:spAutoFit/>
          </a:bodyPr>
          <a:lstStyle/>
          <a:p>
            <a:r>
              <a:rPr lang="en-IN" dirty="0"/>
              <a:t>High Variance</a:t>
            </a:r>
          </a:p>
          <a:p>
            <a:r>
              <a:rPr lang="en-IN" dirty="0"/>
              <a:t>Over fitting</a:t>
            </a:r>
          </a:p>
        </p:txBody>
      </p:sp>
      <p:sp>
        <p:nvSpPr>
          <p:cNvPr id="5" name="Down Arrow 4"/>
          <p:cNvSpPr/>
          <p:nvPr/>
        </p:nvSpPr>
        <p:spPr>
          <a:xfrm>
            <a:off x="1610436" y="832513"/>
            <a:ext cx="204716" cy="1119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6810233" y="245660"/>
            <a:ext cx="1760561" cy="646331"/>
          </a:xfrm>
          <a:prstGeom prst="rect">
            <a:avLst/>
          </a:prstGeom>
          <a:noFill/>
        </p:spPr>
        <p:txBody>
          <a:bodyPr wrap="square" rtlCol="0">
            <a:spAutoFit/>
          </a:bodyPr>
          <a:lstStyle/>
          <a:p>
            <a:r>
              <a:rPr lang="en-IN" dirty="0"/>
              <a:t>High Bias</a:t>
            </a:r>
          </a:p>
          <a:p>
            <a:r>
              <a:rPr lang="en-IN" dirty="0"/>
              <a:t>Under Fitting</a:t>
            </a:r>
          </a:p>
        </p:txBody>
      </p:sp>
      <p:sp>
        <p:nvSpPr>
          <p:cNvPr id="7" name="Down Arrow 6"/>
          <p:cNvSpPr/>
          <p:nvPr/>
        </p:nvSpPr>
        <p:spPr>
          <a:xfrm>
            <a:off x="7690513" y="842751"/>
            <a:ext cx="197893" cy="7039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45459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7751929" y="1214652"/>
            <a:ext cx="4190360" cy="4776716"/>
          </a:xfrm>
          <a:prstGeom prst="rect">
            <a:avLst/>
          </a:prstGeom>
        </p:spPr>
      </p:pic>
      <p:pic>
        <p:nvPicPr>
          <p:cNvPr id="4" name="Picture 3"/>
          <p:cNvPicPr>
            <a:picLocks noChangeAspect="1"/>
          </p:cNvPicPr>
          <p:nvPr/>
        </p:nvPicPr>
        <p:blipFill>
          <a:blip r:embed="rId3"/>
          <a:stretch>
            <a:fillRect/>
          </a:stretch>
        </p:blipFill>
        <p:spPr>
          <a:xfrm>
            <a:off x="237698" y="1214651"/>
            <a:ext cx="7828129" cy="4776716"/>
          </a:xfrm>
          <a:prstGeom prst="rect">
            <a:avLst/>
          </a:prstGeom>
        </p:spPr>
      </p:pic>
    </p:spTree>
    <p:extLst>
      <p:ext uri="{BB962C8B-B14F-4D97-AF65-F5344CB8AC3E}">
        <p14:creationId xmlns:p14="http://schemas.microsoft.com/office/powerpoint/2010/main" val="32621277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09684" y="365125"/>
            <a:ext cx="10781731" cy="5811838"/>
          </a:xfrm>
          <a:prstGeom prst="rect">
            <a:avLst/>
          </a:prstGeom>
        </p:spPr>
      </p:pic>
    </p:spTree>
    <p:extLst>
      <p:ext uri="{BB962C8B-B14F-4D97-AF65-F5344CB8AC3E}">
        <p14:creationId xmlns:p14="http://schemas.microsoft.com/office/powerpoint/2010/main" val="20316377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2E8F-8722-0479-4F5A-EFCF45101FC5}"/>
              </a:ext>
            </a:extLst>
          </p:cNvPr>
          <p:cNvSpPr>
            <a:spLocks noGrp="1"/>
          </p:cNvSpPr>
          <p:nvPr>
            <p:ph type="title"/>
          </p:nvPr>
        </p:nvSpPr>
        <p:spPr/>
        <p:txBody>
          <a:bodyPr/>
          <a:lstStyle/>
          <a:p>
            <a:r>
              <a:rPr lang="en-US" dirty="0"/>
              <a:t>K-Nearest Neighbors (KNNs)</a:t>
            </a:r>
            <a:endParaRPr lang="en-IN" dirty="0"/>
          </a:p>
        </p:txBody>
      </p:sp>
      <p:sp>
        <p:nvSpPr>
          <p:cNvPr id="3" name="Content Placeholder 2">
            <a:extLst>
              <a:ext uri="{FF2B5EF4-FFF2-40B4-BE49-F238E27FC236}">
                <a16:creationId xmlns:a16="http://schemas.microsoft.com/office/drawing/2014/main" id="{E869448D-9C4D-D175-7765-8D50A4DC3033}"/>
              </a:ext>
            </a:extLst>
          </p:cNvPr>
          <p:cNvSpPr>
            <a:spLocks noGrp="1"/>
          </p:cNvSpPr>
          <p:nvPr>
            <p:ph idx="1"/>
          </p:nvPr>
        </p:nvSpPr>
        <p:spPr/>
        <p:txBody>
          <a:bodyPr>
            <a:normAutofit fontScale="55000" lnSpcReduction="20000"/>
          </a:bodyPr>
          <a:lstStyle/>
          <a:p>
            <a:r>
              <a:rPr lang="en-US" sz="3800" b="1" dirty="0"/>
              <a:t>Advantages of the KNN Algorithm</a:t>
            </a:r>
          </a:p>
          <a:p>
            <a:r>
              <a:rPr lang="en-US" dirty="0"/>
              <a:t>Easy to implement as the complexity of the algorithm is not that high.</a:t>
            </a:r>
          </a:p>
          <a:p>
            <a:r>
              <a:rPr lang="en-US" dirty="0"/>
              <a:t>Adapts Easily – As per the working of the KNN algorithm it stores all the data in memory storage and hence whenever a new example or data point is added then the algorithm adjusts itself as per that new example and has its contribution to the future predictions as well.</a:t>
            </a:r>
          </a:p>
          <a:p>
            <a:r>
              <a:rPr lang="en-US" dirty="0"/>
              <a:t>Few Hyperparameters – The only parameters which are required in the training of a KNN algorithm are the value of k and the choice of the distance metric which we would like to choose from our evaluation metric.</a:t>
            </a:r>
          </a:p>
          <a:p>
            <a:r>
              <a:rPr lang="en-US" sz="3600" b="1" dirty="0"/>
              <a:t>Disadvantages of the KNN Algorithm</a:t>
            </a:r>
          </a:p>
          <a:p>
            <a:r>
              <a:rPr lang="en-US" dirty="0"/>
              <a:t>Does not scale – As we have heard about this that the KNN algorithm is also considered a Lazy Algorithm. The main significance of this term is that this takes lots of computing power as well as data storage. This makes this algorithm both time-consuming and resource exhausting.</a:t>
            </a:r>
          </a:p>
          <a:p>
            <a:r>
              <a:rPr lang="en-US" dirty="0"/>
              <a:t>Curse of Dimensionality – There is a term known as the peaking phenomenon according to this the KNN algorithm is affected by the curse of dimensionality which implies the algorithm faces a hard time classifying the data points properly when the dimensionality is too high.</a:t>
            </a:r>
          </a:p>
          <a:p>
            <a:r>
              <a:rPr lang="en-US" dirty="0"/>
              <a:t>Prone to Overfitting – As the algorithm is affected due to the curse of dimensionality it is prone to the problem of overfitting as well. Hence generally feature selection as well as dimensionality reduction techniques are applied to deal with this problem.</a:t>
            </a:r>
            <a:endParaRPr lang="en-IN" dirty="0"/>
          </a:p>
        </p:txBody>
      </p:sp>
    </p:spTree>
    <p:extLst>
      <p:ext uri="{BB962C8B-B14F-4D97-AF65-F5344CB8AC3E}">
        <p14:creationId xmlns:p14="http://schemas.microsoft.com/office/powerpoint/2010/main" val="2494136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fontScale="92500" lnSpcReduction="20000"/>
          </a:bodyPr>
          <a:lstStyle/>
          <a:p>
            <a:r>
              <a:rPr lang="en-US" sz="2400" b="1" dirty="0"/>
              <a:t>Step 3: Handle Missing Data</a:t>
            </a:r>
          </a:p>
          <a:p>
            <a:r>
              <a:rPr lang="en-US" sz="2200" dirty="0"/>
              <a:t>Missing records is a joint project in many datasets, and it can significantly impact the quality and reliability of your evaluation. During the EDA method, it’s critical to pick out and deal with lacking information as it should be, as ignoring or mishandling lacking data can result in biased or misleading outcomes.</a:t>
            </a:r>
          </a:p>
          <a:p>
            <a:r>
              <a:rPr lang="en-US" sz="2200" dirty="0"/>
              <a:t>Here are some techniques you could use to handle missing statistics:</a:t>
            </a:r>
          </a:p>
          <a:p>
            <a:pPr lvl="1"/>
            <a:r>
              <a:rPr lang="en-US" sz="1700" dirty="0"/>
              <a:t>Understand the styles and capacity reasons for missing statistics: Is the information lacking entirely at random (MCAR), lacking at random (MAR), or lacking not at random (MNAR)? Understanding the underlying mechanisms can inform the proper method for handling missing information.</a:t>
            </a:r>
          </a:p>
          <a:p>
            <a:pPr lvl="1"/>
            <a:r>
              <a:rPr lang="en-US" sz="1700" dirty="0"/>
              <a:t>Decide whether to eliminate observations with lacking values (listwise deletion) or attribute (fill in) missing values: Removing observations with missing values can result in a loss of statistics and potentially biased outcomes, specifically if the lacking statistics are not MCAR. Imputing missing values can assist in preserving treasured facts. However, the imputation approach needs to be chosen cautiously.</a:t>
            </a:r>
          </a:p>
          <a:p>
            <a:pPr lvl="1"/>
            <a:r>
              <a:rPr lang="en-US" sz="1700" dirty="0"/>
              <a:t>Use suitable imputation strategies, such as mean/median imputation, regression imputation, a couple of imputations, or device-getting-to-know-based imputation methods like k-nearest associates (KNN) or selection trees. The preference for the imputation technique has to be primarily based on the characteristics of the information and the assumptions underlying every method.</a:t>
            </a:r>
          </a:p>
          <a:p>
            <a:pPr lvl="1"/>
            <a:r>
              <a:rPr lang="en-US" sz="1700" dirty="0"/>
              <a:t>Consider the effect of lacking information: Even after imputation, lacking facts can introduce uncertainty and bias. It is important to acknowledge those limitations and interpret your outcomes with warning.</a:t>
            </a:r>
          </a:p>
          <a:p>
            <a:pPr lvl="1"/>
            <a:r>
              <a:rPr lang="en-US" sz="1700" dirty="0"/>
              <a:t>Handling missing information nicely can improve the accuracy and reliability of your evaluation and save you biased or deceptive conclusions. It is likewise vital to record the techniques used to address missing facts and the motive in the back of your selection</a:t>
            </a:r>
          </a:p>
        </p:txBody>
      </p:sp>
    </p:spTree>
    <p:extLst>
      <p:ext uri="{BB962C8B-B14F-4D97-AF65-F5344CB8AC3E}">
        <p14:creationId xmlns:p14="http://schemas.microsoft.com/office/powerpoint/2010/main" val="40907786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Handwritten digit recognition</a:t>
            </a:r>
            <a:br>
              <a:rPr lang="en-IN" b="1" dirty="0"/>
            </a:br>
            <a:endParaRPr lang="en-IN" dirty="0"/>
          </a:p>
        </p:txBody>
      </p:sp>
      <p:sp>
        <p:nvSpPr>
          <p:cNvPr id="3" name="Content Placeholder 2"/>
          <p:cNvSpPr>
            <a:spLocks noGrp="1"/>
          </p:cNvSpPr>
          <p:nvPr>
            <p:ph idx="1"/>
          </p:nvPr>
        </p:nvSpPr>
        <p:spPr/>
        <p:txBody>
          <a:bodyPr>
            <a:normAutofit fontScale="85000" lnSpcReduction="10000"/>
          </a:bodyPr>
          <a:lstStyle/>
          <a:p>
            <a:r>
              <a:rPr lang="en-IN" dirty="0"/>
              <a:t>Consider the following dataset, available from </a:t>
            </a:r>
            <a:r>
              <a:rPr lang="en-IN" b="1" dirty="0">
                <a:hlinkClick r:id="rId2"/>
              </a:rPr>
              <a:t>UCI</a:t>
            </a:r>
            <a:r>
              <a:rPr lang="en-IN" dirty="0"/>
              <a:t>. Thirty people wrote 3823 digits (0-9), which were then scanned as images and translated into 64 features. Specifically, each digit was scanned into a 32x32 pixel black-and-white image, which was divided into 4x4 pixel blocks (64 of them); the number of black pixels in each 4x4 block was counted. These counts constitute the 64 features.</a:t>
            </a:r>
          </a:p>
          <a:p>
            <a:r>
              <a:rPr lang="en-IN" dirty="0"/>
              <a:t>The plot below shows each of the 3823 entities in the testing set. Because the feature vector of each entity has 64 dimensions, we cannot simply plot the feature vectors themselves. Instead, I reduced the dimensionality to 2D using “multidimensional scaling.” This technique calculates the distance from each entity to each other entity, creating a 3823x3823 matrix of distances. Then these distances are reduced to two dimensions by finding an </a:t>
            </a:r>
            <a:r>
              <a:rPr lang="en-IN" dirty="0" err="1"/>
              <a:t>x,y</a:t>
            </a:r>
            <a:r>
              <a:rPr lang="en-IN" dirty="0"/>
              <a:t> pair for each entity that respects its distances to the other entities. The scaling is not perfect, but generally serves as a good approximation of how “different” each entity is from each other entity.</a:t>
            </a:r>
          </a:p>
          <a:p>
            <a:endParaRPr lang="en-IN" dirty="0"/>
          </a:p>
        </p:txBody>
      </p:sp>
    </p:spTree>
    <p:extLst>
      <p:ext uri="{BB962C8B-B14F-4D97-AF65-F5344CB8AC3E}">
        <p14:creationId xmlns:p14="http://schemas.microsoft.com/office/powerpoint/2010/main" val="42036340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0936" y="457200"/>
            <a:ext cx="4343400" cy="1929384"/>
          </a:xfrm>
        </p:spPr>
        <p:txBody>
          <a:bodyPr anchor="ctr">
            <a:normAutofit/>
          </a:bodyPr>
          <a:lstStyle/>
          <a:p>
            <a:endParaRPr lang="en-IN" sz="4800"/>
          </a:p>
        </p:txBody>
      </p:sp>
      <p:sp>
        <p:nvSpPr>
          <p:cNvPr id="1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541263" y="457200"/>
            <a:ext cx="6007608" cy="1929384"/>
          </a:xfrm>
        </p:spPr>
        <p:txBody>
          <a:bodyPr anchor="ctr">
            <a:normAutofit/>
          </a:bodyPr>
          <a:lstStyle/>
          <a:p>
            <a:r>
              <a:rPr lang="en-IN" sz="2200" dirty="0"/>
              <a:t>Never choose even values of K. Your algorithm in will be in the state of confusion when there is equal voting for all classes. </a:t>
            </a:r>
          </a:p>
        </p:txBody>
      </p:sp>
      <p:pic>
        <p:nvPicPr>
          <p:cNvPr id="5" name="Picture 4"/>
          <p:cNvPicPr>
            <a:picLocks noChangeAspect="1"/>
          </p:cNvPicPr>
          <p:nvPr/>
        </p:nvPicPr>
        <p:blipFill>
          <a:blip r:embed="rId2"/>
          <a:stretch>
            <a:fillRect/>
          </a:stretch>
        </p:blipFill>
        <p:spPr>
          <a:xfrm>
            <a:off x="1960505" y="2569464"/>
            <a:ext cx="2479789" cy="3678936"/>
          </a:xfrm>
          <a:prstGeom prst="rect">
            <a:avLst/>
          </a:prstGeom>
        </p:spPr>
      </p:pic>
      <p:pic>
        <p:nvPicPr>
          <p:cNvPr id="4" name="Picture 3"/>
          <p:cNvPicPr>
            <a:picLocks noChangeAspect="1"/>
          </p:cNvPicPr>
          <p:nvPr/>
        </p:nvPicPr>
        <p:blipFill>
          <a:blip r:embed="rId3"/>
          <a:stretch>
            <a:fillRect/>
          </a:stretch>
        </p:blipFill>
        <p:spPr>
          <a:xfrm>
            <a:off x="6649176" y="2569464"/>
            <a:ext cx="4678752" cy="3678936"/>
          </a:xfrm>
          <a:prstGeom prst="rect">
            <a:avLst/>
          </a:prstGeom>
        </p:spPr>
      </p:pic>
    </p:spTree>
    <p:extLst>
      <p:ext uri="{BB962C8B-B14F-4D97-AF65-F5344CB8AC3E}">
        <p14:creationId xmlns:p14="http://schemas.microsoft.com/office/powerpoint/2010/main" val="982021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526"/>
          </a:xfrm>
        </p:spPr>
        <p:txBody>
          <a:bodyPr/>
          <a:lstStyle/>
          <a:p>
            <a:r>
              <a:rPr lang="en-IN" dirty="0"/>
              <a:t>KNN Example Problem</a:t>
            </a:r>
          </a:p>
        </p:txBody>
      </p:sp>
      <p:pic>
        <p:nvPicPr>
          <p:cNvPr id="4" name="Content Placeholder 3"/>
          <p:cNvPicPr>
            <a:picLocks noGrp="1" noChangeAspect="1"/>
          </p:cNvPicPr>
          <p:nvPr>
            <p:ph idx="1"/>
          </p:nvPr>
        </p:nvPicPr>
        <p:blipFill>
          <a:blip r:embed="rId2"/>
          <a:stretch>
            <a:fillRect/>
          </a:stretch>
        </p:blipFill>
        <p:spPr>
          <a:xfrm>
            <a:off x="1056564" y="1337481"/>
            <a:ext cx="10297236" cy="4804012"/>
          </a:xfrm>
          <a:prstGeom prst="rect">
            <a:avLst/>
          </a:prstGeom>
        </p:spPr>
      </p:pic>
    </p:spTree>
    <p:extLst>
      <p:ext uri="{BB962C8B-B14F-4D97-AF65-F5344CB8AC3E}">
        <p14:creationId xmlns:p14="http://schemas.microsoft.com/office/powerpoint/2010/main" val="317581290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365125"/>
            <a:ext cx="10707805" cy="6103914"/>
          </a:xfrm>
          <a:prstGeom prst="rect">
            <a:avLst/>
          </a:prstGeom>
        </p:spPr>
      </p:pic>
    </p:spTree>
    <p:extLst>
      <p:ext uri="{BB962C8B-B14F-4D97-AF65-F5344CB8AC3E}">
        <p14:creationId xmlns:p14="http://schemas.microsoft.com/office/powerpoint/2010/main" val="8450766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586855"/>
            <a:ext cx="10967113" cy="5650172"/>
          </a:xfrm>
          <a:prstGeom prst="rect">
            <a:avLst/>
          </a:prstGeom>
        </p:spPr>
      </p:pic>
    </p:spTree>
    <p:extLst>
      <p:ext uri="{BB962C8B-B14F-4D97-AF65-F5344CB8AC3E}">
        <p14:creationId xmlns:p14="http://schemas.microsoft.com/office/powerpoint/2010/main" val="27455537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96036" y="365124"/>
            <a:ext cx="10986447" cy="6049323"/>
          </a:xfrm>
          <a:prstGeom prst="rect">
            <a:avLst/>
          </a:prstGeom>
        </p:spPr>
      </p:pic>
    </p:spTree>
    <p:extLst>
      <p:ext uri="{BB962C8B-B14F-4D97-AF65-F5344CB8AC3E}">
        <p14:creationId xmlns:p14="http://schemas.microsoft.com/office/powerpoint/2010/main" val="226432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SVM</a:t>
            </a:r>
          </a:p>
        </p:txBody>
      </p:sp>
      <p:sp>
        <p:nvSpPr>
          <p:cNvPr id="3" name="Subtitle 2"/>
          <p:cNvSpPr>
            <a:spLocks noGrp="1"/>
          </p:cNvSpPr>
          <p:nvPr>
            <p:ph type="subTitle" idx="1"/>
          </p:nvPr>
        </p:nvSpPr>
        <p:spPr/>
        <p:txBody>
          <a:bodyPr>
            <a:normAutofit/>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12A442-66AA-4B51-B1E0-813B40212C72}"/>
                  </a:ext>
                </a:extLst>
              </p14:cNvPr>
              <p14:cNvContentPartPr/>
              <p14:nvPr/>
            </p14:nvContentPartPr>
            <p14:xfrm>
              <a:off x="2396663" y="1793202"/>
              <a:ext cx="360" cy="360"/>
            </p14:xfrm>
          </p:contentPart>
        </mc:Choice>
        <mc:Fallback xmlns="">
          <p:pic>
            <p:nvPicPr>
              <p:cNvPr id="5" name="Ink 4">
                <a:extLst>
                  <a:ext uri="{FF2B5EF4-FFF2-40B4-BE49-F238E27FC236}">
                    <a16:creationId xmlns:a16="http://schemas.microsoft.com/office/drawing/2014/main" id="{7F12A442-66AA-4B51-B1E0-813B40212C72}"/>
                  </a:ext>
                </a:extLst>
              </p:cNvPr>
              <p:cNvPicPr/>
              <p:nvPr/>
            </p:nvPicPr>
            <p:blipFill>
              <a:blip r:embed="rId3"/>
              <a:stretch>
                <a:fillRect/>
              </a:stretch>
            </p:blipFill>
            <p:spPr>
              <a:xfrm>
                <a:off x="2388023" y="1784202"/>
                <a:ext cx="18000" cy="18000"/>
              </a:xfrm>
              <a:prstGeom prst="rect">
                <a:avLst/>
              </a:prstGeom>
            </p:spPr>
          </p:pic>
        </mc:Fallback>
      </mc:AlternateContent>
    </p:spTree>
    <p:extLst>
      <p:ext uri="{BB962C8B-B14F-4D97-AF65-F5344CB8AC3E}">
        <p14:creationId xmlns:p14="http://schemas.microsoft.com/office/powerpoint/2010/main" val="29395853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1905000" y="609600"/>
            <a:ext cx="7467600" cy="579438"/>
          </a:xfrm>
        </p:spPr>
        <p:txBody>
          <a:bodyPr/>
          <a:lstStyle/>
          <a:p>
            <a:r>
              <a:rPr lang="en-GB" altLang="en-US" sz="3200"/>
              <a:t>Definition</a:t>
            </a:r>
          </a:p>
        </p:txBody>
      </p:sp>
      <p:sp>
        <p:nvSpPr>
          <p:cNvPr id="249859" name="Rectangle 3"/>
          <p:cNvSpPr>
            <a:spLocks noGrp="1" noChangeArrowheads="1"/>
          </p:cNvSpPr>
          <p:nvPr>
            <p:ph type="body" idx="1"/>
          </p:nvPr>
        </p:nvSpPr>
        <p:spPr>
          <a:xfrm>
            <a:off x="1687513" y="1401763"/>
            <a:ext cx="6381750" cy="5243512"/>
          </a:xfrm>
        </p:spPr>
        <p:txBody>
          <a:bodyPr/>
          <a:lstStyle/>
          <a:p>
            <a:r>
              <a:rPr lang="en-GB" altLang="en-US" sz="2400"/>
              <a:t>‘Support Vector Machine is a system for efficiently training </a:t>
            </a:r>
            <a:r>
              <a:rPr lang="en-GB" altLang="en-US" sz="2400">
                <a:solidFill>
                  <a:srgbClr val="0000FF"/>
                </a:solidFill>
              </a:rPr>
              <a:t>linear learning machines</a:t>
            </a:r>
            <a:r>
              <a:rPr lang="en-GB" altLang="en-US" sz="2400"/>
              <a:t> in </a:t>
            </a:r>
            <a:r>
              <a:rPr lang="en-GB" altLang="en-US" sz="2400">
                <a:solidFill>
                  <a:srgbClr val="0000FF"/>
                </a:solidFill>
              </a:rPr>
              <a:t>kernel-induced feature spaces</a:t>
            </a:r>
            <a:r>
              <a:rPr lang="en-GB" altLang="en-US" sz="2400"/>
              <a:t>, while respecting the insights of </a:t>
            </a:r>
            <a:r>
              <a:rPr lang="en-GB" altLang="en-US" sz="2400">
                <a:solidFill>
                  <a:srgbClr val="0000FF"/>
                </a:solidFill>
              </a:rPr>
              <a:t>generalisation</a:t>
            </a:r>
            <a:r>
              <a:rPr lang="en-GB" altLang="en-US" sz="2400"/>
              <a:t> theory and exploiting </a:t>
            </a:r>
            <a:r>
              <a:rPr lang="en-GB" altLang="en-US" sz="2400">
                <a:solidFill>
                  <a:srgbClr val="0000FF"/>
                </a:solidFill>
              </a:rPr>
              <a:t>optimisation</a:t>
            </a:r>
            <a:r>
              <a:rPr lang="en-GB" altLang="en-US" sz="2400"/>
              <a:t> theory.’</a:t>
            </a:r>
          </a:p>
          <a:p>
            <a:pPr lvl="1"/>
            <a:endParaRPr lang="en-US" altLang="en-US" b="1">
              <a:latin typeface="Verdana" panose="020B0604030504040204" pitchFamily="34" charset="0"/>
            </a:endParaRPr>
          </a:p>
          <a:p>
            <a:pPr lvl="1"/>
            <a:r>
              <a:rPr lang="en-US" altLang="en-US" b="1">
                <a:latin typeface="Verdana" panose="020B0604030504040204" pitchFamily="34" charset="0"/>
              </a:rPr>
              <a:t>AN INTRODUCTION TO SUPPORT VECTOR MACHINES (</a:t>
            </a:r>
            <a:r>
              <a:rPr lang="en-US" altLang="en-US" sz="2000">
                <a:latin typeface="Verdana" panose="020B0604030504040204" pitchFamily="34" charset="0"/>
              </a:rPr>
              <a:t>and other kernel-based learning methods)</a:t>
            </a:r>
            <a:br>
              <a:rPr lang="en-US" altLang="en-US" sz="2000" b="1">
                <a:latin typeface="Verdana" panose="020B0604030504040204" pitchFamily="34" charset="0"/>
              </a:rPr>
            </a:br>
            <a:r>
              <a:rPr lang="en-US" altLang="en-US" sz="2000">
                <a:latin typeface="Verdana" panose="020B0604030504040204" pitchFamily="34" charset="0"/>
              </a:rPr>
              <a:t>N. Cristianini and J. Shawe-Taylor</a:t>
            </a:r>
            <a:br>
              <a:rPr lang="en-US" altLang="en-US" sz="2000">
                <a:latin typeface="Verdana" panose="020B0604030504040204" pitchFamily="34" charset="0"/>
              </a:rPr>
            </a:br>
            <a:r>
              <a:rPr lang="en-US" altLang="en-US" sz="2000">
                <a:latin typeface="Verdana" panose="020B0604030504040204" pitchFamily="34" charset="0"/>
              </a:rPr>
              <a:t>Cambridge University Press</a:t>
            </a:r>
            <a:br>
              <a:rPr lang="en-US" altLang="en-US" sz="2000">
                <a:latin typeface="Verdana" panose="020B0604030504040204" pitchFamily="34" charset="0"/>
              </a:rPr>
            </a:br>
            <a:r>
              <a:rPr lang="en-US" altLang="en-US" sz="2000">
                <a:latin typeface="Verdana" panose="020B0604030504040204" pitchFamily="34" charset="0"/>
              </a:rPr>
              <a:t>2000 ISBN: 0 521 78019 5</a:t>
            </a:r>
          </a:p>
          <a:p>
            <a:pPr lvl="1"/>
            <a:r>
              <a:rPr lang="en-US" altLang="en-US" sz="2000">
                <a:latin typeface="Verdana" panose="020B0604030504040204" pitchFamily="34" charset="0"/>
              </a:rPr>
              <a:t>Kernel Methods for Pattern Analysis</a:t>
            </a:r>
            <a:br>
              <a:rPr lang="en-US" altLang="en-US" sz="2000">
                <a:latin typeface="Verdana" panose="020B0604030504040204" pitchFamily="34" charset="0"/>
              </a:rPr>
            </a:br>
            <a:r>
              <a:rPr lang="en-US" altLang="en-US" sz="2000">
                <a:latin typeface="Verdana" panose="020B0604030504040204" pitchFamily="34" charset="0"/>
              </a:rPr>
              <a:t>John Shawe-Taylor &amp; Nello Cristianini</a:t>
            </a:r>
            <a:br>
              <a:rPr lang="en-US" altLang="en-US" sz="2000">
                <a:latin typeface="Verdana" panose="020B0604030504040204" pitchFamily="34" charset="0"/>
              </a:rPr>
            </a:br>
            <a:r>
              <a:rPr lang="en-US" altLang="en-US" sz="2000">
                <a:latin typeface="Verdana" panose="020B0604030504040204" pitchFamily="34" charset="0"/>
              </a:rPr>
              <a:t>Cambridge University Press, 2004</a:t>
            </a:r>
          </a:p>
          <a:p>
            <a:pPr lvl="1"/>
            <a:endParaRPr lang="en-GB" altLang="en-US" sz="2000">
              <a:latin typeface="Verdana" panose="020B0604030504040204" pitchFamily="34" charset="0"/>
            </a:endParaRPr>
          </a:p>
        </p:txBody>
      </p:sp>
      <p:graphicFrame>
        <p:nvGraphicFramePr>
          <p:cNvPr id="249860" name="Object 4"/>
          <p:cNvGraphicFramePr>
            <a:graphicFrameLocks noChangeAspect="1"/>
          </p:cNvGraphicFramePr>
          <p:nvPr/>
        </p:nvGraphicFramePr>
        <p:xfrm>
          <a:off x="8256588" y="3095626"/>
          <a:ext cx="2411412" cy="3762375"/>
        </p:xfrm>
        <a:graphic>
          <a:graphicData uri="http://schemas.openxmlformats.org/presentationml/2006/ole">
            <mc:AlternateContent xmlns:mc="http://schemas.openxmlformats.org/markup-compatibility/2006">
              <mc:Choice xmlns:v="urn:schemas-microsoft-com:vml" Requires="v">
                <p:oleObj name="Image" r:id="rId2" imgW="1428949" imgH="2228571" progId="PSP7.Image">
                  <p:embed/>
                </p:oleObj>
              </mc:Choice>
              <mc:Fallback>
                <p:oleObj name="Image" r:id="rId2" imgW="1428949" imgH="2228571" progId="PSP7.Image">
                  <p:embed/>
                  <p:pic>
                    <p:nvPicPr>
                      <p:cNvPr id="24986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588" y="3095626"/>
                        <a:ext cx="2411412"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90761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1" y="204715"/>
            <a:ext cx="10515600" cy="5972247"/>
          </a:xfrm>
          <a:prstGeom prst="rect">
            <a:avLst/>
          </a:prstGeom>
        </p:spPr>
      </p:pic>
    </p:spTree>
    <p:extLst>
      <p:ext uri="{BB962C8B-B14F-4D97-AF65-F5344CB8AC3E}">
        <p14:creationId xmlns:p14="http://schemas.microsoft.com/office/powerpoint/2010/main" val="41097291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1828800" y="685800"/>
            <a:ext cx="7467600" cy="579438"/>
          </a:xfrm>
        </p:spPr>
        <p:txBody>
          <a:bodyPr/>
          <a:lstStyle/>
          <a:p>
            <a:r>
              <a:rPr lang="en-GB" altLang="en-US" sz="3200"/>
              <a:t>The Scalar Product</a:t>
            </a:r>
          </a:p>
        </p:txBody>
      </p:sp>
      <p:sp>
        <p:nvSpPr>
          <p:cNvPr id="250883" name="Line 3"/>
          <p:cNvSpPr>
            <a:spLocks noChangeShapeType="1"/>
          </p:cNvSpPr>
          <p:nvPr/>
        </p:nvSpPr>
        <p:spPr bwMode="auto">
          <a:xfrm flipV="1">
            <a:off x="3810000" y="2057400"/>
            <a:ext cx="12954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50884" name="Line 4"/>
          <p:cNvSpPr>
            <a:spLocks noChangeShapeType="1"/>
          </p:cNvSpPr>
          <p:nvPr/>
        </p:nvSpPr>
        <p:spPr bwMode="auto">
          <a:xfrm>
            <a:off x="3810000" y="3200400"/>
            <a:ext cx="2362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50885" name="Freeform 5"/>
          <p:cNvSpPr>
            <a:spLocks/>
          </p:cNvSpPr>
          <p:nvPr/>
        </p:nvSpPr>
        <p:spPr bwMode="auto">
          <a:xfrm>
            <a:off x="4330700" y="2743200"/>
            <a:ext cx="469900" cy="609600"/>
          </a:xfrm>
          <a:custGeom>
            <a:avLst/>
            <a:gdLst>
              <a:gd name="T0" fmla="*/ 0 w 296"/>
              <a:gd name="T1" fmla="*/ 0 h 384"/>
              <a:gd name="T2" fmla="*/ 240 w 296"/>
              <a:gd name="T3" fmla="*/ 48 h 384"/>
              <a:gd name="T4" fmla="*/ 288 w 296"/>
              <a:gd name="T5" fmla="*/ 192 h 384"/>
              <a:gd name="T6" fmla="*/ 192 w 296"/>
              <a:gd name="T7" fmla="*/ 384 h 384"/>
            </a:gdLst>
            <a:ahLst/>
            <a:cxnLst>
              <a:cxn ang="0">
                <a:pos x="T0" y="T1"/>
              </a:cxn>
              <a:cxn ang="0">
                <a:pos x="T2" y="T3"/>
              </a:cxn>
              <a:cxn ang="0">
                <a:pos x="T4" y="T5"/>
              </a:cxn>
              <a:cxn ang="0">
                <a:pos x="T6" y="T7"/>
              </a:cxn>
            </a:cxnLst>
            <a:rect l="0" t="0" r="r" b="b"/>
            <a:pathLst>
              <a:path w="296" h="384">
                <a:moveTo>
                  <a:pt x="0" y="0"/>
                </a:moveTo>
                <a:cubicBezTo>
                  <a:pt x="96" y="8"/>
                  <a:pt x="192" y="16"/>
                  <a:pt x="240" y="48"/>
                </a:cubicBezTo>
                <a:cubicBezTo>
                  <a:pt x="288" y="80"/>
                  <a:pt x="296" y="136"/>
                  <a:pt x="288" y="192"/>
                </a:cubicBezTo>
                <a:cubicBezTo>
                  <a:pt x="280" y="248"/>
                  <a:pt x="236" y="316"/>
                  <a:pt x="192"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50886" name="Text Box 6"/>
          <p:cNvSpPr txBox="1">
            <a:spLocks noChangeArrowheads="1"/>
          </p:cNvSpPr>
          <p:nvPr/>
        </p:nvSpPr>
        <p:spPr bwMode="auto">
          <a:xfrm>
            <a:off x="4267200" y="2819400"/>
            <a:ext cx="45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latin typeface="Symbol" panose="05050102010706020507" pitchFamily="18" charset="2"/>
              </a:rPr>
              <a:t>q</a:t>
            </a:r>
          </a:p>
        </p:txBody>
      </p:sp>
      <p:sp>
        <p:nvSpPr>
          <p:cNvPr id="250887" name="Text Box 7"/>
          <p:cNvSpPr txBox="1">
            <a:spLocks noChangeArrowheads="1"/>
          </p:cNvSpPr>
          <p:nvPr/>
        </p:nvSpPr>
        <p:spPr bwMode="auto">
          <a:xfrm>
            <a:off x="4572000" y="19050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b="1"/>
              <a:t>a</a:t>
            </a:r>
          </a:p>
        </p:txBody>
      </p:sp>
      <p:graphicFrame>
        <p:nvGraphicFramePr>
          <p:cNvPr id="250888" name="Object 8"/>
          <p:cNvGraphicFramePr>
            <a:graphicFrameLocks noChangeAspect="1"/>
          </p:cNvGraphicFramePr>
          <p:nvPr/>
        </p:nvGraphicFramePr>
        <p:xfrm>
          <a:off x="4343400" y="4191000"/>
          <a:ext cx="2008188" cy="508000"/>
        </p:xfrm>
        <a:graphic>
          <a:graphicData uri="http://schemas.openxmlformats.org/presentationml/2006/ole">
            <mc:AlternateContent xmlns:mc="http://schemas.openxmlformats.org/markup-compatibility/2006">
              <mc:Choice xmlns:v="urn:schemas-microsoft-com:vml" Requires="v">
                <p:oleObj name="Equation" r:id="rId2" imgW="1002960" imgH="253800" progId="Equation.3">
                  <p:embed/>
                </p:oleObj>
              </mc:Choice>
              <mc:Fallback>
                <p:oleObj name="Equation" r:id="rId2" imgW="1002960" imgH="253800" progId="Equation.3">
                  <p:embed/>
                  <p:pic>
                    <p:nvPicPr>
                      <p:cNvPr id="250888"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191000"/>
                        <a:ext cx="20081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889" name="Text Box 9"/>
          <p:cNvSpPr txBox="1">
            <a:spLocks noChangeArrowheads="1"/>
          </p:cNvSpPr>
          <p:nvPr/>
        </p:nvSpPr>
        <p:spPr bwMode="auto">
          <a:xfrm>
            <a:off x="5181600" y="3352800"/>
            <a:ext cx="45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b="1"/>
              <a:t>b</a:t>
            </a:r>
          </a:p>
        </p:txBody>
      </p:sp>
      <p:sp>
        <p:nvSpPr>
          <p:cNvPr id="250890" name="Text Box 10"/>
          <p:cNvSpPr txBox="1">
            <a:spLocks noChangeArrowheads="1"/>
          </p:cNvSpPr>
          <p:nvPr/>
        </p:nvSpPr>
        <p:spPr bwMode="auto">
          <a:xfrm>
            <a:off x="3048000" y="5105401"/>
            <a:ext cx="5867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t>The scalar or dot product is, in some sense, a measure of </a:t>
            </a:r>
            <a:r>
              <a:rPr lang="en-GB" altLang="en-US">
                <a:solidFill>
                  <a:srgbClr val="006600"/>
                </a:solidFill>
              </a:rPr>
              <a:t>Similarity</a:t>
            </a:r>
          </a:p>
        </p:txBody>
      </p:sp>
    </p:spTree>
    <p:extLst>
      <p:ext uri="{BB962C8B-B14F-4D97-AF65-F5344CB8AC3E}">
        <p14:creationId xmlns:p14="http://schemas.microsoft.com/office/powerpoint/2010/main" val="2412471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fontScale="92500" lnSpcReduction="20000"/>
          </a:bodyPr>
          <a:lstStyle/>
          <a:p>
            <a:r>
              <a:rPr lang="en-US" sz="3800" b="1" dirty="0"/>
              <a:t>Step 4: Explore Data Characteristics</a:t>
            </a:r>
          </a:p>
          <a:p>
            <a:r>
              <a:rPr lang="en-US" sz="1700" dirty="0"/>
              <a:t>After addressing the facts that are lacking, the next step within the EDA technique is to explore the traits of your statistics. This entails examining your variables’ distribution, crucial tendency, and variability and identifying any ability outliers or anomalies. Understanding the characteristics of your information is critical in deciding on appropriate analytical techniques, figuring out capability information first-rate troubles, and gaining insights that may tell subsequent evaluation and modeling decisions.</a:t>
            </a:r>
          </a:p>
          <a:p>
            <a:r>
              <a:rPr lang="en-US" sz="1700" dirty="0"/>
              <a:t>Calculate summary facts (suggest, median, mode, preferred deviation, skewness, kurtosis, and many others.) for numerical variables: These facts provide a concise assessment of the distribution and critical tendency of each variable, aiding in the identification of ability issues or deviations from expected patterns.</a:t>
            </a:r>
          </a:p>
          <a:p>
            <a:r>
              <a:rPr lang="en-US" sz="3400" b="1" dirty="0"/>
              <a:t>Step 5: Perform Data Transformation</a:t>
            </a:r>
          </a:p>
          <a:p>
            <a:r>
              <a:rPr lang="en-US" sz="1700" dirty="0"/>
              <a:t>Data transformation is a critical step within the EDA process because it enables you to prepare your statistics for similar evaluation and modeling. Depending on the traits of your information and the necessities of your analysis, you may need to carry out various ameliorations to ensure that your records are in the most appropriate layout.</a:t>
            </a:r>
          </a:p>
          <a:p>
            <a:r>
              <a:rPr lang="en-US" sz="1700" dirty="0"/>
              <a:t>Here are a few common records transformation strategies:</a:t>
            </a:r>
          </a:p>
          <a:p>
            <a:pPr lvl="1"/>
            <a:r>
              <a:rPr lang="en-US" sz="1300" dirty="0"/>
              <a:t>Scaling or normalizing numerical variables to a standard variety (e.g., min-max scaling, standardization)</a:t>
            </a:r>
          </a:p>
          <a:p>
            <a:pPr lvl="1"/>
            <a:r>
              <a:rPr lang="en-US" sz="1300" dirty="0"/>
              <a:t>Encoding categorical variables to be used in machine mastering fashions (e.g., one-warm encoding, label encoding)</a:t>
            </a:r>
          </a:p>
          <a:p>
            <a:pPr lvl="1"/>
            <a:r>
              <a:rPr lang="en-US" sz="1300" dirty="0"/>
              <a:t>Applying mathematical differences to numerical variables (e.g., logarithmic, square root) to correct for skewness or non-linearity</a:t>
            </a:r>
          </a:p>
          <a:p>
            <a:pPr lvl="1"/>
            <a:r>
              <a:rPr lang="en-US" sz="1300" dirty="0"/>
              <a:t>Creating derived variables or capabilities primarily based on current variables (e.g., calculating ratios, combining variables)</a:t>
            </a:r>
          </a:p>
          <a:p>
            <a:pPr lvl="1"/>
            <a:r>
              <a:rPr lang="en-US" sz="1300" dirty="0"/>
              <a:t>Aggregating or grouping records mainly based on unique variables or situations</a:t>
            </a:r>
          </a:p>
          <a:p>
            <a:r>
              <a:rPr lang="en-US" sz="1700" dirty="0"/>
              <a:t>By accurately transforming your information, you could ensure that your evaluation and modeling strategies are implemented successfully and that your results are reliable and meaningful.</a:t>
            </a:r>
          </a:p>
        </p:txBody>
      </p:sp>
    </p:spTree>
    <p:extLst>
      <p:ext uri="{BB962C8B-B14F-4D97-AF65-F5344CB8AC3E}">
        <p14:creationId xmlns:p14="http://schemas.microsoft.com/office/powerpoint/2010/main" val="201953883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828800" y="685801"/>
            <a:ext cx="7467600" cy="944563"/>
          </a:xfrm>
        </p:spPr>
        <p:txBody>
          <a:bodyPr>
            <a:normAutofit fontScale="90000"/>
          </a:bodyPr>
          <a:lstStyle/>
          <a:p>
            <a:r>
              <a:rPr lang="en-GB" altLang="en-US" sz="3200"/>
              <a:t>Decision Function</a:t>
            </a:r>
            <a:br>
              <a:rPr lang="en-GB" altLang="en-US" sz="3200"/>
            </a:br>
            <a:r>
              <a:rPr lang="en-GB" altLang="en-US" sz="3200"/>
              <a:t>for binary classification</a:t>
            </a:r>
          </a:p>
        </p:txBody>
      </p:sp>
      <p:graphicFrame>
        <p:nvGraphicFramePr>
          <p:cNvPr id="251907" name="Object 3"/>
          <p:cNvGraphicFramePr>
            <a:graphicFrameLocks noChangeAspect="1"/>
          </p:cNvGraphicFramePr>
          <p:nvPr/>
        </p:nvGraphicFramePr>
        <p:xfrm>
          <a:off x="4343401" y="2057401"/>
          <a:ext cx="1908175" cy="650875"/>
        </p:xfrm>
        <a:graphic>
          <a:graphicData uri="http://schemas.openxmlformats.org/presentationml/2006/ole">
            <mc:AlternateContent xmlns:mc="http://schemas.openxmlformats.org/markup-compatibility/2006">
              <mc:Choice xmlns:v="urn:schemas-microsoft-com:vml" Requires="v">
                <p:oleObj name="Equation" r:id="rId2" imgW="596880" imgH="203040" progId="Equation.3">
                  <p:embed/>
                </p:oleObj>
              </mc:Choice>
              <mc:Fallback>
                <p:oleObj name="Equation" r:id="rId2" imgW="596880" imgH="203040" progId="Equation.3">
                  <p:embed/>
                  <p:pic>
                    <p:nvPicPr>
                      <p:cNvPr id="25190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1" y="2057401"/>
                        <a:ext cx="1908175"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1908" name="Object 4"/>
          <p:cNvGraphicFramePr>
            <a:graphicFrameLocks noChangeAspect="1"/>
          </p:cNvGraphicFramePr>
          <p:nvPr/>
        </p:nvGraphicFramePr>
        <p:xfrm>
          <a:off x="3886201" y="3276601"/>
          <a:ext cx="2962275" cy="1096963"/>
        </p:xfrm>
        <a:graphic>
          <a:graphicData uri="http://schemas.openxmlformats.org/presentationml/2006/ole">
            <mc:AlternateContent xmlns:mc="http://schemas.openxmlformats.org/markup-compatibility/2006">
              <mc:Choice xmlns:v="urn:schemas-microsoft-com:vml" Requires="v">
                <p:oleObj name="Equation" r:id="rId4" imgW="1231560" imgH="457200" progId="Equation.3">
                  <p:embed/>
                </p:oleObj>
              </mc:Choice>
              <mc:Fallback>
                <p:oleObj name="Equation" r:id="rId4" imgW="1231560" imgH="457200" progId="Equation.3">
                  <p:embed/>
                  <p:pic>
                    <p:nvPicPr>
                      <p:cNvPr id="2519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1" y="3276601"/>
                        <a:ext cx="2962275"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797719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1063388" y="815313"/>
            <a:ext cx="7772400" cy="461963"/>
          </a:xfrm>
        </p:spPr>
        <p:txBody>
          <a:bodyPr>
            <a:normAutofit fontScale="90000"/>
          </a:bodyPr>
          <a:lstStyle/>
          <a:p>
            <a:r>
              <a:rPr lang="en-GB" altLang="en-US" sz="3200" dirty="0"/>
              <a:t>Support Vector Machines</a:t>
            </a:r>
          </a:p>
        </p:txBody>
      </p:sp>
      <p:sp>
        <p:nvSpPr>
          <p:cNvPr id="252931" name="Rectangle 3"/>
          <p:cNvSpPr>
            <a:spLocks noGrp="1" noChangeArrowheads="1"/>
          </p:cNvSpPr>
          <p:nvPr>
            <p:ph type="body" idx="1"/>
          </p:nvPr>
        </p:nvSpPr>
        <p:spPr/>
        <p:txBody>
          <a:bodyPr/>
          <a:lstStyle/>
          <a:p>
            <a:r>
              <a:rPr lang="en-GB" altLang="en-US"/>
              <a:t>SVMs pick </a:t>
            </a:r>
            <a:r>
              <a:rPr lang="en-GB" altLang="en-US">
                <a:solidFill>
                  <a:srgbClr val="0000FF"/>
                </a:solidFill>
              </a:rPr>
              <a:t>best</a:t>
            </a:r>
            <a:r>
              <a:rPr lang="en-GB" altLang="en-US"/>
              <a:t> separating hyperplane according to some criterion</a:t>
            </a:r>
          </a:p>
          <a:p>
            <a:pPr lvl="1"/>
            <a:r>
              <a:rPr lang="en-GB" altLang="en-US" sz="2800"/>
              <a:t>e.g. maximum margin</a:t>
            </a:r>
          </a:p>
          <a:p>
            <a:r>
              <a:rPr lang="en-GB" altLang="en-US"/>
              <a:t>Training process is an </a:t>
            </a:r>
            <a:r>
              <a:rPr lang="en-GB" altLang="en-US">
                <a:solidFill>
                  <a:srgbClr val="0000FF"/>
                </a:solidFill>
              </a:rPr>
              <a:t>optimisation</a:t>
            </a:r>
          </a:p>
          <a:p>
            <a:r>
              <a:rPr lang="en-GB" altLang="en-US"/>
              <a:t>Training set is effectively reduced to a relatively small number of </a:t>
            </a:r>
            <a:r>
              <a:rPr lang="en-GB" altLang="en-US">
                <a:solidFill>
                  <a:srgbClr val="0000FF"/>
                </a:solidFill>
              </a:rPr>
              <a:t>support vectors</a:t>
            </a:r>
          </a:p>
        </p:txBody>
      </p:sp>
    </p:spTree>
    <p:extLst>
      <p:ext uri="{BB962C8B-B14F-4D97-AF65-F5344CB8AC3E}">
        <p14:creationId xmlns:p14="http://schemas.microsoft.com/office/powerpoint/2010/main" val="42834912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2044700" y="257176"/>
            <a:ext cx="8343900" cy="1171575"/>
          </a:xfrm>
        </p:spPr>
        <p:txBody>
          <a:bodyPr/>
          <a:lstStyle/>
          <a:p>
            <a:r>
              <a:rPr lang="en-US" altLang="en-US" sz="3600"/>
              <a:t>Which of the linear separators is optimal?</a:t>
            </a:r>
          </a:p>
        </p:txBody>
      </p:sp>
      <p:sp>
        <p:nvSpPr>
          <p:cNvPr id="238595"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596"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597"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598"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599"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0"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1"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2"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3"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4"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5"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6" name="Oval 14"/>
          <p:cNvSpPr>
            <a:spLocks noChangeArrowheads="1"/>
          </p:cNvSpPr>
          <p:nvPr/>
        </p:nvSpPr>
        <p:spPr bwMode="auto">
          <a:xfrm>
            <a:off x="4471988" y="40767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7"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8"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09"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0"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1"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2"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3"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4"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5"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6"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7"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8"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19"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0"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1"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2"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3"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4"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8625"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9728971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2044700" y="257176"/>
            <a:ext cx="8343900" cy="1171575"/>
          </a:xfrm>
        </p:spPr>
        <p:txBody>
          <a:bodyPr/>
          <a:lstStyle/>
          <a:p>
            <a:r>
              <a:rPr lang="en-US" altLang="en-US"/>
              <a:t>Best Linear Separator?</a:t>
            </a:r>
          </a:p>
        </p:txBody>
      </p:sp>
      <p:sp>
        <p:nvSpPr>
          <p:cNvPr id="239619"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0"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1"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2"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3"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4"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5"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6"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7"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8"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29"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0" name="Oval 14"/>
          <p:cNvSpPr>
            <a:spLocks noChangeArrowheads="1"/>
          </p:cNvSpPr>
          <p:nvPr/>
        </p:nvSpPr>
        <p:spPr bwMode="auto">
          <a:xfrm>
            <a:off x="4471988" y="40767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1"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2"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3"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4"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5"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6"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7"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8"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39"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0"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1"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2"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3"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4"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5"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6"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7"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8"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49"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9650" name="Line 34"/>
          <p:cNvSpPr>
            <a:spLocks noChangeShapeType="1"/>
          </p:cNvSpPr>
          <p:nvPr/>
        </p:nvSpPr>
        <p:spPr bwMode="auto">
          <a:xfrm flipH="1">
            <a:off x="4867276" y="2100263"/>
            <a:ext cx="1114425" cy="4286250"/>
          </a:xfrm>
          <a:prstGeom prst="line">
            <a:avLst/>
          </a:prstGeom>
          <a:noFill/>
          <a:ln w="57150">
            <a:solidFill>
              <a:srgbClr val="66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636965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2044700" y="257176"/>
            <a:ext cx="8343900" cy="1171575"/>
          </a:xfrm>
        </p:spPr>
        <p:txBody>
          <a:bodyPr/>
          <a:lstStyle/>
          <a:p>
            <a:r>
              <a:rPr lang="en-US" altLang="en-US"/>
              <a:t>Best Linear Separator?</a:t>
            </a:r>
          </a:p>
        </p:txBody>
      </p:sp>
      <p:sp>
        <p:nvSpPr>
          <p:cNvPr id="240643"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4"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5"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6"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7"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8"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49"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0"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1"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2"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3"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4" name="Oval 14"/>
          <p:cNvSpPr>
            <a:spLocks noChangeArrowheads="1"/>
          </p:cNvSpPr>
          <p:nvPr/>
        </p:nvSpPr>
        <p:spPr bwMode="auto">
          <a:xfrm>
            <a:off x="4486276" y="41052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5"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6"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7"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8"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59"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0"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1"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2"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3"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4"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5"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6"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7"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8"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69"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0"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1"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2"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3"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0674" name="Line 34"/>
          <p:cNvSpPr>
            <a:spLocks noChangeShapeType="1"/>
          </p:cNvSpPr>
          <p:nvPr/>
        </p:nvSpPr>
        <p:spPr bwMode="auto">
          <a:xfrm flipV="1">
            <a:off x="3338514" y="1914526"/>
            <a:ext cx="4586287" cy="4329113"/>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6332765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2044700" y="257176"/>
            <a:ext cx="8343900" cy="1171575"/>
          </a:xfrm>
        </p:spPr>
        <p:txBody>
          <a:bodyPr/>
          <a:lstStyle/>
          <a:p>
            <a:r>
              <a:rPr lang="en-US" altLang="en-US"/>
              <a:t>Find Closest Points in Convex Hulls</a:t>
            </a:r>
          </a:p>
        </p:txBody>
      </p:sp>
      <p:sp>
        <p:nvSpPr>
          <p:cNvPr id="243715"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16"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17"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18"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19"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0"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1"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2"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3"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4"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5"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6" name="Oval 14"/>
          <p:cNvSpPr>
            <a:spLocks noChangeArrowheads="1"/>
          </p:cNvSpPr>
          <p:nvPr/>
        </p:nvSpPr>
        <p:spPr bwMode="auto">
          <a:xfrm>
            <a:off x="4572001" y="4048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7"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8"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29"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0"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1"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2"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3"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4"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5"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6"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7"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8"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39"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0"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1"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2"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3"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4"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5"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3746" name="Line 34"/>
          <p:cNvSpPr>
            <a:spLocks noChangeShapeType="1"/>
          </p:cNvSpPr>
          <p:nvPr/>
        </p:nvSpPr>
        <p:spPr bwMode="auto">
          <a:xfrm flipV="1">
            <a:off x="4724400" y="3357564"/>
            <a:ext cx="800100" cy="75723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47" name="Line 35"/>
          <p:cNvSpPr>
            <a:spLocks noChangeShapeType="1"/>
          </p:cNvSpPr>
          <p:nvPr/>
        </p:nvSpPr>
        <p:spPr bwMode="auto">
          <a:xfrm flipH="1" flipV="1">
            <a:off x="2947988" y="3724275"/>
            <a:ext cx="742950" cy="4000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48" name="Line 36"/>
          <p:cNvSpPr>
            <a:spLocks noChangeShapeType="1"/>
          </p:cNvSpPr>
          <p:nvPr/>
        </p:nvSpPr>
        <p:spPr bwMode="auto">
          <a:xfrm flipH="1" flipV="1">
            <a:off x="3729038" y="4119564"/>
            <a:ext cx="971550" cy="285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49" name="Line 37"/>
          <p:cNvSpPr>
            <a:spLocks noChangeShapeType="1"/>
          </p:cNvSpPr>
          <p:nvPr/>
        </p:nvSpPr>
        <p:spPr bwMode="auto">
          <a:xfrm flipH="1" flipV="1">
            <a:off x="2505076" y="2995614"/>
            <a:ext cx="442913" cy="70008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0" name="Line 38"/>
          <p:cNvSpPr>
            <a:spLocks noChangeShapeType="1"/>
          </p:cNvSpPr>
          <p:nvPr/>
        </p:nvSpPr>
        <p:spPr bwMode="auto">
          <a:xfrm flipV="1">
            <a:off x="2514601" y="2233613"/>
            <a:ext cx="271463" cy="7429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1" name="Line 39"/>
          <p:cNvSpPr>
            <a:spLocks noChangeShapeType="1"/>
          </p:cNvSpPr>
          <p:nvPr/>
        </p:nvSpPr>
        <p:spPr bwMode="auto">
          <a:xfrm flipV="1">
            <a:off x="2795589" y="2114550"/>
            <a:ext cx="885825" cy="1285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2" name="Line 40"/>
          <p:cNvSpPr>
            <a:spLocks noChangeShapeType="1"/>
          </p:cNvSpPr>
          <p:nvPr/>
        </p:nvSpPr>
        <p:spPr bwMode="auto">
          <a:xfrm>
            <a:off x="3705226" y="2095501"/>
            <a:ext cx="1571625" cy="3286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3" name="Line 41"/>
          <p:cNvSpPr>
            <a:spLocks noChangeShapeType="1"/>
          </p:cNvSpPr>
          <p:nvPr/>
        </p:nvSpPr>
        <p:spPr bwMode="auto">
          <a:xfrm>
            <a:off x="5343525" y="2447926"/>
            <a:ext cx="128588" cy="3286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4" name="Line 42"/>
          <p:cNvSpPr>
            <a:spLocks noChangeShapeType="1"/>
          </p:cNvSpPr>
          <p:nvPr/>
        </p:nvSpPr>
        <p:spPr bwMode="auto">
          <a:xfrm>
            <a:off x="5481639" y="2886075"/>
            <a:ext cx="28575" cy="5143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5" name="Line 43"/>
          <p:cNvSpPr>
            <a:spLocks noChangeShapeType="1"/>
          </p:cNvSpPr>
          <p:nvPr/>
        </p:nvSpPr>
        <p:spPr bwMode="auto">
          <a:xfrm flipV="1">
            <a:off x="5262564" y="4395789"/>
            <a:ext cx="771525" cy="144303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6" name="Line 44"/>
          <p:cNvSpPr>
            <a:spLocks noChangeShapeType="1"/>
          </p:cNvSpPr>
          <p:nvPr/>
        </p:nvSpPr>
        <p:spPr bwMode="auto">
          <a:xfrm flipV="1">
            <a:off x="6100764" y="3933826"/>
            <a:ext cx="828675" cy="4429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7" name="Line 45"/>
          <p:cNvSpPr>
            <a:spLocks noChangeShapeType="1"/>
          </p:cNvSpPr>
          <p:nvPr/>
        </p:nvSpPr>
        <p:spPr bwMode="auto">
          <a:xfrm flipV="1">
            <a:off x="5786438" y="5848351"/>
            <a:ext cx="1414462" cy="1428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8" name="Line 46"/>
          <p:cNvSpPr>
            <a:spLocks noChangeShapeType="1"/>
          </p:cNvSpPr>
          <p:nvPr/>
        </p:nvSpPr>
        <p:spPr bwMode="auto">
          <a:xfrm>
            <a:off x="5295901" y="5915025"/>
            <a:ext cx="428625" cy="7143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59" name="Line 47"/>
          <p:cNvSpPr>
            <a:spLocks noChangeShapeType="1"/>
          </p:cNvSpPr>
          <p:nvPr/>
        </p:nvSpPr>
        <p:spPr bwMode="auto">
          <a:xfrm flipV="1">
            <a:off x="7281863" y="5372100"/>
            <a:ext cx="442912" cy="52863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60" name="Line 48"/>
          <p:cNvSpPr>
            <a:spLocks noChangeShapeType="1"/>
          </p:cNvSpPr>
          <p:nvPr/>
        </p:nvSpPr>
        <p:spPr bwMode="auto">
          <a:xfrm flipV="1">
            <a:off x="7762875" y="4967289"/>
            <a:ext cx="114300" cy="3714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61" name="Line 49"/>
          <p:cNvSpPr>
            <a:spLocks noChangeShapeType="1"/>
          </p:cNvSpPr>
          <p:nvPr/>
        </p:nvSpPr>
        <p:spPr bwMode="auto">
          <a:xfrm flipV="1">
            <a:off x="6972300" y="3819525"/>
            <a:ext cx="971550" cy="1143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62" name="Line 50"/>
          <p:cNvSpPr>
            <a:spLocks noChangeShapeType="1"/>
          </p:cNvSpPr>
          <p:nvPr/>
        </p:nvSpPr>
        <p:spPr bwMode="auto">
          <a:xfrm flipV="1">
            <a:off x="7867651" y="3857626"/>
            <a:ext cx="85725" cy="111442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763" name="Oval 51"/>
          <p:cNvSpPr>
            <a:spLocks noChangeArrowheads="1"/>
          </p:cNvSpPr>
          <p:nvPr/>
        </p:nvSpPr>
        <p:spPr bwMode="auto">
          <a:xfrm>
            <a:off x="5095876" y="3486151"/>
            <a:ext cx="314325" cy="314325"/>
          </a:xfrm>
          <a:prstGeom prst="ellipse">
            <a:avLst/>
          </a:prstGeom>
          <a:solidFill>
            <a:srgbClr val="66FF66"/>
          </a:solidFill>
          <a:ln w="28575">
            <a:solidFill>
              <a:srgbClr val="66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altLang="en-US">
              <a:solidFill>
                <a:srgbClr val="66FF66"/>
              </a:solidFill>
              <a:latin typeface="Helvetica-Narrow" pitchFamily="34" charset="0"/>
            </a:endParaRPr>
          </a:p>
        </p:txBody>
      </p:sp>
      <p:sp>
        <p:nvSpPr>
          <p:cNvPr id="243764" name="Oval 52"/>
          <p:cNvSpPr>
            <a:spLocks noChangeArrowheads="1"/>
          </p:cNvSpPr>
          <p:nvPr/>
        </p:nvSpPr>
        <p:spPr bwMode="auto">
          <a:xfrm>
            <a:off x="5919789" y="4281489"/>
            <a:ext cx="314325" cy="314325"/>
          </a:xfrm>
          <a:prstGeom prst="ellipse">
            <a:avLst/>
          </a:prstGeom>
          <a:solidFill>
            <a:srgbClr val="66FF66"/>
          </a:solidFill>
          <a:ln w="28575">
            <a:solidFill>
              <a:srgbClr val="66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altLang="en-US">
              <a:solidFill>
                <a:srgbClr val="66FF66"/>
              </a:solidFill>
              <a:latin typeface="Helvetica-Narrow" pitchFamily="34" charset="0"/>
            </a:endParaRPr>
          </a:p>
        </p:txBody>
      </p:sp>
      <p:sp>
        <p:nvSpPr>
          <p:cNvPr id="243765" name="Text Box 53"/>
          <p:cNvSpPr txBox="1">
            <a:spLocks noChangeArrowheads="1"/>
          </p:cNvSpPr>
          <p:nvPr/>
        </p:nvSpPr>
        <p:spPr bwMode="auto">
          <a:xfrm>
            <a:off x="5932489" y="373380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sz="3200" i="1">
                <a:latin typeface="Times" panose="02020603050405020304" pitchFamily="18" charset="0"/>
              </a:rPr>
              <a:t>c</a:t>
            </a:r>
          </a:p>
        </p:txBody>
      </p:sp>
      <p:sp>
        <p:nvSpPr>
          <p:cNvPr id="243766" name="Text Box 54"/>
          <p:cNvSpPr txBox="1">
            <a:spLocks noChangeArrowheads="1"/>
          </p:cNvSpPr>
          <p:nvPr/>
        </p:nvSpPr>
        <p:spPr bwMode="auto">
          <a:xfrm>
            <a:off x="5013325" y="302895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sz="3200" i="1">
                <a:latin typeface="Times" panose="02020603050405020304" pitchFamily="18" charset="0"/>
              </a:rPr>
              <a:t>d</a:t>
            </a:r>
          </a:p>
        </p:txBody>
      </p:sp>
    </p:spTree>
    <p:extLst>
      <p:ext uri="{BB962C8B-B14F-4D97-AF65-F5344CB8AC3E}">
        <p14:creationId xmlns:p14="http://schemas.microsoft.com/office/powerpoint/2010/main" val="28735046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2044700" y="257176"/>
            <a:ext cx="8343900" cy="1171575"/>
          </a:xfrm>
        </p:spPr>
        <p:txBody>
          <a:bodyPr/>
          <a:lstStyle/>
          <a:p>
            <a:r>
              <a:rPr lang="en-US" altLang="en-US"/>
              <a:t>Plane Bisect Closest Points </a:t>
            </a:r>
          </a:p>
        </p:txBody>
      </p:sp>
      <p:sp>
        <p:nvSpPr>
          <p:cNvPr id="244739"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0"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1"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2"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3"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4"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5"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6"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7"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8"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49"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0" name="Oval 14"/>
          <p:cNvSpPr>
            <a:spLocks noChangeArrowheads="1"/>
          </p:cNvSpPr>
          <p:nvPr/>
        </p:nvSpPr>
        <p:spPr bwMode="auto">
          <a:xfrm>
            <a:off x="4572001" y="4048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1"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2"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3"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4" name="Oval 18"/>
          <p:cNvSpPr>
            <a:spLocks noChangeArrowheads="1"/>
          </p:cNvSpPr>
          <p:nvPr/>
        </p:nvSpPr>
        <p:spPr bwMode="auto">
          <a:xfrm>
            <a:off x="5395913" y="32289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5"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6"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7"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8"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59"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0"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1"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2"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3"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4"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5" name="Rectangle 29"/>
          <p:cNvSpPr>
            <a:spLocks noChangeArrowheads="1"/>
          </p:cNvSpPr>
          <p:nvPr/>
        </p:nvSpPr>
        <p:spPr bwMode="auto">
          <a:xfrm>
            <a:off x="7639051" y="52578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6" name="Rectangle 30"/>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7" name="Rectangle 31"/>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8" name="Rectangle 32"/>
          <p:cNvSpPr>
            <a:spLocks noChangeArrowheads="1"/>
          </p:cNvSpPr>
          <p:nvPr/>
        </p:nvSpPr>
        <p:spPr bwMode="auto">
          <a:xfrm>
            <a:off x="7758113" y="484822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69" name="Rectangle 33"/>
          <p:cNvSpPr>
            <a:spLocks noChangeArrowheads="1"/>
          </p:cNvSpPr>
          <p:nvPr/>
        </p:nvSpPr>
        <p:spPr bwMode="auto">
          <a:xfrm>
            <a:off x="7853363" y="37290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70" name="Line 34"/>
          <p:cNvSpPr>
            <a:spLocks noChangeShapeType="1"/>
          </p:cNvSpPr>
          <p:nvPr/>
        </p:nvSpPr>
        <p:spPr bwMode="auto">
          <a:xfrm flipV="1">
            <a:off x="3338514" y="1914526"/>
            <a:ext cx="4586287" cy="4329113"/>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2" name="Line 36"/>
          <p:cNvSpPr>
            <a:spLocks noChangeShapeType="1"/>
          </p:cNvSpPr>
          <p:nvPr/>
        </p:nvSpPr>
        <p:spPr bwMode="auto">
          <a:xfrm flipV="1">
            <a:off x="4724400" y="3357564"/>
            <a:ext cx="800100" cy="75723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3" name="Line 37"/>
          <p:cNvSpPr>
            <a:spLocks noChangeShapeType="1"/>
          </p:cNvSpPr>
          <p:nvPr/>
        </p:nvSpPr>
        <p:spPr bwMode="auto">
          <a:xfrm flipH="1" flipV="1">
            <a:off x="2947988" y="3724275"/>
            <a:ext cx="742950" cy="4000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4" name="Line 38"/>
          <p:cNvSpPr>
            <a:spLocks noChangeShapeType="1"/>
          </p:cNvSpPr>
          <p:nvPr/>
        </p:nvSpPr>
        <p:spPr bwMode="auto">
          <a:xfrm flipH="1" flipV="1">
            <a:off x="3729038" y="4119564"/>
            <a:ext cx="971550" cy="285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5" name="Line 39"/>
          <p:cNvSpPr>
            <a:spLocks noChangeShapeType="1"/>
          </p:cNvSpPr>
          <p:nvPr/>
        </p:nvSpPr>
        <p:spPr bwMode="auto">
          <a:xfrm flipH="1" flipV="1">
            <a:off x="2505076" y="2995614"/>
            <a:ext cx="442913" cy="70008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6" name="Line 40"/>
          <p:cNvSpPr>
            <a:spLocks noChangeShapeType="1"/>
          </p:cNvSpPr>
          <p:nvPr/>
        </p:nvSpPr>
        <p:spPr bwMode="auto">
          <a:xfrm flipV="1">
            <a:off x="2514601" y="2233613"/>
            <a:ext cx="271463" cy="7429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7" name="Line 41"/>
          <p:cNvSpPr>
            <a:spLocks noChangeShapeType="1"/>
          </p:cNvSpPr>
          <p:nvPr/>
        </p:nvSpPr>
        <p:spPr bwMode="auto">
          <a:xfrm flipV="1">
            <a:off x="2795589" y="2114550"/>
            <a:ext cx="885825" cy="1285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8" name="Line 42"/>
          <p:cNvSpPr>
            <a:spLocks noChangeShapeType="1"/>
          </p:cNvSpPr>
          <p:nvPr/>
        </p:nvSpPr>
        <p:spPr bwMode="auto">
          <a:xfrm>
            <a:off x="3705226" y="2095501"/>
            <a:ext cx="1571625" cy="3286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79" name="Line 43"/>
          <p:cNvSpPr>
            <a:spLocks noChangeShapeType="1"/>
          </p:cNvSpPr>
          <p:nvPr/>
        </p:nvSpPr>
        <p:spPr bwMode="auto">
          <a:xfrm>
            <a:off x="5343525" y="2447926"/>
            <a:ext cx="128588" cy="3286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0" name="Line 44"/>
          <p:cNvSpPr>
            <a:spLocks noChangeShapeType="1"/>
          </p:cNvSpPr>
          <p:nvPr/>
        </p:nvSpPr>
        <p:spPr bwMode="auto">
          <a:xfrm>
            <a:off x="5481639" y="2886075"/>
            <a:ext cx="28575" cy="5143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1" name="Line 45"/>
          <p:cNvSpPr>
            <a:spLocks noChangeShapeType="1"/>
          </p:cNvSpPr>
          <p:nvPr/>
        </p:nvSpPr>
        <p:spPr bwMode="auto">
          <a:xfrm flipV="1">
            <a:off x="5262564" y="4395789"/>
            <a:ext cx="771525" cy="144303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2" name="Line 46"/>
          <p:cNvSpPr>
            <a:spLocks noChangeShapeType="1"/>
          </p:cNvSpPr>
          <p:nvPr/>
        </p:nvSpPr>
        <p:spPr bwMode="auto">
          <a:xfrm flipV="1">
            <a:off x="6100764" y="3933826"/>
            <a:ext cx="828675" cy="44291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3" name="Line 47"/>
          <p:cNvSpPr>
            <a:spLocks noChangeShapeType="1"/>
          </p:cNvSpPr>
          <p:nvPr/>
        </p:nvSpPr>
        <p:spPr bwMode="auto">
          <a:xfrm flipV="1">
            <a:off x="5786438" y="5848351"/>
            <a:ext cx="1414462" cy="1428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4" name="Line 48"/>
          <p:cNvSpPr>
            <a:spLocks noChangeShapeType="1"/>
          </p:cNvSpPr>
          <p:nvPr/>
        </p:nvSpPr>
        <p:spPr bwMode="auto">
          <a:xfrm>
            <a:off x="5295901" y="5915025"/>
            <a:ext cx="428625" cy="7143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5" name="Line 49"/>
          <p:cNvSpPr>
            <a:spLocks noChangeShapeType="1"/>
          </p:cNvSpPr>
          <p:nvPr/>
        </p:nvSpPr>
        <p:spPr bwMode="auto">
          <a:xfrm flipV="1">
            <a:off x="7281863" y="5372100"/>
            <a:ext cx="442912" cy="52863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6" name="Line 50"/>
          <p:cNvSpPr>
            <a:spLocks noChangeShapeType="1"/>
          </p:cNvSpPr>
          <p:nvPr/>
        </p:nvSpPr>
        <p:spPr bwMode="auto">
          <a:xfrm flipV="1">
            <a:off x="7762875" y="4967289"/>
            <a:ext cx="114300" cy="37147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7" name="Line 51"/>
          <p:cNvSpPr>
            <a:spLocks noChangeShapeType="1"/>
          </p:cNvSpPr>
          <p:nvPr/>
        </p:nvSpPr>
        <p:spPr bwMode="auto">
          <a:xfrm flipV="1">
            <a:off x="6972300" y="3819525"/>
            <a:ext cx="971550" cy="1143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8" name="Line 52"/>
          <p:cNvSpPr>
            <a:spLocks noChangeShapeType="1"/>
          </p:cNvSpPr>
          <p:nvPr/>
        </p:nvSpPr>
        <p:spPr bwMode="auto">
          <a:xfrm flipV="1">
            <a:off x="7867651" y="3857626"/>
            <a:ext cx="85725" cy="111442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89" name="Oval 53"/>
          <p:cNvSpPr>
            <a:spLocks noChangeArrowheads="1"/>
          </p:cNvSpPr>
          <p:nvPr/>
        </p:nvSpPr>
        <p:spPr bwMode="auto">
          <a:xfrm>
            <a:off x="5095876" y="3486151"/>
            <a:ext cx="314325" cy="314325"/>
          </a:xfrm>
          <a:prstGeom prst="ellipse">
            <a:avLst/>
          </a:prstGeom>
          <a:solidFill>
            <a:srgbClr val="66FF66"/>
          </a:solidFill>
          <a:ln w="28575">
            <a:solidFill>
              <a:srgbClr val="66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altLang="en-US">
              <a:solidFill>
                <a:srgbClr val="66FF66"/>
              </a:solidFill>
              <a:latin typeface="Helvetica-Narrow" pitchFamily="34" charset="0"/>
            </a:endParaRPr>
          </a:p>
        </p:txBody>
      </p:sp>
      <p:sp>
        <p:nvSpPr>
          <p:cNvPr id="244790" name="Oval 54"/>
          <p:cNvSpPr>
            <a:spLocks noChangeArrowheads="1"/>
          </p:cNvSpPr>
          <p:nvPr/>
        </p:nvSpPr>
        <p:spPr bwMode="auto">
          <a:xfrm>
            <a:off x="5919789" y="4281489"/>
            <a:ext cx="314325" cy="314325"/>
          </a:xfrm>
          <a:prstGeom prst="ellipse">
            <a:avLst/>
          </a:prstGeom>
          <a:solidFill>
            <a:srgbClr val="66FF66"/>
          </a:solidFill>
          <a:ln w="28575">
            <a:solidFill>
              <a:srgbClr val="66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altLang="en-US">
              <a:solidFill>
                <a:srgbClr val="66FF66"/>
              </a:solidFill>
              <a:latin typeface="Helvetica-Narrow" pitchFamily="34" charset="0"/>
            </a:endParaRPr>
          </a:p>
        </p:txBody>
      </p:sp>
      <p:sp>
        <p:nvSpPr>
          <p:cNvPr id="244791" name="Line 55"/>
          <p:cNvSpPr>
            <a:spLocks noChangeShapeType="1"/>
          </p:cNvSpPr>
          <p:nvPr/>
        </p:nvSpPr>
        <p:spPr bwMode="auto">
          <a:xfrm flipH="1" flipV="1">
            <a:off x="5295901" y="3686175"/>
            <a:ext cx="785813" cy="757238"/>
          </a:xfrm>
          <a:prstGeom prst="line">
            <a:avLst/>
          </a:prstGeom>
          <a:noFill/>
          <a:ln w="1905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792" name="Text Box 56"/>
          <p:cNvSpPr txBox="1">
            <a:spLocks noChangeArrowheads="1"/>
          </p:cNvSpPr>
          <p:nvPr/>
        </p:nvSpPr>
        <p:spPr bwMode="auto">
          <a:xfrm>
            <a:off x="4875213" y="3148014"/>
            <a:ext cx="387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0"/>
              </a:spcBef>
            </a:pPr>
            <a:r>
              <a:rPr lang="en-US" altLang="en-US" sz="3200">
                <a:latin typeface="Times" panose="02020603050405020304" pitchFamily="18" charset="0"/>
              </a:rPr>
              <a:t>d</a:t>
            </a:r>
          </a:p>
        </p:txBody>
      </p:sp>
      <p:sp>
        <p:nvSpPr>
          <p:cNvPr id="244793" name="Text Box 57"/>
          <p:cNvSpPr txBox="1">
            <a:spLocks noChangeArrowheads="1"/>
          </p:cNvSpPr>
          <p:nvPr/>
        </p:nvSpPr>
        <p:spPr bwMode="auto">
          <a:xfrm>
            <a:off x="5927726" y="3771900"/>
            <a:ext cx="36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sz="3200">
                <a:latin typeface="Times" panose="02020603050405020304" pitchFamily="18" charset="0"/>
              </a:rPr>
              <a:t>c</a:t>
            </a:r>
          </a:p>
        </p:txBody>
      </p:sp>
      <p:sp>
        <p:nvSpPr>
          <p:cNvPr id="244794" name="Oval 58"/>
          <p:cNvSpPr>
            <a:spLocks noChangeArrowheads="1"/>
          </p:cNvSpPr>
          <p:nvPr/>
        </p:nvSpPr>
        <p:spPr bwMode="auto">
          <a:xfrm>
            <a:off x="5867400" y="4191000"/>
            <a:ext cx="381000" cy="5334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95" name="Oval 59"/>
          <p:cNvSpPr>
            <a:spLocks noChangeArrowheads="1"/>
          </p:cNvSpPr>
          <p:nvPr/>
        </p:nvSpPr>
        <p:spPr bwMode="auto">
          <a:xfrm>
            <a:off x="4495800" y="3962400"/>
            <a:ext cx="381000" cy="3810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96" name="Oval 60"/>
          <p:cNvSpPr>
            <a:spLocks noChangeArrowheads="1"/>
          </p:cNvSpPr>
          <p:nvPr/>
        </p:nvSpPr>
        <p:spPr bwMode="auto">
          <a:xfrm>
            <a:off x="5334000" y="3124200"/>
            <a:ext cx="381000" cy="3810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4797" name="Text Box 61"/>
          <p:cNvSpPr txBox="1">
            <a:spLocks noChangeArrowheads="1"/>
          </p:cNvSpPr>
          <p:nvPr/>
        </p:nvSpPr>
        <p:spPr bwMode="auto">
          <a:xfrm>
            <a:off x="7924801" y="1679576"/>
            <a:ext cx="2177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i="1"/>
              <a:t>w</a:t>
            </a:r>
            <a:r>
              <a:rPr lang="en-US" altLang="en-US" sz="3600" i="1" baseline="30000"/>
              <a:t>T </a:t>
            </a:r>
            <a:r>
              <a:rPr lang="en-US" altLang="en-US" sz="3600" i="1"/>
              <a:t>x + b =0</a:t>
            </a:r>
          </a:p>
          <a:p>
            <a:r>
              <a:rPr lang="en-US" altLang="en-US" sz="3600" i="1"/>
              <a:t>w = d - c</a:t>
            </a:r>
          </a:p>
        </p:txBody>
      </p:sp>
    </p:spTree>
    <p:extLst>
      <p:ext uri="{BB962C8B-B14F-4D97-AF65-F5344CB8AC3E}">
        <p14:creationId xmlns:p14="http://schemas.microsoft.com/office/powerpoint/2010/main" val="3901110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47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44794"/>
                                        </p:tgtEl>
                                        <p:attrNameLst>
                                          <p:attrName>style.visibility</p:attrName>
                                        </p:attrNameLst>
                                      </p:cBhvr>
                                      <p:to>
                                        <p:strVal val="visible"/>
                                      </p:to>
                                    </p:set>
                                    <p:anim calcmode="lin" valueType="num">
                                      <p:cBhvr additive="base">
                                        <p:cTn id="11" dur="500" fill="hold"/>
                                        <p:tgtEl>
                                          <p:spTgt spid="244794"/>
                                        </p:tgtEl>
                                        <p:attrNameLst>
                                          <p:attrName>ppt_x</p:attrName>
                                        </p:attrNameLst>
                                      </p:cBhvr>
                                      <p:tavLst>
                                        <p:tav tm="0">
                                          <p:val>
                                            <p:strVal val="0-#ppt_w/2"/>
                                          </p:val>
                                        </p:tav>
                                        <p:tav tm="100000">
                                          <p:val>
                                            <p:strVal val="#ppt_x"/>
                                          </p:val>
                                        </p:tav>
                                      </p:tavLst>
                                    </p:anim>
                                    <p:anim calcmode="lin" valueType="num">
                                      <p:cBhvr additive="base">
                                        <p:cTn id="12" dur="500" fill="hold"/>
                                        <p:tgtEl>
                                          <p:spTgt spid="2447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44795"/>
                                        </p:tgtEl>
                                        <p:attrNameLst>
                                          <p:attrName>style.visibility</p:attrName>
                                        </p:attrNameLst>
                                      </p:cBhvr>
                                      <p:to>
                                        <p:strVal val="visible"/>
                                      </p:to>
                                    </p:set>
                                    <p:anim calcmode="lin" valueType="num">
                                      <p:cBhvr additive="base">
                                        <p:cTn id="16" dur="500" fill="hold"/>
                                        <p:tgtEl>
                                          <p:spTgt spid="244795"/>
                                        </p:tgtEl>
                                        <p:attrNameLst>
                                          <p:attrName>ppt_x</p:attrName>
                                        </p:attrNameLst>
                                      </p:cBhvr>
                                      <p:tavLst>
                                        <p:tav tm="0">
                                          <p:val>
                                            <p:strVal val="0-#ppt_w/2"/>
                                          </p:val>
                                        </p:tav>
                                        <p:tav tm="100000">
                                          <p:val>
                                            <p:strVal val="#ppt_x"/>
                                          </p:val>
                                        </p:tav>
                                      </p:tavLst>
                                    </p:anim>
                                    <p:anim calcmode="lin" valueType="num">
                                      <p:cBhvr additive="base">
                                        <p:cTn id="17" dur="500" fill="hold"/>
                                        <p:tgtEl>
                                          <p:spTgt spid="24479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244796"/>
                                        </p:tgtEl>
                                        <p:attrNameLst>
                                          <p:attrName>style.visibility</p:attrName>
                                        </p:attrNameLst>
                                      </p:cBhvr>
                                      <p:to>
                                        <p:strVal val="visible"/>
                                      </p:to>
                                    </p:set>
                                    <p:anim calcmode="lin" valueType="num">
                                      <p:cBhvr additive="base">
                                        <p:cTn id="21" dur="500" fill="hold"/>
                                        <p:tgtEl>
                                          <p:spTgt spid="244796"/>
                                        </p:tgtEl>
                                        <p:attrNameLst>
                                          <p:attrName>ppt_x</p:attrName>
                                        </p:attrNameLst>
                                      </p:cBhvr>
                                      <p:tavLst>
                                        <p:tav tm="0">
                                          <p:val>
                                            <p:strVal val="0-#ppt_w/2"/>
                                          </p:val>
                                        </p:tav>
                                        <p:tav tm="100000">
                                          <p:val>
                                            <p:strVal val="#ppt_x"/>
                                          </p:val>
                                        </p:tav>
                                      </p:tavLst>
                                    </p:anim>
                                    <p:anim calcmode="lin" valueType="num">
                                      <p:cBhvr additive="base">
                                        <p:cTn id="22" dur="500" fill="hold"/>
                                        <p:tgtEl>
                                          <p:spTgt spid="2447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70" grpId="0" animBg="1"/>
      <p:bldP spid="244794" grpId="0" animBg="1"/>
      <p:bldP spid="244795" grpId="0" animBg="1"/>
      <p:bldP spid="24479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en-US"/>
              <a:t>Classification Margin</a:t>
            </a:r>
          </a:p>
        </p:txBody>
      </p:sp>
      <p:sp>
        <p:nvSpPr>
          <p:cNvPr id="207875" name="Rectangle 3"/>
          <p:cNvSpPr>
            <a:spLocks noGrp="1" noChangeArrowheads="1"/>
          </p:cNvSpPr>
          <p:nvPr>
            <p:ph type="body" idx="1"/>
          </p:nvPr>
        </p:nvSpPr>
        <p:spPr>
          <a:xfrm>
            <a:off x="1847850" y="1485900"/>
            <a:ext cx="8648700" cy="5029200"/>
          </a:xfrm>
        </p:spPr>
        <p:txBody>
          <a:bodyPr/>
          <a:lstStyle/>
          <a:p>
            <a:r>
              <a:rPr lang="en-US" altLang="en-US" sz="2400"/>
              <a:t>Distance from example data to the separator is </a:t>
            </a:r>
          </a:p>
          <a:p>
            <a:r>
              <a:rPr lang="en-US" altLang="en-US" sz="2400"/>
              <a:t>Data closest to the hyperplane are </a:t>
            </a:r>
            <a:r>
              <a:rPr lang="en-US" altLang="en-US" sz="2400" b="1" i="1"/>
              <a:t>support vectors</a:t>
            </a:r>
            <a:r>
              <a:rPr lang="en-US" altLang="en-US" sz="2400"/>
              <a:t>. </a:t>
            </a:r>
          </a:p>
          <a:p>
            <a:r>
              <a:rPr lang="en-US" altLang="en-US" sz="2400" b="1" i="1"/>
              <a:t>Margin</a:t>
            </a:r>
            <a:r>
              <a:rPr lang="en-US" altLang="en-US" sz="2400"/>
              <a:t> </a:t>
            </a:r>
            <a:r>
              <a:rPr lang="el-GR" altLang="en-US" sz="2400" i="1">
                <a:cs typeface="Times New Roman" panose="02020603050405020304" pitchFamily="18" charset="0"/>
              </a:rPr>
              <a:t>ρ</a:t>
            </a:r>
            <a:r>
              <a:rPr lang="en-US" altLang="en-US" sz="2400">
                <a:cs typeface="Times New Roman" panose="02020603050405020304" pitchFamily="18" charset="0"/>
              </a:rPr>
              <a:t> </a:t>
            </a:r>
            <a:r>
              <a:rPr lang="en-US" altLang="en-US" sz="2400"/>
              <a:t>of the separator is the width of separation between classes.</a:t>
            </a:r>
            <a:endParaRPr lang="en-US" altLang="en-US"/>
          </a:p>
        </p:txBody>
      </p:sp>
      <p:sp>
        <p:nvSpPr>
          <p:cNvPr id="207876" name="Line 4"/>
          <p:cNvSpPr>
            <a:spLocks noChangeShapeType="1"/>
          </p:cNvSpPr>
          <p:nvPr/>
        </p:nvSpPr>
        <p:spPr bwMode="auto">
          <a:xfrm flipV="1">
            <a:off x="4187825" y="334010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877" name="Line 5"/>
          <p:cNvSpPr>
            <a:spLocks noChangeShapeType="1"/>
          </p:cNvSpPr>
          <p:nvPr/>
        </p:nvSpPr>
        <p:spPr bwMode="auto">
          <a:xfrm flipV="1">
            <a:off x="4052888" y="626586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878" name="AutoShape 6"/>
          <p:cNvSpPr>
            <a:spLocks noChangeArrowheads="1"/>
          </p:cNvSpPr>
          <p:nvPr/>
        </p:nvSpPr>
        <p:spPr bwMode="auto">
          <a:xfrm>
            <a:off x="5227638" y="4095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79" name="AutoShape 7"/>
          <p:cNvSpPr>
            <a:spLocks noChangeArrowheads="1"/>
          </p:cNvSpPr>
          <p:nvPr/>
        </p:nvSpPr>
        <p:spPr bwMode="auto">
          <a:xfrm>
            <a:off x="4652963" y="4452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0" name="AutoShape 8"/>
          <p:cNvSpPr>
            <a:spLocks noChangeArrowheads="1"/>
          </p:cNvSpPr>
          <p:nvPr/>
        </p:nvSpPr>
        <p:spPr bwMode="auto">
          <a:xfrm>
            <a:off x="4805363" y="4999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1" name="AutoShape 9"/>
          <p:cNvSpPr>
            <a:spLocks noChangeArrowheads="1"/>
          </p:cNvSpPr>
          <p:nvPr/>
        </p:nvSpPr>
        <p:spPr bwMode="auto">
          <a:xfrm>
            <a:off x="4424363" y="54562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2" name="AutoShape 10"/>
          <p:cNvSpPr>
            <a:spLocks noChangeArrowheads="1"/>
          </p:cNvSpPr>
          <p:nvPr/>
        </p:nvSpPr>
        <p:spPr bwMode="auto">
          <a:xfrm>
            <a:off x="4957763" y="3856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3" name="AutoShape 11"/>
          <p:cNvSpPr>
            <a:spLocks noChangeArrowheads="1"/>
          </p:cNvSpPr>
          <p:nvPr/>
        </p:nvSpPr>
        <p:spPr bwMode="auto">
          <a:xfrm>
            <a:off x="4424363"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4" name="AutoShape 12"/>
          <p:cNvSpPr>
            <a:spLocks noChangeArrowheads="1"/>
          </p:cNvSpPr>
          <p:nvPr/>
        </p:nvSpPr>
        <p:spPr bwMode="auto">
          <a:xfrm>
            <a:off x="4576763" y="4922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5" name="AutoShape 13"/>
          <p:cNvSpPr>
            <a:spLocks noChangeArrowheads="1"/>
          </p:cNvSpPr>
          <p:nvPr/>
        </p:nvSpPr>
        <p:spPr bwMode="auto">
          <a:xfrm>
            <a:off x="5338763" y="4541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6" name="AutoShape 14"/>
          <p:cNvSpPr>
            <a:spLocks noChangeArrowheads="1"/>
          </p:cNvSpPr>
          <p:nvPr/>
        </p:nvSpPr>
        <p:spPr bwMode="auto">
          <a:xfrm>
            <a:off x="6240463" y="4529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7" name="AutoShape 15"/>
          <p:cNvSpPr>
            <a:spLocks noChangeArrowheads="1"/>
          </p:cNvSpPr>
          <p:nvPr/>
        </p:nvSpPr>
        <p:spPr bwMode="auto">
          <a:xfrm>
            <a:off x="58721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8" name="AutoShape 16"/>
          <p:cNvSpPr>
            <a:spLocks noChangeArrowheads="1"/>
          </p:cNvSpPr>
          <p:nvPr/>
        </p:nvSpPr>
        <p:spPr bwMode="auto">
          <a:xfrm>
            <a:off x="68627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9" name="AutoShape 17"/>
          <p:cNvSpPr>
            <a:spLocks noChangeArrowheads="1"/>
          </p:cNvSpPr>
          <p:nvPr/>
        </p:nvSpPr>
        <p:spPr bwMode="auto">
          <a:xfrm>
            <a:off x="5554663" y="5976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0" name="AutoShape 18"/>
          <p:cNvSpPr>
            <a:spLocks noChangeArrowheads="1"/>
          </p:cNvSpPr>
          <p:nvPr/>
        </p:nvSpPr>
        <p:spPr bwMode="auto">
          <a:xfrm>
            <a:off x="6176963" y="4846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1" name="AutoShape 19"/>
          <p:cNvSpPr>
            <a:spLocks noChangeArrowheads="1"/>
          </p:cNvSpPr>
          <p:nvPr/>
        </p:nvSpPr>
        <p:spPr bwMode="auto">
          <a:xfrm>
            <a:off x="5608638" y="53403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2" name="AutoShape 20"/>
          <p:cNvSpPr>
            <a:spLocks noChangeArrowheads="1"/>
          </p:cNvSpPr>
          <p:nvPr/>
        </p:nvSpPr>
        <p:spPr bwMode="auto">
          <a:xfrm>
            <a:off x="6253163" y="5684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3" name="AutoShape 21"/>
          <p:cNvSpPr>
            <a:spLocks noChangeArrowheads="1"/>
          </p:cNvSpPr>
          <p:nvPr/>
        </p:nvSpPr>
        <p:spPr bwMode="auto">
          <a:xfrm>
            <a:off x="6938963" y="4770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5" name="AutoShape 23"/>
          <p:cNvSpPr>
            <a:spLocks noChangeArrowheads="1"/>
          </p:cNvSpPr>
          <p:nvPr/>
        </p:nvSpPr>
        <p:spPr bwMode="auto">
          <a:xfrm>
            <a:off x="5424488" y="32575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6" name="AutoShape 24"/>
          <p:cNvSpPr>
            <a:spLocks noChangeArrowheads="1"/>
          </p:cNvSpPr>
          <p:nvPr/>
        </p:nvSpPr>
        <p:spPr bwMode="auto">
          <a:xfrm>
            <a:off x="6034088" y="3333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7" name="AutoShape 25"/>
          <p:cNvSpPr>
            <a:spLocks noChangeArrowheads="1"/>
          </p:cNvSpPr>
          <p:nvPr/>
        </p:nvSpPr>
        <p:spPr bwMode="auto">
          <a:xfrm>
            <a:off x="7100888" y="40957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8" name="Line 26"/>
          <p:cNvSpPr>
            <a:spLocks noChangeShapeType="1"/>
          </p:cNvSpPr>
          <p:nvPr/>
        </p:nvSpPr>
        <p:spPr bwMode="auto">
          <a:xfrm flipV="1">
            <a:off x="4652964" y="325755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05" name="Line 33"/>
          <p:cNvSpPr>
            <a:spLocks noChangeShapeType="1"/>
          </p:cNvSpPr>
          <p:nvPr/>
        </p:nvSpPr>
        <p:spPr bwMode="auto">
          <a:xfrm>
            <a:off x="5505450" y="3340100"/>
            <a:ext cx="762000" cy="6159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06" name="Line 34"/>
          <p:cNvSpPr>
            <a:spLocks noChangeShapeType="1"/>
          </p:cNvSpPr>
          <p:nvPr/>
        </p:nvSpPr>
        <p:spPr bwMode="auto">
          <a:xfrm flipH="1" flipV="1">
            <a:off x="5988050" y="4362450"/>
            <a:ext cx="254000" cy="1841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207908" name="Object 36"/>
          <p:cNvGraphicFramePr>
            <a:graphicFrameLocks noChangeAspect="1"/>
          </p:cNvGraphicFramePr>
          <p:nvPr/>
        </p:nvGraphicFramePr>
        <p:xfrm>
          <a:off x="8207375" y="1350963"/>
          <a:ext cx="1182688" cy="730250"/>
        </p:xfrm>
        <a:graphic>
          <a:graphicData uri="http://schemas.openxmlformats.org/presentationml/2006/ole">
            <mc:AlternateContent xmlns:mc="http://schemas.openxmlformats.org/markup-compatibility/2006">
              <mc:Choice xmlns:v="urn:schemas-microsoft-com:vml" Requires="v">
                <p:oleObj name="Equation" r:id="rId3" imgW="761760" imgH="469800" progId="Equation.3">
                  <p:embed/>
                </p:oleObj>
              </mc:Choice>
              <mc:Fallback>
                <p:oleObj name="Equation" r:id="rId3" imgW="761760" imgH="469800" progId="Equation.3">
                  <p:embed/>
                  <p:pic>
                    <p:nvPicPr>
                      <p:cNvPr id="207908"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375" y="1350963"/>
                        <a:ext cx="1182688"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909" name="Text Box 37"/>
          <p:cNvSpPr txBox="1">
            <a:spLocks noChangeArrowheads="1"/>
          </p:cNvSpPr>
          <p:nvPr/>
        </p:nvSpPr>
        <p:spPr bwMode="auto">
          <a:xfrm>
            <a:off x="5610225" y="3476625"/>
            <a:ext cx="495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r</a:t>
            </a:r>
          </a:p>
        </p:txBody>
      </p:sp>
      <p:sp>
        <p:nvSpPr>
          <p:cNvPr id="207910" name="Oval 38"/>
          <p:cNvSpPr>
            <a:spLocks noChangeArrowheads="1"/>
          </p:cNvSpPr>
          <p:nvPr/>
        </p:nvSpPr>
        <p:spPr bwMode="auto">
          <a:xfrm>
            <a:off x="5264150" y="447675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1" name="Oval 39"/>
          <p:cNvSpPr>
            <a:spLocks noChangeArrowheads="1"/>
          </p:cNvSpPr>
          <p:nvPr/>
        </p:nvSpPr>
        <p:spPr bwMode="auto">
          <a:xfrm>
            <a:off x="5537200" y="5272089"/>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2" name="Oval 40"/>
          <p:cNvSpPr>
            <a:spLocks noChangeArrowheads="1"/>
          </p:cNvSpPr>
          <p:nvPr/>
        </p:nvSpPr>
        <p:spPr bwMode="auto">
          <a:xfrm>
            <a:off x="6170613" y="4459289"/>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3" name="Line 41"/>
          <p:cNvSpPr>
            <a:spLocks noChangeShapeType="1"/>
          </p:cNvSpPr>
          <p:nvPr/>
        </p:nvSpPr>
        <p:spPr bwMode="auto">
          <a:xfrm flipH="1" flipV="1">
            <a:off x="5364164" y="5176839"/>
            <a:ext cx="244475" cy="174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4" name="Line 42"/>
          <p:cNvSpPr>
            <a:spLocks noChangeShapeType="1"/>
          </p:cNvSpPr>
          <p:nvPr/>
        </p:nvSpPr>
        <p:spPr bwMode="auto">
          <a:xfrm flipH="1" flipV="1">
            <a:off x="5416550" y="4614864"/>
            <a:ext cx="234950" cy="179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5" name="Line 43"/>
          <p:cNvSpPr>
            <a:spLocks noChangeShapeType="1"/>
          </p:cNvSpPr>
          <p:nvPr/>
        </p:nvSpPr>
        <p:spPr bwMode="auto">
          <a:xfrm flipV="1">
            <a:off x="5091114" y="3438525"/>
            <a:ext cx="2009775" cy="26939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6" name="Line 44"/>
          <p:cNvSpPr>
            <a:spLocks noChangeShapeType="1"/>
          </p:cNvSpPr>
          <p:nvPr/>
        </p:nvSpPr>
        <p:spPr bwMode="auto">
          <a:xfrm flipV="1">
            <a:off x="4443414" y="3076575"/>
            <a:ext cx="2066925" cy="2770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7" name="Line 45"/>
          <p:cNvSpPr>
            <a:spLocks noChangeShapeType="1"/>
          </p:cNvSpPr>
          <p:nvPr/>
        </p:nvSpPr>
        <p:spPr bwMode="auto">
          <a:xfrm>
            <a:off x="6457950" y="3143250"/>
            <a:ext cx="552450" cy="419100"/>
          </a:xfrm>
          <a:prstGeom prst="line">
            <a:avLst/>
          </a:prstGeom>
          <a:noFill/>
          <a:ln w="9525">
            <a:solidFill>
              <a:srgbClr val="33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8" name="Text Box 46"/>
          <p:cNvSpPr txBox="1">
            <a:spLocks noChangeArrowheads="1"/>
          </p:cNvSpPr>
          <p:nvPr/>
        </p:nvSpPr>
        <p:spPr bwMode="auto">
          <a:xfrm>
            <a:off x="6534150" y="28194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i="1"/>
              <a:t>ρ</a:t>
            </a:r>
            <a:endParaRPr lang="en-US" altLang="en-US" i="1"/>
          </a:p>
        </p:txBody>
      </p:sp>
    </p:spTree>
    <p:extLst>
      <p:ext uri="{BB962C8B-B14F-4D97-AF65-F5344CB8AC3E}">
        <p14:creationId xmlns:p14="http://schemas.microsoft.com/office/powerpoint/2010/main" val="2274826128"/>
      </p:ext>
    </p:extLst>
  </p:cSld>
  <p:clrMapOvr>
    <a:masterClrMapping/>
  </p:clrMapOvr>
  <p:transition advTm="3492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9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79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9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79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79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7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10" grpId="0" animBg="1"/>
      <p:bldP spid="207911" grpId="0" animBg="1"/>
      <p:bldP spid="207912" grpId="0" animBg="1"/>
      <p:bldP spid="207915" grpId="0" animBg="1"/>
      <p:bldP spid="207916" grpId="0" animBg="1"/>
      <p:bldP spid="207917"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en-US"/>
              <a:t>Maximum Margin Classification</a:t>
            </a:r>
          </a:p>
        </p:txBody>
      </p:sp>
      <p:sp>
        <p:nvSpPr>
          <p:cNvPr id="209923" name="Rectangle 3"/>
          <p:cNvSpPr>
            <a:spLocks noGrp="1" noChangeArrowheads="1"/>
          </p:cNvSpPr>
          <p:nvPr>
            <p:ph type="body" idx="1"/>
          </p:nvPr>
        </p:nvSpPr>
        <p:spPr>
          <a:xfrm>
            <a:off x="1981200" y="1419225"/>
            <a:ext cx="8229600" cy="5029200"/>
          </a:xfrm>
        </p:spPr>
        <p:txBody>
          <a:bodyPr/>
          <a:lstStyle/>
          <a:p>
            <a:r>
              <a:rPr lang="en-US" altLang="en-US" sz="2400"/>
              <a:t>Maximizing the margin is good according to intuition and theory.</a:t>
            </a:r>
          </a:p>
          <a:p>
            <a:r>
              <a:rPr lang="en-US" altLang="en-US" sz="2400"/>
              <a:t>Implies that only support vectors are important; other training examples are ignorable. </a:t>
            </a:r>
          </a:p>
        </p:txBody>
      </p:sp>
      <p:sp>
        <p:nvSpPr>
          <p:cNvPr id="209950" name="Line 30"/>
          <p:cNvSpPr>
            <a:spLocks noChangeShapeType="1"/>
          </p:cNvSpPr>
          <p:nvPr/>
        </p:nvSpPr>
        <p:spPr bwMode="auto">
          <a:xfrm flipV="1">
            <a:off x="4187825" y="334010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51" name="Line 31"/>
          <p:cNvSpPr>
            <a:spLocks noChangeShapeType="1"/>
          </p:cNvSpPr>
          <p:nvPr/>
        </p:nvSpPr>
        <p:spPr bwMode="auto">
          <a:xfrm flipV="1">
            <a:off x="4052888" y="626586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52" name="AutoShape 32"/>
          <p:cNvSpPr>
            <a:spLocks noChangeArrowheads="1"/>
          </p:cNvSpPr>
          <p:nvPr/>
        </p:nvSpPr>
        <p:spPr bwMode="auto">
          <a:xfrm>
            <a:off x="5227638" y="4095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3" name="AutoShape 33"/>
          <p:cNvSpPr>
            <a:spLocks noChangeArrowheads="1"/>
          </p:cNvSpPr>
          <p:nvPr/>
        </p:nvSpPr>
        <p:spPr bwMode="auto">
          <a:xfrm>
            <a:off x="4652963" y="4452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4" name="AutoShape 34"/>
          <p:cNvSpPr>
            <a:spLocks noChangeArrowheads="1"/>
          </p:cNvSpPr>
          <p:nvPr/>
        </p:nvSpPr>
        <p:spPr bwMode="auto">
          <a:xfrm>
            <a:off x="4805363" y="4999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5" name="AutoShape 35"/>
          <p:cNvSpPr>
            <a:spLocks noChangeArrowheads="1"/>
          </p:cNvSpPr>
          <p:nvPr/>
        </p:nvSpPr>
        <p:spPr bwMode="auto">
          <a:xfrm>
            <a:off x="4424363" y="54562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6" name="AutoShape 36"/>
          <p:cNvSpPr>
            <a:spLocks noChangeArrowheads="1"/>
          </p:cNvSpPr>
          <p:nvPr/>
        </p:nvSpPr>
        <p:spPr bwMode="auto">
          <a:xfrm>
            <a:off x="4957763" y="3856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7" name="AutoShape 37"/>
          <p:cNvSpPr>
            <a:spLocks noChangeArrowheads="1"/>
          </p:cNvSpPr>
          <p:nvPr/>
        </p:nvSpPr>
        <p:spPr bwMode="auto">
          <a:xfrm>
            <a:off x="4424363"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8" name="AutoShape 38"/>
          <p:cNvSpPr>
            <a:spLocks noChangeArrowheads="1"/>
          </p:cNvSpPr>
          <p:nvPr/>
        </p:nvSpPr>
        <p:spPr bwMode="auto">
          <a:xfrm>
            <a:off x="4576763" y="4922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9" name="AutoShape 39"/>
          <p:cNvSpPr>
            <a:spLocks noChangeArrowheads="1"/>
          </p:cNvSpPr>
          <p:nvPr/>
        </p:nvSpPr>
        <p:spPr bwMode="auto">
          <a:xfrm>
            <a:off x="5338763" y="4541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0" name="AutoShape 40"/>
          <p:cNvSpPr>
            <a:spLocks noChangeArrowheads="1"/>
          </p:cNvSpPr>
          <p:nvPr/>
        </p:nvSpPr>
        <p:spPr bwMode="auto">
          <a:xfrm>
            <a:off x="6240463" y="4529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1" name="AutoShape 41"/>
          <p:cNvSpPr>
            <a:spLocks noChangeArrowheads="1"/>
          </p:cNvSpPr>
          <p:nvPr/>
        </p:nvSpPr>
        <p:spPr bwMode="auto">
          <a:xfrm>
            <a:off x="58721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2" name="AutoShape 42"/>
          <p:cNvSpPr>
            <a:spLocks noChangeArrowheads="1"/>
          </p:cNvSpPr>
          <p:nvPr/>
        </p:nvSpPr>
        <p:spPr bwMode="auto">
          <a:xfrm>
            <a:off x="68627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3" name="AutoShape 43"/>
          <p:cNvSpPr>
            <a:spLocks noChangeArrowheads="1"/>
          </p:cNvSpPr>
          <p:nvPr/>
        </p:nvSpPr>
        <p:spPr bwMode="auto">
          <a:xfrm>
            <a:off x="5554663" y="5976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4" name="AutoShape 44"/>
          <p:cNvSpPr>
            <a:spLocks noChangeArrowheads="1"/>
          </p:cNvSpPr>
          <p:nvPr/>
        </p:nvSpPr>
        <p:spPr bwMode="auto">
          <a:xfrm>
            <a:off x="6176963" y="4846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5" name="AutoShape 45"/>
          <p:cNvSpPr>
            <a:spLocks noChangeArrowheads="1"/>
          </p:cNvSpPr>
          <p:nvPr/>
        </p:nvSpPr>
        <p:spPr bwMode="auto">
          <a:xfrm>
            <a:off x="5608638" y="53403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6" name="AutoShape 46"/>
          <p:cNvSpPr>
            <a:spLocks noChangeArrowheads="1"/>
          </p:cNvSpPr>
          <p:nvPr/>
        </p:nvSpPr>
        <p:spPr bwMode="auto">
          <a:xfrm>
            <a:off x="6253163" y="5684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7" name="AutoShape 47"/>
          <p:cNvSpPr>
            <a:spLocks noChangeArrowheads="1"/>
          </p:cNvSpPr>
          <p:nvPr/>
        </p:nvSpPr>
        <p:spPr bwMode="auto">
          <a:xfrm>
            <a:off x="6938963" y="4770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8" name="AutoShape 48"/>
          <p:cNvSpPr>
            <a:spLocks noChangeArrowheads="1"/>
          </p:cNvSpPr>
          <p:nvPr/>
        </p:nvSpPr>
        <p:spPr bwMode="auto">
          <a:xfrm>
            <a:off x="5424488" y="32575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9" name="AutoShape 49"/>
          <p:cNvSpPr>
            <a:spLocks noChangeArrowheads="1"/>
          </p:cNvSpPr>
          <p:nvPr/>
        </p:nvSpPr>
        <p:spPr bwMode="auto">
          <a:xfrm>
            <a:off x="6034088" y="3333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0" name="AutoShape 50"/>
          <p:cNvSpPr>
            <a:spLocks noChangeArrowheads="1"/>
          </p:cNvSpPr>
          <p:nvPr/>
        </p:nvSpPr>
        <p:spPr bwMode="auto">
          <a:xfrm>
            <a:off x="7100888" y="40957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1" name="Line 51"/>
          <p:cNvSpPr>
            <a:spLocks noChangeShapeType="1"/>
          </p:cNvSpPr>
          <p:nvPr/>
        </p:nvSpPr>
        <p:spPr bwMode="auto">
          <a:xfrm flipV="1">
            <a:off x="4652964" y="325755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3" name="Line 53"/>
          <p:cNvSpPr>
            <a:spLocks noChangeShapeType="1"/>
          </p:cNvSpPr>
          <p:nvPr/>
        </p:nvSpPr>
        <p:spPr bwMode="auto">
          <a:xfrm flipH="1" flipV="1">
            <a:off x="5988050" y="4362450"/>
            <a:ext cx="254000" cy="1841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5" name="Oval 55"/>
          <p:cNvSpPr>
            <a:spLocks noChangeArrowheads="1"/>
          </p:cNvSpPr>
          <p:nvPr/>
        </p:nvSpPr>
        <p:spPr bwMode="auto">
          <a:xfrm>
            <a:off x="5264150" y="447675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6" name="Oval 56"/>
          <p:cNvSpPr>
            <a:spLocks noChangeArrowheads="1"/>
          </p:cNvSpPr>
          <p:nvPr/>
        </p:nvSpPr>
        <p:spPr bwMode="auto">
          <a:xfrm>
            <a:off x="5537200" y="5272089"/>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7" name="Oval 57"/>
          <p:cNvSpPr>
            <a:spLocks noChangeArrowheads="1"/>
          </p:cNvSpPr>
          <p:nvPr/>
        </p:nvSpPr>
        <p:spPr bwMode="auto">
          <a:xfrm>
            <a:off x="6170613" y="4459289"/>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8" name="Line 58"/>
          <p:cNvSpPr>
            <a:spLocks noChangeShapeType="1"/>
          </p:cNvSpPr>
          <p:nvPr/>
        </p:nvSpPr>
        <p:spPr bwMode="auto">
          <a:xfrm flipH="1" flipV="1">
            <a:off x="5364164" y="5176839"/>
            <a:ext cx="244475" cy="174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9" name="Line 59"/>
          <p:cNvSpPr>
            <a:spLocks noChangeShapeType="1"/>
          </p:cNvSpPr>
          <p:nvPr/>
        </p:nvSpPr>
        <p:spPr bwMode="auto">
          <a:xfrm flipH="1" flipV="1">
            <a:off x="5416550" y="4614864"/>
            <a:ext cx="234950" cy="179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80" name="Line 60"/>
          <p:cNvSpPr>
            <a:spLocks noChangeShapeType="1"/>
          </p:cNvSpPr>
          <p:nvPr/>
        </p:nvSpPr>
        <p:spPr bwMode="auto">
          <a:xfrm flipV="1">
            <a:off x="5091114" y="3438525"/>
            <a:ext cx="2009775" cy="26939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81" name="Line 61"/>
          <p:cNvSpPr>
            <a:spLocks noChangeShapeType="1"/>
          </p:cNvSpPr>
          <p:nvPr/>
        </p:nvSpPr>
        <p:spPr bwMode="auto">
          <a:xfrm flipV="1">
            <a:off x="4443414" y="3076575"/>
            <a:ext cx="2066925" cy="2770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505554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9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99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99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9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75" grpId="0" animBg="1"/>
      <p:bldP spid="209976" grpId="0" animBg="1"/>
      <p:bldP spid="209977" grpId="0" animBg="1"/>
      <p:bldP spid="209980" grpId="0" animBg="1"/>
      <p:bldP spid="209981"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968991" y="668741"/>
            <a:ext cx="7467600" cy="579438"/>
          </a:xfrm>
        </p:spPr>
        <p:txBody>
          <a:bodyPr/>
          <a:lstStyle/>
          <a:p>
            <a:r>
              <a:rPr lang="en-GB" altLang="en-US" sz="3200" dirty="0"/>
              <a:t>Feature Spaces</a:t>
            </a:r>
          </a:p>
        </p:txBody>
      </p:sp>
      <p:sp>
        <p:nvSpPr>
          <p:cNvPr id="253955" name="Rectangle 3"/>
          <p:cNvSpPr>
            <a:spLocks noGrp="1" noChangeArrowheads="1"/>
          </p:cNvSpPr>
          <p:nvPr>
            <p:ph type="body" idx="1"/>
          </p:nvPr>
        </p:nvSpPr>
        <p:spPr/>
        <p:txBody>
          <a:bodyPr/>
          <a:lstStyle/>
          <a:p>
            <a:r>
              <a:rPr lang="en-GB" altLang="en-US" dirty="0"/>
              <a:t>We may separate data by mapping to a higher-dimensional feature space</a:t>
            </a:r>
          </a:p>
          <a:p>
            <a:pPr lvl="1"/>
            <a:r>
              <a:rPr lang="en-GB" altLang="en-US" sz="2800" dirty="0"/>
              <a:t>The feature space may even have an infinite number of dimensions!</a:t>
            </a:r>
          </a:p>
          <a:p>
            <a:r>
              <a:rPr lang="en-GB" altLang="en-US" dirty="0"/>
              <a:t>We need not </a:t>
            </a:r>
            <a:r>
              <a:rPr lang="en-GB" altLang="en-US" dirty="0">
                <a:solidFill>
                  <a:srgbClr val="0000FF"/>
                </a:solidFill>
              </a:rPr>
              <a:t>explicitly</a:t>
            </a:r>
            <a:r>
              <a:rPr lang="en-GB" altLang="en-US" dirty="0"/>
              <a:t> construct the new feature space</a:t>
            </a:r>
          </a:p>
        </p:txBody>
      </p:sp>
    </p:spTree>
    <p:extLst>
      <p:ext uri="{BB962C8B-B14F-4D97-AF65-F5344CB8AC3E}">
        <p14:creationId xmlns:p14="http://schemas.microsoft.com/office/powerpoint/2010/main" val="2792590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fontScale="92500" lnSpcReduction="10000"/>
          </a:bodyPr>
          <a:lstStyle/>
          <a:p>
            <a:r>
              <a:rPr lang="en-US" sz="3000" b="1" dirty="0"/>
              <a:t>Step 6: Visualize Data Relationships</a:t>
            </a:r>
          </a:p>
          <a:p>
            <a:r>
              <a:rPr lang="en-US" sz="1700" dirty="0"/>
              <a:t>Visualization is an effective tool in the EDA manner, as it allows to discover relationships between variables and become aware of styles or trends that may not immediately be apparent from summary statistics or numerical outputs. To visualize data relationships, explore univariate, bivariate, and multivariate analysis.</a:t>
            </a:r>
          </a:p>
          <a:p>
            <a:r>
              <a:rPr lang="en-US" sz="1700" dirty="0"/>
              <a:t>Create frequency tables, bar plots, and pie charts for express variables: These visualizations can help you apprehend the distribution of classes and discover any ability imbalances or unusual patterns.</a:t>
            </a:r>
          </a:p>
          <a:p>
            <a:r>
              <a:rPr lang="en-US" sz="1700" dirty="0"/>
              <a:t>Generate histograms, container plots, violin plots, and density plots to visualize the distribution of numerical variables. These visualizations can screen critical information about the form, unfold, and ability outliers within the statistics.</a:t>
            </a:r>
          </a:p>
          <a:p>
            <a:r>
              <a:rPr lang="en-US" sz="1700" dirty="0"/>
              <a:t>Examine the correlation or association among variables using scatter plots, correlation matrices, or statistical assessments like Pearson’s correlation coefficient or Spearman’s rank correlation: Understanding the relationships between variables can tell characteristic choice, dimensionality discount, and modeling choices.</a:t>
            </a:r>
          </a:p>
          <a:p>
            <a:r>
              <a:rPr lang="en-US" sz="3000" b="1" dirty="0"/>
              <a:t>Step 7: Handling Outliers</a:t>
            </a:r>
          </a:p>
          <a:p>
            <a:r>
              <a:rPr lang="en-US" sz="1700" dirty="0"/>
              <a:t>An Outlier is a data item/object that deviates significantly from the rest of the (so-called normal)objects. They can be caused by measurement or execution errors. The analysis for outlier detection is referred to as outlier mining. There are many ways to detect outliers, and the removal process of these outliers from the </a:t>
            </a:r>
            <a:r>
              <a:rPr lang="en-US" sz="1700" dirty="0" err="1"/>
              <a:t>dataframe</a:t>
            </a:r>
            <a:r>
              <a:rPr lang="en-US" sz="1700" dirty="0"/>
              <a:t> is the same as removing a data item from the panda’s </a:t>
            </a:r>
            <a:r>
              <a:rPr lang="en-US" sz="1700" dirty="0" err="1"/>
              <a:t>dataframe</a:t>
            </a:r>
            <a:r>
              <a:rPr lang="en-US" sz="1700" dirty="0"/>
              <a:t>.</a:t>
            </a:r>
          </a:p>
          <a:p>
            <a:r>
              <a:rPr lang="en-US" sz="1700" dirty="0"/>
              <a:t>Identify and inspect capability outliers through the usage of strategies like the interquartile range (IQR), Z-scores, or area-specific regulations: Outliers can considerably impact the results of statistical analyses and gadget studying fashions, so it’s essential to perceive and take care of them as it should be.</a:t>
            </a:r>
          </a:p>
        </p:txBody>
      </p:sp>
    </p:spTree>
    <p:extLst>
      <p:ext uri="{BB962C8B-B14F-4D97-AF65-F5344CB8AC3E}">
        <p14:creationId xmlns:p14="http://schemas.microsoft.com/office/powerpoint/2010/main" val="11116796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838200" y="981075"/>
            <a:ext cx="7772400" cy="608012"/>
          </a:xfrm>
        </p:spPr>
        <p:txBody>
          <a:bodyPr/>
          <a:lstStyle/>
          <a:p>
            <a:r>
              <a:rPr lang="en-GB" altLang="en-US" sz="3200" dirty="0"/>
              <a:t>Kernels</a:t>
            </a:r>
          </a:p>
        </p:txBody>
      </p:sp>
      <p:sp>
        <p:nvSpPr>
          <p:cNvPr id="254979" name="Rectangle 3"/>
          <p:cNvSpPr>
            <a:spLocks noGrp="1" noChangeArrowheads="1"/>
          </p:cNvSpPr>
          <p:nvPr>
            <p:ph type="body" idx="1"/>
          </p:nvPr>
        </p:nvSpPr>
        <p:spPr/>
        <p:txBody>
          <a:bodyPr/>
          <a:lstStyle/>
          <a:p>
            <a:r>
              <a:rPr lang="en-GB" altLang="en-US"/>
              <a:t>We may use Kernel functions to </a:t>
            </a:r>
            <a:r>
              <a:rPr lang="en-GB" altLang="en-US">
                <a:solidFill>
                  <a:srgbClr val="0000FF"/>
                </a:solidFill>
              </a:rPr>
              <a:t>implicitly</a:t>
            </a:r>
            <a:r>
              <a:rPr lang="en-GB" altLang="en-US"/>
              <a:t> map to a new feature space</a:t>
            </a:r>
          </a:p>
          <a:p>
            <a:r>
              <a:rPr lang="en-GB" altLang="en-US"/>
              <a:t>Kernel fn: </a:t>
            </a:r>
          </a:p>
          <a:p>
            <a:endParaRPr lang="en-GB" altLang="en-US"/>
          </a:p>
          <a:p>
            <a:r>
              <a:rPr lang="en-GB" altLang="en-US"/>
              <a:t>Kernel must be equivalent to an </a:t>
            </a:r>
            <a:r>
              <a:rPr lang="en-GB" altLang="en-US">
                <a:solidFill>
                  <a:srgbClr val="0000FF"/>
                </a:solidFill>
              </a:rPr>
              <a:t>inner product</a:t>
            </a:r>
            <a:r>
              <a:rPr lang="en-GB" altLang="en-US"/>
              <a:t> in some feature space</a:t>
            </a:r>
          </a:p>
        </p:txBody>
      </p:sp>
      <p:graphicFrame>
        <p:nvGraphicFramePr>
          <p:cNvPr id="254980" name="Object 4"/>
          <p:cNvGraphicFramePr>
            <a:graphicFrameLocks noChangeAspect="1"/>
          </p:cNvGraphicFramePr>
          <p:nvPr/>
        </p:nvGraphicFramePr>
        <p:xfrm>
          <a:off x="4521200" y="2906713"/>
          <a:ext cx="2039938" cy="519112"/>
        </p:xfrm>
        <a:graphic>
          <a:graphicData uri="http://schemas.openxmlformats.org/presentationml/2006/ole">
            <mc:AlternateContent xmlns:mc="http://schemas.openxmlformats.org/markup-compatibility/2006">
              <mc:Choice xmlns:v="urn:schemas-microsoft-com:vml" Requires="v">
                <p:oleObj name="Equation" r:id="rId2" imgW="850680" imgH="215640" progId="Equation.3">
                  <p:embed/>
                </p:oleObj>
              </mc:Choice>
              <mc:Fallback>
                <p:oleObj name="Equation" r:id="rId2" imgW="850680" imgH="215640" progId="Equation.3">
                  <p:embed/>
                  <p:pic>
                    <p:nvPicPr>
                      <p:cNvPr id="25498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200" y="2906713"/>
                        <a:ext cx="20399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918206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2209800" y="611188"/>
            <a:ext cx="7772400" cy="463550"/>
          </a:xfrm>
        </p:spPr>
        <p:txBody>
          <a:bodyPr>
            <a:normAutofit fontScale="90000"/>
          </a:bodyPr>
          <a:lstStyle/>
          <a:p>
            <a:r>
              <a:rPr lang="en-GB" altLang="en-US" sz="3200"/>
              <a:t>Example Kernels</a:t>
            </a:r>
          </a:p>
        </p:txBody>
      </p:sp>
      <p:graphicFrame>
        <p:nvGraphicFramePr>
          <p:cNvPr id="256003" name="Object 3"/>
          <p:cNvGraphicFramePr>
            <a:graphicFrameLocks noChangeAspect="1"/>
          </p:cNvGraphicFramePr>
          <p:nvPr/>
        </p:nvGraphicFramePr>
        <p:xfrm>
          <a:off x="6553200" y="2057400"/>
          <a:ext cx="763588" cy="509588"/>
        </p:xfrm>
        <a:graphic>
          <a:graphicData uri="http://schemas.openxmlformats.org/presentationml/2006/ole">
            <mc:AlternateContent xmlns:mc="http://schemas.openxmlformats.org/markup-compatibility/2006">
              <mc:Choice xmlns:v="urn:schemas-microsoft-com:vml" Requires="v">
                <p:oleObj name="Equation" r:id="rId2" imgW="380880" imgH="253800" progId="Equation.3">
                  <p:embed/>
                </p:oleObj>
              </mc:Choice>
              <mc:Fallback>
                <p:oleObj name="Equation" r:id="rId2" imgW="380880" imgH="253800" progId="Equation.3">
                  <p:embed/>
                  <p:pic>
                    <p:nvPicPr>
                      <p:cNvPr id="25600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057400"/>
                        <a:ext cx="763588"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04" name="Text Box 4"/>
          <p:cNvSpPr txBox="1">
            <a:spLocks noChangeArrowheads="1"/>
          </p:cNvSpPr>
          <p:nvPr/>
        </p:nvSpPr>
        <p:spPr bwMode="auto">
          <a:xfrm>
            <a:off x="3505200" y="2057401"/>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800"/>
              <a:t>Linear:</a:t>
            </a:r>
          </a:p>
        </p:txBody>
      </p:sp>
      <p:sp>
        <p:nvSpPr>
          <p:cNvPr id="256005" name="Text Box 5"/>
          <p:cNvSpPr txBox="1">
            <a:spLocks noChangeArrowheads="1"/>
          </p:cNvSpPr>
          <p:nvPr/>
        </p:nvSpPr>
        <p:spPr bwMode="auto">
          <a:xfrm>
            <a:off x="3429000" y="3124201"/>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800"/>
              <a:t>Polynomial:</a:t>
            </a:r>
          </a:p>
        </p:txBody>
      </p:sp>
      <p:graphicFrame>
        <p:nvGraphicFramePr>
          <p:cNvPr id="256006" name="Object 6"/>
          <p:cNvGraphicFramePr>
            <a:graphicFrameLocks noChangeAspect="1"/>
          </p:cNvGraphicFramePr>
          <p:nvPr/>
        </p:nvGraphicFramePr>
        <p:xfrm>
          <a:off x="6324601" y="3124200"/>
          <a:ext cx="1116013" cy="508000"/>
        </p:xfrm>
        <a:graphic>
          <a:graphicData uri="http://schemas.openxmlformats.org/presentationml/2006/ole">
            <mc:AlternateContent xmlns:mc="http://schemas.openxmlformats.org/markup-compatibility/2006">
              <mc:Choice xmlns:v="urn:schemas-microsoft-com:vml" Requires="v">
                <p:oleObj name="Equation" r:id="rId4" imgW="558720" imgH="253800" progId="Equation.3">
                  <p:embed/>
                </p:oleObj>
              </mc:Choice>
              <mc:Fallback>
                <p:oleObj name="Equation" r:id="rId4" imgW="558720" imgH="253800" progId="Equation.3">
                  <p:embed/>
                  <p:pic>
                    <p:nvPicPr>
                      <p:cNvPr id="25600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1" y="3124200"/>
                        <a:ext cx="11160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07" name="Text Box 7"/>
          <p:cNvSpPr txBox="1">
            <a:spLocks noChangeArrowheads="1"/>
          </p:cNvSpPr>
          <p:nvPr/>
        </p:nvSpPr>
        <p:spPr bwMode="auto">
          <a:xfrm>
            <a:off x="3429000" y="4267201"/>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800"/>
              <a:t>Gaussian:</a:t>
            </a:r>
          </a:p>
        </p:txBody>
      </p:sp>
      <p:graphicFrame>
        <p:nvGraphicFramePr>
          <p:cNvPr id="256008" name="Object 8"/>
          <p:cNvGraphicFramePr>
            <a:graphicFrameLocks noChangeAspect="1"/>
          </p:cNvGraphicFramePr>
          <p:nvPr/>
        </p:nvGraphicFramePr>
        <p:xfrm>
          <a:off x="5791201" y="4267200"/>
          <a:ext cx="2289175" cy="560388"/>
        </p:xfrm>
        <a:graphic>
          <a:graphicData uri="http://schemas.openxmlformats.org/presentationml/2006/ole">
            <mc:AlternateContent xmlns:mc="http://schemas.openxmlformats.org/markup-compatibility/2006">
              <mc:Choice xmlns:v="urn:schemas-microsoft-com:vml" Requires="v">
                <p:oleObj name="Equation" r:id="rId6" imgW="1143000" imgH="279360" progId="Equation.3">
                  <p:embed/>
                </p:oleObj>
              </mc:Choice>
              <mc:Fallback>
                <p:oleObj name="Equation" r:id="rId6" imgW="1143000" imgH="279360" progId="Equation.3">
                  <p:embed/>
                  <p:pic>
                    <p:nvPicPr>
                      <p:cNvPr id="25600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1" y="4267200"/>
                        <a:ext cx="228917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070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a:t>Statistical Learning Theory</a:t>
            </a:r>
          </a:p>
        </p:txBody>
      </p:sp>
      <p:sp>
        <p:nvSpPr>
          <p:cNvPr id="259075" name="Rectangle 3"/>
          <p:cNvSpPr>
            <a:spLocks noGrp="1" noChangeArrowheads="1"/>
          </p:cNvSpPr>
          <p:nvPr>
            <p:ph type="body" idx="1"/>
          </p:nvPr>
        </p:nvSpPr>
        <p:spPr/>
        <p:txBody>
          <a:bodyPr/>
          <a:lstStyle/>
          <a:p>
            <a:r>
              <a:rPr lang="en-US" altLang="en-US"/>
              <a:t>Misclassification error and the function complexity bound generalization error.</a:t>
            </a:r>
          </a:p>
          <a:p>
            <a:r>
              <a:rPr lang="en-US" altLang="en-US"/>
              <a:t>Maximizing margins minimizes complexity.</a:t>
            </a:r>
          </a:p>
          <a:p>
            <a:r>
              <a:rPr lang="en-US" altLang="en-US"/>
              <a:t>“Eliminates” </a:t>
            </a:r>
            <a:r>
              <a:rPr lang="en-US" altLang="en-US">
                <a:solidFill>
                  <a:srgbClr val="006600"/>
                </a:solidFill>
              </a:rPr>
              <a:t>overfitting.</a:t>
            </a:r>
          </a:p>
          <a:p>
            <a:r>
              <a:rPr lang="en-US" altLang="en-US"/>
              <a:t>Solution depends only on </a:t>
            </a:r>
            <a:r>
              <a:rPr lang="en-US" altLang="en-US" i="1">
                <a:solidFill>
                  <a:srgbClr val="006600"/>
                </a:solidFill>
              </a:rPr>
              <a:t>Support Vectors</a:t>
            </a:r>
            <a:r>
              <a:rPr lang="en-US" altLang="en-US"/>
              <a:t> not number of attributes. </a:t>
            </a:r>
          </a:p>
        </p:txBody>
      </p:sp>
    </p:spTree>
    <p:extLst>
      <p:ext uri="{BB962C8B-B14F-4D97-AF65-F5344CB8AC3E}">
        <p14:creationId xmlns:p14="http://schemas.microsoft.com/office/powerpoint/2010/main" val="18314183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en-US"/>
              <a:t>Margins and Complexity</a:t>
            </a:r>
          </a:p>
        </p:txBody>
      </p:sp>
      <p:sp>
        <p:nvSpPr>
          <p:cNvPr id="260099"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0"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1"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2"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3"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4"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5"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6"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7"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8"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09"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0" name="Oval 14"/>
          <p:cNvSpPr>
            <a:spLocks noChangeArrowheads="1"/>
          </p:cNvSpPr>
          <p:nvPr/>
        </p:nvSpPr>
        <p:spPr bwMode="auto">
          <a:xfrm>
            <a:off x="4572001" y="4048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1"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2"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3"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4" name="Oval 18"/>
          <p:cNvSpPr>
            <a:spLocks noChangeArrowheads="1"/>
          </p:cNvSpPr>
          <p:nvPr/>
        </p:nvSpPr>
        <p:spPr bwMode="auto">
          <a:xfrm>
            <a:off x="5453063" y="32432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5"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6"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7"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8"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19"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0"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1"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2"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3"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4"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5" name="Rectangle 29"/>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6" name="Rectangle 30"/>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7" name="Rectangle 31"/>
          <p:cNvSpPr>
            <a:spLocks noChangeArrowheads="1"/>
          </p:cNvSpPr>
          <p:nvPr/>
        </p:nvSpPr>
        <p:spPr bwMode="auto">
          <a:xfrm>
            <a:off x="7296151" y="4757738"/>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28" name="Text Box 32"/>
          <p:cNvSpPr txBox="1">
            <a:spLocks noChangeArrowheads="1"/>
          </p:cNvSpPr>
          <p:nvPr/>
        </p:nvSpPr>
        <p:spPr bwMode="auto">
          <a:xfrm>
            <a:off x="7696200" y="3505200"/>
            <a:ext cx="219803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dirty="0">
                <a:latin typeface="Helvetica-Narrow" pitchFamily="34" charset="0"/>
              </a:rPr>
              <a:t>Skinny margin</a:t>
            </a:r>
          </a:p>
          <a:p>
            <a:pPr eaLnBrk="0" hangingPunct="0">
              <a:spcBef>
                <a:spcPct val="0"/>
              </a:spcBef>
            </a:pPr>
            <a:r>
              <a:rPr lang="en-US" altLang="en-US" dirty="0">
                <a:latin typeface="Helvetica-Narrow" pitchFamily="34" charset="0"/>
              </a:rPr>
              <a:t>is more flexible</a:t>
            </a:r>
          </a:p>
          <a:p>
            <a:pPr eaLnBrk="0" hangingPunct="0">
              <a:spcBef>
                <a:spcPct val="0"/>
              </a:spcBef>
            </a:pPr>
            <a:r>
              <a:rPr lang="en-US" altLang="en-US" dirty="0">
                <a:latin typeface="Helvetica-Narrow" pitchFamily="34" charset="0"/>
              </a:rPr>
              <a:t>thus more complex.</a:t>
            </a:r>
          </a:p>
        </p:txBody>
      </p:sp>
      <p:sp>
        <p:nvSpPr>
          <p:cNvPr id="260129" name="Rectangle 33" descr="50%"/>
          <p:cNvSpPr>
            <a:spLocks noChangeArrowheads="1"/>
          </p:cNvSpPr>
          <p:nvPr/>
        </p:nvSpPr>
        <p:spPr bwMode="auto">
          <a:xfrm rot="17995661" flipH="1">
            <a:off x="2672557" y="3963194"/>
            <a:ext cx="5499100" cy="290513"/>
          </a:xfrm>
          <a:prstGeom prst="rect">
            <a:avLst/>
          </a:prstGeom>
          <a:pattFill prst="pct50">
            <a:fgClr>
              <a:srgbClr val="66FF66"/>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130" name="Rectangle 34" descr="50%"/>
          <p:cNvSpPr>
            <a:spLocks noChangeArrowheads="1"/>
          </p:cNvSpPr>
          <p:nvPr/>
        </p:nvSpPr>
        <p:spPr bwMode="auto">
          <a:xfrm rot="19593509" flipH="1">
            <a:off x="2919413" y="4173538"/>
            <a:ext cx="5499100" cy="290512"/>
          </a:xfrm>
          <a:prstGeom prst="rect">
            <a:avLst/>
          </a:prstGeom>
          <a:pattFill prst="pct50">
            <a:fgClr>
              <a:srgbClr val="66FF66"/>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237545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129"/>
                                        </p:tgtEl>
                                        <p:attrNameLst>
                                          <p:attrName>style.visibility</p:attrName>
                                        </p:attrNameLst>
                                      </p:cBhvr>
                                      <p:to>
                                        <p:strVal val="visible"/>
                                      </p:to>
                                    </p:set>
                                    <p:anim calcmode="lin" valueType="num">
                                      <p:cBhvr additive="base">
                                        <p:cTn id="7" dur="500" fill="hold"/>
                                        <p:tgtEl>
                                          <p:spTgt spid="260129"/>
                                        </p:tgtEl>
                                        <p:attrNameLst>
                                          <p:attrName>ppt_x</p:attrName>
                                        </p:attrNameLst>
                                      </p:cBhvr>
                                      <p:tavLst>
                                        <p:tav tm="0">
                                          <p:val>
                                            <p:strVal val="0-#ppt_w/2"/>
                                          </p:val>
                                        </p:tav>
                                        <p:tav tm="100000">
                                          <p:val>
                                            <p:strVal val="#ppt_x"/>
                                          </p:val>
                                        </p:tav>
                                      </p:tavLst>
                                    </p:anim>
                                    <p:anim calcmode="lin" valueType="num">
                                      <p:cBhvr additive="base">
                                        <p:cTn id="8" dur="500" fill="hold"/>
                                        <p:tgtEl>
                                          <p:spTgt spid="26012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0130"/>
                                        </p:tgtEl>
                                        <p:attrNameLst>
                                          <p:attrName>style.visibility</p:attrName>
                                        </p:attrNameLst>
                                      </p:cBhvr>
                                      <p:to>
                                        <p:strVal val="visible"/>
                                      </p:to>
                                    </p:set>
                                    <p:anim calcmode="lin" valueType="num">
                                      <p:cBhvr additive="base">
                                        <p:cTn id="13" dur="500" fill="hold"/>
                                        <p:tgtEl>
                                          <p:spTgt spid="260130"/>
                                        </p:tgtEl>
                                        <p:attrNameLst>
                                          <p:attrName>ppt_x</p:attrName>
                                        </p:attrNameLst>
                                      </p:cBhvr>
                                      <p:tavLst>
                                        <p:tav tm="0">
                                          <p:val>
                                            <p:strVal val="0-#ppt_w/2"/>
                                          </p:val>
                                        </p:tav>
                                        <p:tav tm="100000">
                                          <p:val>
                                            <p:strVal val="#ppt_x"/>
                                          </p:val>
                                        </p:tav>
                                      </p:tavLst>
                                    </p:anim>
                                    <p:anim calcmode="lin" valueType="num">
                                      <p:cBhvr additive="base">
                                        <p:cTn id="14" dur="500" fill="hold"/>
                                        <p:tgtEl>
                                          <p:spTgt spid="26013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29" grpId="0" animBg="1"/>
      <p:bldP spid="260130"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a:t>Margins and Complexity</a:t>
            </a:r>
          </a:p>
        </p:txBody>
      </p:sp>
      <p:sp>
        <p:nvSpPr>
          <p:cNvPr id="261123" name="Oval 3"/>
          <p:cNvSpPr>
            <a:spLocks noChangeArrowheads="1"/>
          </p:cNvSpPr>
          <p:nvPr/>
        </p:nvSpPr>
        <p:spPr bwMode="auto">
          <a:xfrm>
            <a:off x="2695576" y="2143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4" name="Oval 4"/>
          <p:cNvSpPr>
            <a:spLocks noChangeArrowheads="1"/>
          </p:cNvSpPr>
          <p:nvPr/>
        </p:nvSpPr>
        <p:spPr bwMode="auto">
          <a:xfrm>
            <a:off x="2376488" y="28813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5" name="Oval 5"/>
          <p:cNvSpPr>
            <a:spLocks noChangeArrowheads="1"/>
          </p:cNvSpPr>
          <p:nvPr/>
        </p:nvSpPr>
        <p:spPr bwMode="auto">
          <a:xfrm>
            <a:off x="2914651" y="307657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6" name="Oval 6"/>
          <p:cNvSpPr>
            <a:spLocks noChangeArrowheads="1"/>
          </p:cNvSpPr>
          <p:nvPr/>
        </p:nvSpPr>
        <p:spPr bwMode="auto">
          <a:xfrm>
            <a:off x="4824413" y="2857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7" name="Oval 7"/>
          <p:cNvSpPr>
            <a:spLocks noChangeArrowheads="1"/>
          </p:cNvSpPr>
          <p:nvPr/>
        </p:nvSpPr>
        <p:spPr bwMode="auto">
          <a:xfrm>
            <a:off x="4148138" y="25955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8" name="Oval 8"/>
          <p:cNvSpPr>
            <a:spLocks noChangeArrowheads="1"/>
          </p:cNvSpPr>
          <p:nvPr/>
        </p:nvSpPr>
        <p:spPr bwMode="auto">
          <a:xfrm>
            <a:off x="2814638" y="36195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29" name="Oval 9"/>
          <p:cNvSpPr>
            <a:spLocks noChangeArrowheads="1"/>
          </p:cNvSpPr>
          <p:nvPr/>
        </p:nvSpPr>
        <p:spPr bwMode="auto">
          <a:xfrm>
            <a:off x="5395913" y="27146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0" name="Oval 10"/>
          <p:cNvSpPr>
            <a:spLocks noChangeArrowheads="1"/>
          </p:cNvSpPr>
          <p:nvPr/>
        </p:nvSpPr>
        <p:spPr bwMode="auto">
          <a:xfrm>
            <a:off x="4605338" y="335280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1" name="Oval 11"/>
          <p:cNvSpPr>
            <a:spLocks noChangeArrowheads="1"/>
          </p:cNvSpPr>
          <p:nvPr/>
        </p:nvSpPr>
        <p:spPr bwMode="auto">
          <a:xfrm>
            <a:off x="3643313" y="34194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2" name="Oval 12"/>
          <p:cNvSpPr>
            <a:spLocks noChangeArrowheads="1"/>
          </p:cNvSpPr>
          <p:nvPr/>
        </p:nvSpPr>
        <p:spPr bwMode="auto">
          <a:xfrm>
            <a:off x="3638551" y="40147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3" name="Oval 13"/>
          <p:cNvSpPr>
            <a:spLocks noChangeArrowheads="1"/>
          </p:cNvSpPr>
          <p:nvPr/>
        </p:nvSpPr>
        <p:spPr bwMode="auto">
          <a:xfrm>
            <a:off x="4576763" y="229552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4" name="Oval 14"/>
          <p:cNvSpPr>
            <a:spLocks noChangeArrowheads="1"/>
          </p:cNvSpPr>
          <p:nvPr/>
        </p:nvSpPr>
        <p:spPr bwMode="auto">
          <a:xfrm>
            <a:off x="4572001" y="4048125"/>
            <a:ext cx="214313"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5" name="Oval 15"/>
          <p:cNvSpPr>
            <a:spLocks noChangeArrowheads="1"/>
          </p:cNvSpPr>
          <p:nvPr/>
        </p:nvSpPr>
        <p:spPr bwMode="auto">
          <a:xfrm>
            <a:off x="5195888" y="2343150"/>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6" name="Oval 16"/>
          <p:cNvSpPr>
            <a:spLocks noChangeArrowheads="1"/>
          </p:cNvSpPr>
          <p:nvPr/>
        </p:nvSpPr>
        <p:spPr bwMode="auto">
          <a:xfrm>
            <a:off x="4148138" y="3267075"/>
            <a:ext cx="214312" cy="1857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7" name="Oval 17"/>
          <p:cNvSpPr>
            <a:spLocks noChangeArrowheads="1"/>
          </p:cNvSpPr>
          <p:nvPr/>
        </p:nvSpPr>
        <p:spPr bwMode="auto">
          <a:xfrm>
            <a:off x="4357688" y="383381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8" name="Oval 18"/>
          <p:cNvSpPr>
            <a:spLocks noChangeArrowheads="1"/>
          </p:cNvSpPr>
          <p:nvPr/>
        </p:nvSpPr>
        <p:spPr bwMode="auto">
          <a:xfrm>
            <a:off x="5453063" y="3243264"/>
            <a:ext cx="214312"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39" name="Oval 19"/>
          <p:cNvSpPr>
            <a:spLocks noChangeArrowheads="1"/>
          </p:cNvSpPr>
          <p:nvPr/>
        </p:nvSpPr>
        <p:spPr bwMode="auto">
          <a:xfrm>
            <a:off x="3590926" y="1995489"/>
            <a:ext cx="214313" cy="1857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0" name="Rectangle 20"/>
          <p:cNvSpPr>
            <a:spLocks noChangeArrowheads="1"/>
          </p:cNvSpPr>
          <p:nvPr/>
        </p:nvSpPr>
        <p:spPr bwMode="auto">
          <a:xfrm>
            <a:off x="5967413" y="432911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1" name="Rectangle 21"/>
          <p:cNvSpPr>
            <a:spLocks noChangeArrowheads="1"/>
          </p:cNvSpPr>
          <p:nvPr/>
        </p:nvSpPr>
        <p:spPr bwMode="auto">
          <a:xfrm>
            <a:off x="7191376" y="426720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2" name="Rectangle 22"/>
          <p:cNvSpPr>
            <a:spLocks noChangeArrowheads="1"/>
          </p:cNvSpPr>
          <p:nvPr/>
        </p:nvSpPr>
        <p:spPr bwMode="auto">
          <a:xfrm>
            <a:off x="5600701" y="50482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3" name="Rectangle 23"/>
          <p:cNvSpPr>
            <a:spLocks noChangeArrowheads="1"/>
          </p:cNvSpPr>
          <p:nvPr/>
        </p:nvSpPr>
        <p:spPr bwMode="auto">
          <a:xfrm>
            <a:off x="5610226" y="58721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4" name="Rectangle 24"/>
          <p:cNvSpPr>
            <a:spLocks noChangeArrowheads="1"/>
          </p:cNvSpPr>
          <p:nvPr/>
        </p:nvSpPr>
        <p:spPr bwMode="auto">
          <a:xfrm>
            <a:off x="5162551" y="5781676"/>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5" name="Rectangle 25"/>
          <p:cNvSpPr>
            <a:spLocks noChangeArrowheads="1"/>
          </p:cNvSpPr>
          <p:nvPr/>
        </p:nvSpPr>
        <p:spPr bwMode="auto">
          <a:xfrm>
            <a:off x="6329363" y="5676901"/>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6" name="Rectangle 26"/>
          <p:cNvSpPr>
            <a:spLocks noChangeArrowheads="1"/>
          </p:cNvSpPr>
          <p:nvPr/>
        </p:nvSpPr>
        <p:spPr bwMode="auto">
          <a:xfrm>
            <a:off x="7167563" y="5757863"/>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7" name="Rectangle 27"/>
          <p:cNvSpPr>
            <a:spLocks noChangeArrowheads="1"/>
          </p:cNvSpPr>
          <p:nvPr/>
        </p:nvSpPr>
        <p:spPr bwMode="auto">
          <a:xfrm>
            <a:off x="6805613" y="5024438"/>
            <a:ext cx="214312"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8" name="Rectangle 28"/>
          <p:cNvSpPr>
            <a:spLocks noChangeArrowheads="1"/>
          </p:cNvSpPr>
          <p:nvPr/>
        </p:nvSpPr>
        <p:spPr bwMode="auto">
          <a:xfrm>
            <a:off x="6843713" y="3876676"/>
            <a:ext cx="214312"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49" name="Rectangle 29"/>
          <p:cNvSpPr>
            <a:spLocks noChangeArrowheads="1"/>
          </p:cNvSpPr>
          <p:nvPr/>
        </p:nvSpPr>
        <p:spPr bwMode="auto">
          <a:xfrm>
            <a:off x="6619876" y="4424363"/>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50" name="Rectangle 30"/>
          <p:cNvSpPr>
            <a:spLocks noChangeArrowheads="1"/>
          </p:cNvSpPr>
          <p:nvPr/>
        </p:nvSpPr>
        <p:spPr bwMode="auto">
          <a:xfrm>
            <a:off x="6143626" y="5162551"/>
            <a:ext cx="214313" cy="214313"/>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51" name="Rectangle 31"/>
          <p:cNvSpPr>
            <a:spLocks noChangeArrowheads="1"/>
          </p:cNvSpPr>
          <p:nvPr/>
        </p:nvSpPr>
        <p:spPr bwMode="auto">
          <a:xfrm>
            <a:off x="7296151" y="4757738"/>
            <a:ext cx="214313" cy="214312"/>
          </a:xfrm>
          <a:prstGeom prst="rect">
            <a:avLst/>
          </a:prstGeom>
          <a:solidFill>
            <a:schemeClr val="tx2"/>
          </a:solidFill>
          <a:ln w="9525">
            <a:solidFill>
              <a:srgbClr val="11111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52" name="Rectangle 32" descr="50%"/>
          <p:cNvSpPr>
            <a:spLocks noChangeArrowheads="1"/>
          </p:cNvSpPr>
          <p:nvPr/>
        </p:nvSpPr>
        <p:spPr bwMode="auto">
          <a:xfrm rot="-2205580">
            <a:off x="2305051" y="3848100"/>
            <a:ext cx="6119813" cy="782638"/>
          </a:xfrm>
          <a:prstGeom prst="rect">
            <a:avLst/>
          </a:prstGeom>
          <a:pattFill prst="pct50">
            <a:fgClr>
              <a:srgbClr val="66FF66"/>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153" name="Text Box 33"/>
          <p:cNvSpPr txBox="1">
            <a:spLocks noChangeArrowheads="1"/>
          </p:cNvSpPr>
          <p:nvPr/>
        </p:nvSpPr>
        <p:spPr bwMode="auto">
          <a:xfrm>
            <a:off x="8197851" y="3216276"/>
            <a:ext cx="18133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altLang="en-US">
                <a:latin typeface="Helvetica-Narrow" pitchFamily="34" charset="0"/>
              </a:rPr>
              <a:t>Fat margin</a:t>
            </a:r>
          </a:p>
          <a:p>
            <a:pPr eaLnBrk="0" hangingPunct="0">
              <a:spcBef>
                <a:spcPct val="0"/>
              </a:spcBef>
            </a:pPr>
            <a:r>
              <a:rPr lang="en-US" altLang="en-US">
                <a:latin typeface="Helvetica-Narrow" pitchFamily="34" charset="0"/>
              </a:rPr>
              <a:t>is less complex.</a:t>
            </a:r>
          </a:p>
        </p:txBody>
      </p:sp>
    </p:spTree>
    <p:extLst>
      <p:ext uri="{BB962C8B-B14F-4D97-AF65-F5344CB8AC3E}">
        <p14:creationId xmlns:p14="http://schemas.microsoft.com/office/powerpoint/2010/main" val="3214498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1152"/>
                                        </p:tgtEl>
                                        <p:attrNameLst>
                                          <p:attrName>style.visibility</p:attrName>
                                        </p:attrNameLst>
                                      </p:cBhvr>
                                      <p:to>
                                        <p:strVal val="visible"/>
                                      </p:to>
                                    </p:set>
                                    <p:anim calcmode="lin" valueType="num">
                                      <p:cBhvr additive="base">
                                        <p:cTn id="7" dur="500" fill="hold"/>
                                        <p:tgtEl>
                                          <p:spTgt spid="261152"/>
                                        </p:tgtEl>
                                        <p:attrNameLst>
                                          <p:attrName>ppt_x</p:attrName>
                                        </p:attrNameLst>
                                      </p:cBhvr>
                                      <p:tavLst>
                                        <p:tav tm="0">
                                          <p:val>
                                            <p:strVal val="0-#ppt_w/2"/>
                                          </p:val>
                                        </p:tav>
                                        <p:tav tm="100000">
                                          <p:val>
                                            <p:strVal val="#ppt_x"/>
                                          </p:val>
                                        </p:tav>
                                      </p:tavLst>
                                    </p:anim>
                                    <p:anim calcmode="lin" valueType="num">
                                      <p:cBhvr additive="base">
                                        <p:cTn id="8" dur="500" fill="hold"/>
                                        <p:tgtEl>
                                          <p:spTgt spid="26115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52"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a:t>Perceptron Revisited:  Linear Separators </a:t>
            </a:r>
          </a:p>
        </p:txBody>
      </p:sp>
      <p:sp>
        <p:nvSpPr>
          <p:cNvPr id="165891" name="Rectangle 3"/>
          <p:cNvSpPr>
            <a:spLocks noGrp="1" noChangeArrowheads="1"/>
          </p:cNvSpPr>
          <p:nvPr>
            <p:ph type="body" idx="1"/>
          </p:nvPr>
        </p:nvSpPr>
        <p:spPr>
          <a:xfrm>
            <a:off x="2133600" y="1504950"/>
            <a:ext cx="8229600" cy="5029200"/>
          </a:xfrm>
        </p:spPr>
        <p:txBody>
          <a:bodyPr/>
          <a:lstStyle/>
          <a:p>
            <a:r>
              <a:rPr lang="en-US" altLang="en-US"/>
              <a:t>Binary classification can be viewed as the task of separating classes in feature space:</a:t>
            </a:r>
          </a:p>
        </p:txBody>
      </p:sp>
      <p:sp>
        <p:nvSpPr>
          <p:cNvPr id="165892" name="Line 4"/>
          <p:cNvSpPr>
            <a:spLocks noChangeShapeType="1"/>
          </p:cNvSpPr>
          <p:nvPr/>
        </p:nvSpPr>
        <p:spPr bwMode="auto">
          <a:xfrm flipV="1">
            <a:off x="2420938" y="30543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5893" name="Line 5"/>
          <p:cNvSpPr>
            <a:spLocks noChangeShapeType="1"/>
          </p:cNvSpPr>
          <p:nvPr/>
        </p:nvSpPr>
        <p:spPr bwMode="auto">
          <a:xfrm flipV="1">
            <a:off x="2286001" y="5980113"/>
            <a:ext cx="4081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5894" name="AutoShape 6"/>
          <p:cNvSpPr>
            <a:spLocks noChangeArrowheads="1"/>
          </p:cNvSpPr>
          <p:nvPr/>
        </p:nvSpPr>
        <p:spPr bwMode="auto">
          <a:xfrm>
            <a:off x="3460750" y="38100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5" name="AutoShape 7"/>
          <p:cNvSpPr>
            <a:spLocks noChangeArrowheads="1"/>
          </p:cNvSpPr>
          <p:nvPr/>
        </p:nvSpPr>
        <p:spPr bwMode="auto">
          <a:xfrm>
            <a:off x="2886075" y="4167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6" name="AutoShape 8"/>
          <p:cNvSpPr>
            <a:spLocks noChangeArrowheads="1"/>
          </p:cNvSpPr>
          <p:nvPr/>
        </p:nvSpPr>
        <p:spPr bwMode="auto">
          <a:xfrm>
            <a:off x="30384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7" name="AutoShape 9"/>
          <p:cNvSpPr>
            <a:spLocks noChangeArrowheads="1"/>
          </p:cNvSpPr>
          <p:nvPr/>
        </p:nvSpPr>
        <p:spPr bwMode="auto">
          <a:xfrm>
            <a:off x="2657475" y="5170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8" name="AutoShape 10"/>
          <p:cNvSpPr>
            <a:spLocks noChangeArrowheads="1"/>
          </p:cNvSpPr>
          <p:nvPr/>
        </p:nvSpPr>
        <p:spPr bwMode="auto">
          <a:xfrm>
            <a:off x="3190875" y="3570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899" name="AutoShape 11"/>
          <p:cNvSpPr>
            <a:spLocks noChangeArrowheads="1"/>
          </p:cNvSpPr>
          <p:nvPr/>
        </p:nvSpPr>
        <p:spPr bwMode="auto">
          <a:xfrm>
            <a:off x="2657475" y="44846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0" name="AutoShape 12"/>
          <p:cNvSpPr>
            <a:spLocks noChangeArrowheads="1"/>
          </p:cNvSpPr>
          <p:nvPr/>
        </p:nvSpPr>
        <p:spPr bwMode="auto">
          <a:xfrm>
            <a:off x="2809875" y="4637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1" name="AutoShape 13"/>
          <p:cNvSpPr>
            <a:spLocks noChangeArrowheads="1"/>
          </p:cNvSpPr>
          <p:nvPr/>
        </p:nvSpPr>
        <p:spPr bwMode="auto">
          <a:xfrm>
            <a:off x="3571875" y="4256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2" name="AutoShape 14"/>
          <p:cNvSpPr>
            <a:spLocks noChangeArrowheads="1"/>
          </p:cNvSpPr>
          <p:nvPr/>
        </p:nvSpPr>
        <p:spPr bwMode="auto">
          <a:xfrm>
            <a:off x="4473575" y="4243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3" name="AutoShape 15"/>
          <p:cNvSpPr>
            <a:spLocks noChangeArrowheads="1"/>
          </p:cNvSpPr>
          <p:nvPr/>
        </p:nvSpPr>
        <p:spPr bwMode="auto">
          <a:xfrm>
            <a:off x="4105275" y="5170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4" name="AutoShape 16"/>
          <p:cNvSpPr>
            <a:spLocks noChangeArrowheads="1"/>
          </p:cNvSpPr>
          <p:nvPr/>
        </p:nvSpPr>
        <p:spPr bwMode="auto">
          <a:xfrm>
            <a:off x="5095875" y="5170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5" name="AutoShape 17"/>
          <p:cNvSpPr>
            <a:spLocks noChangeArrowheads="1"/>
          </p:cNvSpPr>
          <p:nvPr/>
        </p:nvSpPr>
        <p:spPr bwMode="auto">
          <a:xfrm>
            <a:off x="3787775" y="5691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6" name="AutoShape 18"/>
          <p:cNvSpPr>
            <a:spLocks noChangeArrowheads="1"/>
          </p:cNvSpPr>
          <p:nvPr/>
        </p:nvSpPr>
        <p:spPr bwMode="auto">
          <a:xfrm>
            <a:off x="4410075"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7" name="AutoShape 19"/>
          <p:cNvSpPr>
            <a:spLocks noChangeArrowheads="1"/>
          </p:cNvSpPr>
          <p:nvPr/>
        </p:nvSpPr>
        <p:spPr bwMode="auto">
          <a:xfrm>
            <a:off x="3787775" y="5005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8" name="AutoShape 20"/>
          <p:cNvSpPr>
            <a:spLocks noChangeArrowheads="1"/>
          </p:cNvSpPr>
          <p:nvPr/>
        </p:nvSpPr>
        <p:spPr bwMode="auto">
          <a:xfrm>
            <a:off x="4486275" y="53990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09" name="AutoShape 21"/>
          <p:cNvSpPr>
            <a:spLocks noChangeArrowheads="1"/>
          </p:cNvSpPr>
          <p:nvPr/>
        </p:nvSpPr>
        <p:spPr bwMode="auto">
          <a:xfrm>
            <a:off x="5172075" y="44846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10" name="Line 22"/>
          <p:cNvSpPr>
            <a:spLocks noChangeShapeType="1"/>
          </p:cNvSpPr>
          <p:nvPr/>
        </p:nvSpPr>
        <p:spPr bwMode="auto">
          <a:xfrm flipV="1">
            <a:off x="2733675" y="3036888"/>
            <a:ext cx="2438400" cy="2667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5911" name="AutoShape 23"/>
          <p:cNvSpPr>
            <a:spLocks noChangeArrowheads="1"/>
          </p:cNvSpPr>
          <p:nvPr/>
        </p:nvSpPr>
        <p:spPr bwMode="auto">
          <a:xfrm>
            <a:off x="3657600" y="29718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12" name="AutoShape 24"/>
          <p:cNvSpPr>
            <a:spLocks noChangeArrowheads="1"/>
          </p:cNvSpPr>
          <p:nvPr/>
        </p:nvSpPr>
        <p:spPr bwMode="auto">
          <a:xfrm>
            <a:off x="4267200" y="30480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13" name="AutoShape 25"/>
          <p:cNvSpPr>
            <a:spLocks noChangeArrowheads="1"/>
          </p:cNvSpPr>
          <p:nvPr/>
        </p:nvSpPr>
        <p:spPr bwMode="auto">
          <a:xfrm>
            <a:off x="5334000" y="38100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5914" name="Text Box 26"/>
          <p:cNvSpPr txBox="1">
            <a:spLocks noChangeArrowheads="1"/>
          </p:cNvSpPr>
          <p:nvPr/>
        </p:nvSpPr>
        <p:spPr bwMode="auto">
          <a:xfrm>
            <a:off x="5143500" y="2695575"/>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w</a:t>
            </a:r>
            <a:r>
              <a:rPr lang="en-US" altLang="en-US" b="1" baseline="30000"/>
              <a:t>T</a:t>
            </a:r>
            <a:r>
              <a:rPr lang="en-US" altLang="en-US" b="1"/>
              <a:t>x </a:t>
            </a:r>
            <a:r>
              <a:rPr lang="en-US" altLang="en-US"/>
              <a:t>+ </a:t>
            </a:r>
            <a:r>
              <a:rPr lang="en-US" altLang="en-US" i="1"/>
              <a:t>b</a:t>
            </a:r>
            <a:r>
              <a:rPr lang="en-US" altLang="en-US" b="1"/>
              <a:t> = 0</a:t>
            </a:r>
          </a:p>
        </p:txBody>
      </p:sp>
      <p:sp>
        <p:nvSpPr>
          <p:cNvPr id="165915" name="Text Box 27"/>
          <p:cNvSpPr txBox="1">
            <a:spLocks noChangeArrowheads="1"/>
          </p:cNvSpPr>
          <p:nvPr/>
        </p:nvSpPr>
        <p:spPr bwMode="auto">
          <a:xfrm>
            <a:off x="5143500" y="3257550"/>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w</a:t>
            </a:r>
            <a:r>
              <a:rPr lang="en-US" altLang="en-US" b="1" baseline="30000"/>
              <a:t>T</a:t>
            </a:r>
            <a:r>
              <a:rPr lang="en-US" altLang="en-US" b="1"/>
              <a:t>x </a:t>
            </a:r>
            <a:r>
              <a:rPr lang="en-US" altLang="en-US"/>
              <a:t>+ </a:t>
            </a:r>
            <a:r>
              <a:rPr lang="en-US" altLang="en-US" i="1"/>
              <a:t>b</a:t>
            </a:r>
            <a:r>
              <a:rPr lang="en-US" altLang="en-US" b="1"/>
              <a:t> &lt; 0</a:t>
            </a:r>
          </a:p>
        </p:txBody>
      </p:sp>
      <p:sp>
        <p:nvSpPr>
          <p:cNvPr id="165916" name="Text Box 28"/>
          <p:cNvSpPr txBox="1">
            <a:spLocks noChangeArrowheads="1"/>
          </p:cNvSpPr>
          <p:nvPr/>
        </p:nvSpPr>
        <p:spPr bwMode="auto">
          <a:xfrm>
            <a:off x="2714625" y="3038475"/>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w</a:t>
            </a:r>
            <a:r>
              <a:rPr lang="en-US" altLang="en-US" b="1" baseline="30000"/>
              <a:t>T</a:t>
            </a:r>
            <a:r>
              <a:rPr lang="en-US" altLang="en-US" b="1"/>
              <a:t>x </a:t>
            </a:r>
            <a:r>
              <a:rPr lang="en-US" altLang="en-US"/>
              <a:t>+ </a:t>
            </a:r>
            <a:r>
              <a:rPr lang="en-US" altLang="en-US" i="1"/>
              <a:t>b</a:t>
            </a:r>
            <a:r>
              <a:rPr lang="en-US" altLang="en-US" b="1"/>
              <a:t> &gt; 0</a:t>
            </a:r>
          </a:p>
        </p:txBody>
      </p:sp>
      <p:sp>
        <p:nvSpPr>
          <p:cNvPr id="165917" name="Text Box 29"/>
          <p:cNvSpPr txBox="1">
            <a:spLocks noChangeArrowheads="1"/>
          </p:cNvSpPr>
          <p:nvPr/>
        </p:nvSpPr>
        <p:spPr bwMode="auto">
          <a:xfrm>
            <a:off x="6810375" y="4381500"/>
            <a:ext cx="2933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f</a:t>
            </a:r>
            <a:r>
              <a:rPr lang="en-US" altLang="en-US"/>
              <a:t>(</a:t>
            </a:r>
            <a:r>
              <a:rPr lang="en-US" altLang="en-US" b="1"/>
              <a:t>x</a:t>
            </a:r>
            <a:r>
              <a:rPr lang="en-US" altLang="en-US"/>
              <a:t>)</a:t>
            </a:r>
            <a:r>
              <a:rPr lang="en-US" altLang="en-US" i="1"/>
              <a:t> = </a:t>
            </a:r>
            <a:r>
              <a:rPr lang="en-US" altLang="en-US"/>
              <a:t>sign(</a:t>
            </a:r>
            <a:r>
              <a:rPr lang="en-US" altLang="en-US" b="1"/>
              <a:t>w</a:t>
            </a:r>
            <a:r>
              <a:rPr lang="en-US" altLang="en-US" b="1" baseline="30000"/>
              <a:t>T</a:t>
            </a:r>
            <a:r>
              <a:rPr lang="en-US" altLang="en-US" b="1"/>
              <a:t>x </a:t>
            </a:r>
            <a:r>
              <a:rPr lang="en-US" altLang="en-US"/>
              <a:t>+ </a:t>
            </a:r>
            <a:r>
              <a:rPr lang="en-US" altLang="en-US" i="1"/>
              <a:t>b</a:t>
            </a:r>
            <a:r>
              <a:rPr lang="en-US" altLang="en-US"/>
              <a:t>)</a:t>
            </a:r>
            <a:endParaRPr lang="en-US" altLang="en-US" b="1"/>
          </a:p>
        </p:txBody>
      </p:sp>
    </p:spTree>
    <p:extLst>
      <p:ext uri="{BB962C8B-B14F-4D97-AF65-F5344CB8AC3E}">
        <p14:creationId xmlns:p14="http://schemas.microsoft.com/office/powerpoint/2010/main" val="2197695087"/>
      </p:ext>
    </p:extLst>
  </p:cSld>
  <p:clrMapOvr>
    <a:masterClrMapping/>
  </p:clrMapOvr>
  <p:transition advTm="3492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9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59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59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59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5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10" grpId="0" animBg="1"/>
      <p:bldP spid="165914" grpId="0"/>
      <p:bldP spid="165915" grpId="0"/>
      <p:bldP spid="165916" grpId="0"/>
      <p:bldP spid="165917"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en-US"/>
              <a:t>Linear Separators</a:t>
            </a:r>
          </a:p>
        </p:txBody>
      </p:sp>
      <p:sp>
        <p:nvSpPr>
          <p:cNvPr id="205827" name="Rectangle 3"/>
          <p:cNvSpPr>
            <a:spLocks noGrp="1" noChangeArrowheads="1"/>
          </p:cNvSpPr>
          <p:nvPr>
            <p:ph type="body" idx="1"/>
          </p:nvPr>
        </p:nvSpPr>
        <p:spPr>
          <a:xfrm>
            <a:off x="2133600" y="1504950"/>
            <a:ext cx="8229600" cy="5029200"/>
          </a:xfrm>
        </p:spPr>
        <p:txBody>
          <a:bodyPr/>
          <a:lstStyle/>
          <a:p>
            <a:r>
              <a:rPr lang="en-US" altLang="en-US"/>
              <a:t>Which of the linear separators is optimal? </a:t>
            </a:r>
          </a:p>
        </p:txBody>
      </p:sp>
      <p:sp>
        <p:nvSpPr>
          <p:cNvPr id="205828" name="Line 4"/>
          <p:cNvSpPr>
            <a:spLocks noChangeShapeType="1"/>
          </p:cNvSpPr>
          <p:nvPr/>
        </p:nvSpPr>
        <p:spPr bwMode="auto">
          <a:xfrm flipV="1">
            <a:off x="4130675" y="28257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29" name="Line 5"/>
          <p:cNvSpPr>
            <a:spLocks noChangeShapeType="1"/>
          </p:cNvSpPr>
          <p:nvPr/>
        </p:nvSpPr>
        <p:spPr bwMode="auto">
          <a:xfrm flipV="1">
            <a:off x="3995738" y="575151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30" name="AutoShape 6"/>
          <p:cNvSpPr>
            <a:spLocks noChangeArrowheads="1"/>
          </p:cNvSpPr>
          <p:nvPr/>
        </p:nvSpPr>
        <p:spPr bwMode="auto">
          <a:xfrm>
            <a:off x="5170488" y="35814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1" name="AutoShape 7"/>
          <p:cNvSpPr>
            <a:spLocks noChangeArrowheads="1"/>
          </p:cNvSpPr>
          <p:nvPr/>
        </p:nvSpPr>
        <p:spPr bwMode="auto">
          <a:xfrm>
            <a:off x="4595813" y="3938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2" name="AutoShape 8"/>
          <p:cNvSpPr>
            <a:spLocks noChangeArrowheads="1"/>
          </p:cNvSpPr>
          <p:nvPr/>
        </p:nvSpPr>
        <p:spPr bwMode="auto">
          <a:xfrm>
            <a:off x="4748213" y="44846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3" name="AutoShape 9"/>
          <p:cNvSpPr>
            <a:spLocks noChangeArrowheads="1"/>
          </p:cNvSpPr>
          <p:nvPr/>
        </p:nvSpPr>
        <p:spPr bwMode="auto">
          <a:xfrm>
            <a:off x="4367213" y="49418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4" name="AutoShape 10"/>
          <p:cNvSpPr>
            <a:spLocks noChangeArrowheads="1"/>
          </p:cNvSpPr>
          <p:nvPr/>
        </p:nvSpPr>
        <p:spPr bwMode="auto">
          <a:xfrm>
            <a:off x="4900613" y="33416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5" name="AutoShape 11"/>
          <p:cNvSpPr>
            <a:spLocks noChangeArrowheads="1"/>
          </p:cNvSpPr>
          <p:nvPr/>
        </p:nvSpPr>
        <p:spPr bwMode="auto">
          <a:xfrm>
            <a:off x="4367213" y="4256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6" name="AutoShape 12"/>
          <p:cNvSpPr>
            <a:spLocks noChangeArrowheads="1"/>
          </p:cNvSpPr>
          <p:nvPr/>
        </p:nvSpPr>
        <p:spPr bwMode="auto">
          <a:xfrm>
            <a:off x="4519613" y="4408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7" name="AutoShape 13"/>
          <p:cNvSpPr>
            <a:spLocks noChangeArrowheads="1"/>
          </p:cNvSpPr>
          <p:nvPr/>
        </p:nvSpPr>
        <p:spPr bwMode="auto">
          <a:xfrm>
            <a:off x="5281613" y="4027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8" name="AutoShape 14"/>
          <p:cNvSpPr>
            <a:spLocks noChangeArrowheads="1"/>
          </p:cNvSpPr>
          <p:nvPr/>
        </p:nvSpPr>
        <p:spPr bwMode="auto">
          <a:xfrm>
            <a:off x="6183313" y="40147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39" name="AutoShape 15"/>
          <p:cNvSpPr>
            <a:spLocks noChangeArrowheads="1"/>
          </p:cNvSpPr>
          <p:nvPr/>
        </p:nvSpPr>
        <p:spPr bwMode="auto">
          <a:xfrm>
            <a:off x="5815013" y="4941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0" name="AutoShape 16"/>
          <p:cNvSpPr>
            <a:spLocks noChangeArrowheads="1"/>
          </p:cNvSpPr>
          <p:nvPr/>
        </p:nvSpPr>
        <p:spPr bwMode="auto">
          <a:xfrm>
            <a:off x="6805613" y="4941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1" name="AutoShape 17"/>
          <p:cNvSpPr>
            <a:spLocks noChangeArrowheads="1"/>
          </p:cNvSpPr>
          <p:nvPr/>
        </p:nvSpPr>
        <p:spPr bwMode="auto">
          <a:xfrm>
            <a:off x="5497513" y="54625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2" name="AutoShape 18"/>
          <p:cNvSpPr>
            <a:spLocks noChangeArrowheads="1"/>
          </p:cNvSpPr>
          <p:nvPr/>
        </p:nvSpPr>
        <p:spPr bwMode="auto">
          <a:xfrm>
            <a:off x="6119813" y="4332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3" name="AutoShape 19"/>
          <p:cNvSpPr>
            <a:spLocks noChangeArrowheads="1"/>
          </p:cNvSpPr>
          <p:nvPr/>
        </p:nvSpPr>
        <p:spPr bwMode="auto">
          <a:xfrm>
            <a:off x="5497513" y="47767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4" name="AutoShape 20"/>
          <p:cNvSpPr>
            <a:spLocks noChangeArrowheads="1"/>
          </p:cNvSpPr>
          <p:nvPr/>
        </p:nvSpPr>
        <p:spPr bwMode="auto">
          <a:xfrm>
            <a:off x="6196013" y="5170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5" name="AutoShape 21"/>
          <p:cNvSpPr>
            <a:spLocks noChangeArrowheads="1"/>
          </p:cNvSpPr>
          <p:nvPr/>
        </p:nvSpPr>
        <p:spPr bwMode="auto">
          <a:xfrm>
            <a:off x="6881813" y="42560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6" name="Line 22"/>
          <p:cNvSpPr>
            <a:spLocks noChangeShapeType="1"/>
          </p:cNvSpPr>
          <p:nvPr/>
        </p:nvSpPr>
        <p:spPr bwMode="auto">
          <a:xfrm flipV="1">
            <a:off x="4443414" y="3048000"/>
            <a:ext cx="2676525" cy="24272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47" name="AutoShape 23"/>
          <p:cNvSpPr>
            <a:spLocks noChangeArrowheads="1"/>
          </p:cNvSpPr>
          <p:nvPr/>
        </p:nvSpPr>
        <p:spPr bwMode="auto">
          <a:xfrm>
            <a:off x="5367338" y="27432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8" name="AutoShape 24"/>
          <p:cNvSpPr>
            <a:spLocks noChangeArrowheads="1"/>
          </p:cNvSpPr>
          <p:nvPr/>
        </p:nvSpPr>
        <p:spPr bwMode="auto">
          <a:xfrm>
            <a:off x="5976938" y="28194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49" name="AutoShape 25"/>
          <p:cNvSpPr>
            <a:spLocks noChangeArrowheads="1"/>
          </p:cNvSpPr>
          <p:nvPr/>
        </p:nvSpPr>
        <p:spPr bwMode="auto">
          <a:xfrm>
            <a:off x="7043738" y="35814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851" name="Line 27"/>
          <p:cNvSpPr>
            <a:spLocks noChangeShapeType="1"/>
          </p:cNvSpPr>
          <p:nvPr/>
        </p:nvSpPr>
        <p:spPr bwMode="auto">
          <a:xfrm flipV="1">
            <a:off x="4595814" y="274320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52" name="Line 28"/>
          <p:cNvSpPr>
            <a:spLocks noChangeShapeType="1"/>
          </p:cNvSpPr>
          <p:nvPr/>
        </p:nvSpPr>
        <p:spPr bwMode="auto">
          <a:xfrm flipV="1">
            <a:off x="4224338" y="3048000"/>
            <a:ext cx="2971800" cy="2286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53" name="Line 29"/>
          <p:cNvSpPr>
            <a:spLocks noChangeShapeType="1"/>
          </p:cNvSpPr>
          <p:nvPr/>
        </p:nvSpPr>
        <p:spPr bwMode="auto">
          <a:xfrm flipV="1">
            <a:off x="4757738" y="2819400"/>
            <a:ext cx="1828800" cy="2895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54" name="Line 30"/>
          <p:cNvSpPr>
            <a:spLocks noChangeShapeType="1"/>
          </p:cNvSpPr>
          <p:nvPr/>
        </p:nvSpPr>
        <p:spPr bwMode="auto">
          <a:xfrm flipV="1">
            <a:off x="4529138" y="2743200"/>
            <a:ext cx="1828800" cy="2895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55" name="Line 31"/>
          <p:cNvSpPr>
            <a:spLocks noChangeShapeType="1"/>
          </p:cNvSpPr>
          <p:nvPr/>
        </p:nvSpPr>
        <p:spPr bwMode="auto">
          <a:xfrm flipV="1">
            <a:off x="4376738" y="2895600"/>
            <a:ext cx="2667000" cy="2590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886256385"/>
      </p:ext>
    </p:extLst>
  </p:cSld>
  <p:clrMapOvr>
    <a:masterClrMapping/>
  </p:clrMapOvr>
  <p:transition advTm="3492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85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8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5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6" grpId="0" animBg="1"/>
      <p:bldP spid="205851" grpId="0" animBg="1"/>
      <p:bldP spid="205852" grpId="0" animBg="1"/>
      <p:bldP spid="205853" grpId="0" animBg="1"/>
      <p:bldP spid="205854" grpId="0" animBg="1"/>
      <p:bldP spid="205855"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en-US"/>
              <a:t>Classification Margin</a:t>
            </a:r>
          </a:p>
        </p:txBody>
      </p:sp>
      <p:sp>
        <p:nvSpPr>
          <p:cNvPr id="207875" name="Rectangle 3"/>
          <p:cNvSpPr>
            <a:spLocks noGrp="1" noChangeArrowheads="1"/>
          </p:cNvSpPr>
          <p:nvPr>
            <p:ph type="body" idx="1"/>
          </p:nvPr>
        </p:nvSpPr>
        <p:spPr>
          <a:xfrm>
            <a:off x="1847850" y="1485900"/>
            <a:ext cx="8648700" cy="5029200"/>
          </a:xfrm>
        </p:spPr>
        <p:txBody>
          <a:bodyPr/>
          <a:lstStyle/>
          <a:p>
            <a:r>
              <a:rPr lang="en-US" altLang="en-US" sz="2400"/>
              <a:t>Distance from example </a:t>
            </a:r>
            <a:r>
              <a:rPr lang="en-US" altLang="en-US" sz="2400" b="1"/>
              <a:t>x</a:t>
            </a:r>
            <a:r>
              <a:rPr lang="en-US" altLang="en-US" sz="2400" i="1" baseline="-25000"/>
              <a:t>i</a:t>
            </a:r>
            <a:r>
              <a:rPr lang="en-US" altLang="en-US" sz="2400"/>
              <a:t> to the separator is </a:t>
            </a:r>
          </a:p>
          <a:p>
            <a:r>
              <a:rPr lang="en-US" altLang="en-US" sz="2400"/>
              <a:t>Examples closest to the hyperplane are </a:t>
            </a:r>
            <a:r>
              <a:rPr lang="en-US" altLang="en-US" sz="2400" b="1" i="1"/>
              <a:t>support vectors</a:t>
            </a:r>
            <a:r>
              <a:rPr lang="en-US" altLang="en-US" sz="2400"/>
              <a:t>. </a:t>
            </a:r>
          </a:p>
          <a:p>
            <a:r>
              <a:rPr lang="en-US" altLang="en-US" sz="2400" b="1" i="1"/>
              <a:t>Margin</a:t>
            </a:r>
            <a:r>
              <a:rPr lang="en-US" altLang="en-US" sz="2400"/>
              <a:t> </a:t>
            </a:r>
            <a:r>
              <a:rPr lang="el-GR" altLang="en-US" sz="2400" i="1">
                <a:cs typeface="Times New Roman" panose="02020603050405020304" pitchFamily="18" charset="0"/>
              </a:rPr>
              <a:t>ρ</a:t>
            </a:r>
            <a:r>
              <a:rPr lang="en-US" altLang="en-US" sz="2400">
                <a:cs typeface="Times New Roman" panose="02020603050405020304" pitchFamily="18" charset="0"/>
              </a:rPr>
              <a:t> </a:t>
            </a:r>
            <a:r>
              <a:rPr lang="en-US" altLang="en-US" sz="2400"/>
              <a:t>of the separator is the distance between support vectors.</a:t>
            </a:r>
          </a:p>
          <a:p>
            <a:endParaRPr lang="en-US" altLang="en-US"/>
          </a:p>
        </p:txBody>
      </p:sp>
      <p:sp>
        <p:nvSpPr>
          <p:cNvPr id="207876" name="Line 4"/>
          <p:cNvSpPr>
            <a:spLocks noChangeShapeType="1"/>
          </p:cNvSpPr>
          <p:nvPr/>
        </p:nvSpPr>
        <p:spPr bwMode="auto">
          <a:xfrm flipV="1">
            <a:off x="4187825" y="334010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877" name="Line 5"/>
          <p:cNvSpPr>
            <a:spLocks noChangeShapeType="1"/>
          </p:cNvSpPr>
          <p:nvPr/>
        </p:nvSpPr>
        <p:spPr bwMode="auto">
          <a:xfrm flipV="1">
            <a:off x="4052888" y="626586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878" name="AutoShape 6"/>
          <p:cNvSpPr>
            <a:spLocks noChangeArrowheads="1"/>
          </p:cNvSpPr>
          <p:nvPr/>
        </p:nvSpPr>
        <p:spPr bwMode="auto">
          <a:xfrm>
            <a:off x="5227638" y="4095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79" name="AutoShape 7"/>
          <p:cNvSpPr>
            <a:spLocks noChangeArrowheads="1"/>
          </p:cNvSpPr>
          <p:nvPr/>
        </p:nvSpPr>
        <p:spPr bwMode="auto">
          <a:xfrm>
            <a:off x="4652963" y="4452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0" name="AutoShape 8"/>
          <p:cNvSpPr>
            <a:spLocks noChangeArrowheads="1"/>
          </p:cNvSpPr>
          <p:nvPr/>
        </p:nvSpPr>
        <p:spPr bwMode="auto">
          <a:xfrm>
            <a:off x="4805363" y="4999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1" name="AutoShape 9"/>
          <p:cNvSpPr>
            <a:spLocks noChangeArrowheads="1"/>
          </p:cNvSpPr>
          <p:nvPr/>
        </p:nvSpPr>
        <p:spPr bwMode="auto">
          <a:xfrm>
            <a:off x="4424363" y="54562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2" name="AutoShape 10"/>
          <p:cNvSpPr>
            <a:spLocks noChangeArrowheads="1"/>
          </p:cNvSpPr>
          <p:nvPr/>
        </p:nvSpPr>
        <p:spPr bwMode="auto">
          <a:xfrm>
            <a:off x="4957763" y="3856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3" name="AutoShape 11"/>
          <p:cNvSpPr>
            <a:spLocks noChangeArrowheads="1"/>
          </p:cNvSpPr>
          <p:nvPr/>
        </p:nvSpPr>
        <p:spPr bwMode="auto">
          <a:xfrm>
            <a:off x="4424363"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4" name="AutoShape 12"/>
          <p:cNvSpPr>
            <a:spLocks noChangeArrowheads="1"/>
          </p:cNvSpPr>
          <p:nvPr/>
        </p:nvSpPr>
        <p:spPr bwMode="auto">
          <a:xfrm>
            <a:off x="4576763" y="4922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5" name="AutoShape 13"/>
          <p:cNvSpPr>
            <a:spLocks noChangeArrowheads="1"/>
          </p:cNvSpPr>
          <p:nvPr/>
        </p:nvSpPr>
        <p:spPr bwMode="auto">
          <a:xfrm>
            <a:off x="5338763" y="4541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6" name="AutoShape 14"/>
          <p:cNvSpPr>
            <a:spLocks noChangeArrowheads="1"/>
          </p:cNvSpPr>
          <p:nvPr/>
        </p:nvSpPr>
        <p:spPr bwMode="auto">
          <a:xfrm>
            <a:off x="6240463" y="4529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7" name="AutoShape 15"/>
          <p:cNvSpPr>
            <a:spLocks noChangeArrowheads="1"/>
          </p:cNvSpPr>
          <p:nvPr/>
        </p:nvSpPr>
        <p:spPr bwMode="auto">
          <a:xfrm>
            <a:off x="58721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8" name="AutoShape 16"/>
          <p:cNvSpPr>
            <a:spLocks noChangeArrowheads="1"/>
          </p:cNvSpPr>
          <p:nvPr/>
        </p:nvSpPr>
        <p:spPr bwMode="auto">
          <a:xfrm>
            <a:off x="68627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89" name="AutoShape 17"/>
          <p:cNvSpPr>
            <a:spLocks noChangeArrowheads="1"/>
          </p:cNvSpPr>
          <p:nvPr/>
        </p:nvSpPr>
        <p:spPr bwMode="auto">
          <a:xfrm>
            <a:off x="5554663" y="5976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0" name="AutoShape 18"/>
          <p:cNvSpPr>
            <a:spLocks noChangeArrowheads="1"/>
          </p:cNvSpPr>
          <p:nvPr/>
        </p:nvSpPr>
        <p:spPr bwMode="auto">
          <a:xfrm>
            <a:off x="6176963" y="4846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1" name="AutoShape 19"/>
          <p:cNvSpPr>
            <a:spLocks noChangeArrowheads="1"/>
          </p:cNvSpPr>
          <p:nvPr/>
        </p:nvSpPr>
        <p:spPr bwMode="auto">
          <a:xfrm>
            <a:off x="5608638" y="53403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2" name="AutoShape 20"/>
          <p:cNvSpPr>
            <a:spLocks noChangeArrowheads="1"/>
          </p:cNvSpPr>
          <p:nvPr/>
        </p:nvSpPr>
        <p:spPr bwMode="auto">
          <a:xfrm>
            <a:off x="6253163" y="5684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3" name="AutoShape 21"/>
          <p:cNvSpPr>
            <a:spLocks noChangeArrowheads="1"/>
          </p:cNvSpPr>
          <p:nvPr/>
        </p:nvSpPr>
        <p:spPr bwMode="auto">
          <a:xfrm>
            <a:off x="6938963" y="4770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5" name="AutoShape 23"/>
          <p:cNvSpPr>
            <a:spLocks noChangeArrowheads="1"/>
          </p:cNvSpPr>
          <p:nvPr/>
        </p:nvSpPr>
        <p:spPr bwMode="auto">
          <a:xfrm>
            <a:off x="5424488" y="32575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6" name="AutoShape 24"/>
          <p:cNvSpPr>
            <a:spLocks noChangeArrowheads="1"/>
          </p:cNvSpPr>
          <p:nvPr/>
        </p:nvSpPr>
        <p:spPr bwMode="auto">
          <a:xfrm>
            <a:off x="6034088" y="3333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7" name="AutoShape 25"/>
          <p:cNvSpPr>
            <a:spLocks noChangeArrowheads="1"/>
          </p:cNvSpPr>
          <p:nvPr/>
        </p:nvSpPr>
        <p:spPr bwMode="auto">
          <a:xfrm>
            <a:off x="7100888" y="40957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898" name="Line 26"/>
          <p:cNvSpPr>
            <a:spLocks noChangeShapeType="1"/>
          </p:cNvSpPr>
          <p:nvPr/>
        </p:nvSpPr>
        <p:spPr bwMode="auto">
          <a:xfrm flipV="1">
            <a:off x="4652964" y="325755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05" name="Line 33"/>
          <p:cNvSpPr>
            <a:spLocks noChangeShapeType="1"/>
          </p:cNvSpPr>
          <p:nvPr/>
        </p:nvSpPr>
        <p:spPr bwMode="auto">
          <a:xfrm>
            <a:off x="5505450" y="3340100"/>
            <a:ext cx="762000" cy="6159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06" name="Line 34"/>
          <p:cNvSpPr>
            <a:spLocks noChangeShapeType="1"/>
          </p:cNvSpPr>
          <p:nvPr/>
        </p:nvSpPr>
        <p:spPr bwMode="auto">
          <a:xfrm flipH="1" flipV="1">
            <a:off x="5988050" y="4362450"/>
            <a:ext cx="254000" cy="1841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207908" name="Object 36"/>
          <p:cNvGraphicFramePr>
            <a:graphicFrameLocks noChangeAspect="1"/>
          </p:cNvGraphicFramePr>
          <p:nvPr/>
        </p:nvGraphicFramePr>
        <p:xfrm>
          <a:off x="7766051" y="1365250"/>
          <a:ext cx="1260475" cy="730250"/>
        </p:xfrm>
        <a:graphic>
          <a:graphicData uri="http://schemas.openxmlformats.org/presentationml/2006/ole">
            <mc:AlternateContent xmlns:mc="http://schemas.openxmlformats.org/markup-compatibility/2006">
              <mc:Choice xmlns:v="urn:schemas-microsoft-com:vml" Requires="v">
                <p:oleObj name="Equation" r:id="rId3" imgW="812520" imgH="469800" progId="Equation.3">
                  <p:embed/>
                </p:oleObj>
              </mc:Choice>
              <mc:Fallback>
                <p:oleObj name="Equation" r:id="rId3" imgW="812520" imgH="469800" progId="Equation.3">
                  <p:embed/>
                  <p:pic>
                    <p:nvPicPr>
                      <p:cNvPr id="207908"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6051" y="1365250"/>
                        <a:ext cx="1260475"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909" name="Text Box 37"/>
          <p:cNvSpPr txBox="1">
            <a:spLocks noChangeArrowheads="1"/>
          </p:cNvSpPr>
          <p:nvPr/>
        </p:nvSpPr>
        <p:spPr bwMode="auto">
          <a:xfrm>
            <a:off x="5610225" y="3476625"/>
            <a:ext cx="495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r</a:t>
            </a:r>
          </a:p>
        </p:txBody>
      </p:sp>
      <p:sp>
        <p:nvSpPr>
          <p:cNvPr id="207910" name="Oval 38"/>
          <p:cNvSpPr>
            <a:spLocks noChangeArrowheads="1"/>
          </p:cNvSpPr>
          <p:nvPr/>
        </p:nvSpPr>
        <p:spPr bwMode="auto">
          <a:xfrm>
            <a:off x="5264150" y="447675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1" name="Oval 39"/>
          <p:cNvSpPr>
            <a:spLocks noChangeArrowheads="1"/>
          </p:cNvSpPr>
          <p:nvPr/>
        </p:nvSpPr>
        <p:spPr bwMode="auto">
          <a:xfrm>
            <a:off x="5537200" y="5272089"/>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2" name="Oval 40"/>
          <p:cNvSpPr>
            <a:spLocks noChangeArrowheads="1"/>
          </p:cNvSpPr>
          <p:nvPr/>
        </p:nvSpPr>
        <p:spPr bwMode="auto">
          <a:xfrm>
            <a:off x="6170613" y="4459289"/>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7913" name="Line 41"/>
          <p:cNvSpPr>
            <a:spLocks noChangeShapeType="1"/>
          </p:cNvSpPr>
          <p:nvPr/>
        </p:nvSpPr>
        <p:spPr bwMode="auto">
          <a:xfrm flipH="1" flipV="1">
            <a:off x="5364164" y="5176839"/>
            <a:ext cx="244475" cy="174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4" name="Line 42"/>
          <p:cNvSpPr>
            <a:spLocks noChangeShapeType="1"/>
          </p:cNvSpPr>
          <p:nvPr/>
        </p:nvSpPr>
        <p:spPr bwMode="auto">
          <a:xfrm flipH="1" flipV="1">
            <a:off x="5416550" y="4614864"/>
            <a:ext cx="234950" cy="179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5" name="Line 43"/>
          <p:cNvSpPr>
            <a:spLocks noChangeShapeType="1"/>
          </p:cNvSpPr>
          <p:nvPr/>
        </p:nvSpPr>
        <p:spPr bwMode="auto">
          <a:xfrm flipV="1">
            <a:off x="5091114" y="3438525"/>
            <a:ext cx="2009775" cy="26939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6" name="Line 44"/>
          <p:cNvSpPr>
            <a:spLocks noChangeShapeType="1"/>
          </p:cNvSpPr>
          <p:nvPr/>
        </p:nvSpPr>
        <p:spPr bwMode="auto">
          <a:xfrm flipV="1">
            <a:off x="4443414" y="3076575"/>
            <a:ext cx="2066925" cy="2770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7" name="Line 45"/>
          <p:cNvSpPr>
            <a:spLocks noChangeShapeType="1"/>
          </p:cNvSpPr>
          <p:nvPr/>
        </p:nvSpPr>
        <p:spPr bwMode="auto">
          <a:xfrm>
            <a:off x="6457950" y="3143250"/>
            <a:ext cx="552450" cy="419100"/>
          </a:xfrm>
          <a:prstGeom prst="line">
            <a:avLst/>
          </a:prstGeom>
          <a:noFill/>
          <a:ln w="9525">
            <a:solidFill>
              <a:srgbClr val="33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7918" name="Text Box 46"/>
          <p:cNvSpPr txBox="1">
            <a:spLocks noChangeArrowheads="1"/>
          </p:cNvSpPr>
          <p:nvPr/>
        </p:nvSpPr>
        <p:spPr bwMode="auto">
          <a:xfrm>
            <a:off x="6534150" y="28194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i="1"/>
              <a:t>ρ</a:t>
            </a:r>
            <a:endParaRPr lang="en-US" altLang="en-US" i="1"/>
          </a:p>
        </p:txBody>
      </p:sp>
    </p:spTree>
    <p:extLst>
      <p:ext uri="{BB962C8B-B14F-4D97-AF65-F5344CB8AC3E}">
        <p14:creationId xmlns:p14="http://schemas.microsoft.com/office/powerpoint/2010/main" val="901305770"/>
      </p:ext>
    </p:extLst>
  </p:cSld>
  <p:clrMapOvr>
    <a:masterClrMapping/>
  </p:clrMapOvr>
  <p:transition advTm="3492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9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79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9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79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79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7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10" grpId="0" animBg="1"/>
      <p:bldP spid="207911" grpId="0" animBg="1"/>
      <p:bldP spid="207912" grpId="0" animBg="1"/>
      <p:bldP spid="207915" grpId="0" animBg="1"/>
      <p:bldP spid="207916" grpId="0" animBg="1"/>
      <p:bldP spid="207917"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en-US"/>
              <a:t>Maximum Margin Classification</a:t>
            </a:r>
          </a:p>
        </p:txBody>
      </p:sp>
      <p:sp>
        <p:nvSpPr>
          <p:cNvPr id="209923" name="Rectangle 3"/>
          <p:cNvSpPr>
            <a:spLocks noGrp="1" noChangeArrowheads="1"/>
          </p:cNvSpPr>
          <p:nvPr>
            <p:ph type="body" idx="1"/>
          </p:nvPr>
        </p:nvSpPr>
        <p:spPr>
          <a:xfrm>
            <a:off x="1981200" y="1419225"/>
            <a:ext cx="8229600" cy="5029200"/>
          </a:xfrm>
        </p:spPr>
        <p:txBody>
          <a:bodyPr/>
          <a:lstStyle/>
          <a:p>
            <a:r>
              <a:rPr lang="en-US" altLang="en-US" sz="2400"/>
              <a:t>Maximizing the margin is good according to intuition and PAC theory.</a:t>
            </a:r>
          </a:p>
          <a:p>
            <a:r>
              <a:rPr lang="en-US" altLang="en-US" sz="2400"/>
              <a:t>Implies that only support vectors matter; other training examples are ignorable. </a:t>
            </a:r>
          </a:p>
        </p:txBody>
      </p:sp>
      <p:sp>
        <p:nvSpPr>
          <p:cNvPr id="209950" name="Line 30"/>
          <p:cNvSpPr>
            <a:spLocks noChangeShapeType="1"/>
          </p:cNvSpPr>
          <p:nvPr/>
        </p:nvSpPr>
        <p:spPr bwMode="auto">
          <a:xfrm flipV="1">
            <a:off x="4187825" y="334010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51" name="Line 31"/>
          <p:cNvSpPr>
            <a:spLocks noChangeShapeType="1"/>
          </p:cNvSpPr>
          <p:nvPr/>
        </p:nvSpPr>
        <p:spPr bwMode="auto">
          <a:xfrm flipV="1">
            <a:off x="4052888" y="626586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52" name="AutoShape 32"/>
          <p:cNvSpPr>
            <a:spLocks noChangeArrowheads="1"/>
          </p:cNvSpPr>
          <p:nvPr/>
        </p:nvSpPr>
        <p:spPr bwMode="auto">
          <a:xfrm>
            <a:off x="5227638" y="4095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3" name="AutoShape 33"/>
          <p:cNvSpPr>
            <a:spLocks noChangeArrowheads="1"/>
          </p:cNvSpPr>
          <p:nvPr/>
        </p:nvSpPr>
        <p:spPr bwMode="auto">
          <a:xfrm>
            <a:off x="4652963" y="4452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4" name="AutoShape 34"/>
          <p:cNvSpPr>
            <a:spLocks noChangeArrowheads="1"/>
          </p:cNvSpPr>
          <p:nvPr/>
        </p:nvSpPr>
        <p:spPr bwMode="auto">
          <a:xfrm>
            <a:off x="4805363" y="4999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5" name="AutoShape 35"/>
          <p:cNvSpPr>
            <a:spLocks noChangeArrowheads="1"/>
          </p:cNvSpPr>
          <p:nvPr/>
        </p:nvSpPr>
        <p:spPr bwMode="auto">
          <a:xfrm>
            <a:off x="4424363" y="54562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6" name="AutoShape 36"/>
          <p:cNvSpPr>
            <a:spLocks noChangeArrowheads="1"/>
          </p:cNvSpPr>
          <p:nvPr/>
        </p:nvSpPr>
        <p:spPr bwMode="auto">
          <a:xfrm>
            <a:off x="4957763" y="38560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7" name="AutoShape 37"/>
          <p:cNvSpPr>
            <a:spLocks noChangeArrowheads="1"/>
          </p:cNvSpPr>
          <p:nvPr/>
        </p:nvSpPr>
        <p:spPr bwMode="auto">
          <a:xfrm>
            <a:off x="4424363"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8" name="AutoShape 38"/>
          <p:cNvSpPr>
            <a:spLocks noChangeArrowheads="1"/>
          </p:cNvSpPr>
          <p:nvPr/>
        </p:nvSpPr>
        <p:spPr bwMode="auto">
          <a:xfrm>
            <a:off x="4576763" y="4922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59" name="AutoShape 39"/>
          <p:cNvSpPr>
            <a:spLocks noChangeArrowheads="1"/>
          </p:cNvSpPr>
          <p:nvPr/>
        </p:nvSpPr>
        <p:spPr bwMode="auto">
          <a:xfrm>
            <a:off x="5338763" y="45418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0" name="AutoShape 40"/>
          <p:cNvSpPr>
            <a:spLocks noChangeArrowheads="1"/>
          </p:cNvSpPr>
          <p:nvPr/>
        </p:nvSpPr>
        <p:spPr bwMode="auto">
          <a:xfrm>
            <a:off x="6240463" y="4529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1" name="AutoShape 41"/>
          <p:cNvSpPr>
            <a:spLocks noChangeArrowheads="1"/>
          </p:cNvSpPr>
          <p:nvPr/>
        </p:nvSpPr>
        <p:spPr bwMode="auto">
          <a:xfrm>
            <a:off x="58721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2" name="AutoShape 42"/>
          <p:cNvSpPr>
            <a:spLocks noChangeArrowheads="1"/>
          </p:cNvSpPr>
          <p:nvPr/>
        </p:nvSpPr>
        <p:spPr bwMode="auto">
          <a:xfrm>
            <a:off x="6862763" y="54562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3" name="AutoShape 43"/>
          <p:cNvSpPr>
            <a:spLocks noChangeArrowheads="1"/>
          </p:cNvSpPr>
          <p:nvPr/>
        </p:nvSpPr>
        <p:spPr bwMode="auto">
          <a:xfrm>
            <a:off x="5554663" y="5976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4" name="AutoShape 44"/>
          <p:cNvSpPr>
            <a:spLocks noChangeArrowheads="1"/>
          </p:cNvSpPr>
          <p:nvPr/>
        </p:nvSpPr>
        <p:spPr bwMode="auto">
          <a:xfrm>
            <a:off x="6176963" y="4846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5" name="AutoShape 45"/>
          <p:cNvSpPr>
            <a:spLocks noChangeArrowheads="1"/>
          </p:cNvSpPr>
          <p:nvPr/>
        </p:nvSpPr>
        <p:spPr bwMode="auto">
          <a:xfrm>
            <a:off x="5608638" y="53403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6" name="AutoShape 46"/>
          <p:cNvSpPr>
            <a:spLocks noChangeArrowheads="1"/>
          </p:cNvSpPr>
          <p:nvPr/>
        </p:nvSpPr>
        <p:spPr bwMode="auto">
          <a:xfrm>
            <a:off x="6253163" y="5684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7" name="AutoShape 47"/>
          <p:cNvSpPr>
            <a:spLocks noChangeArrowheads="1"/>
          </p:cNvSpPr>
          <p:nvPr/>
        </p:nvSpPr>
        <p:spPr bwMode="auto">
          <a:xfrm>
            <a:off x="6938963" y="4770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8" name="AutoShape 48"/>
          <p:cNvSpPr>
            <a:spLocks noChangeArrowheads="1"/>
          </p:cNvSpPr>
          <p:nvPr/>
        </p:nvSpPr>
        <p:spPr bwMode="auto">
          <a:xfrm>
            <a:off x="5424488" y="32575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69" name="AutoShape 49"/>
          <p:cNvSpPr>
            <a:spLocks noChangeArrowheads="1"/>
          </p:cNvSpPr>
          <p:nvPr/>
        </p:nvSpPr>
        <p:spPr bwMode="auto">
          <a:xfrm>
            <a:off x="6034088" y="33337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0" name="AutoShape 50"/>
          <p:cNvSpPr>
            <a:spLocks noChangeArrowheads="1"/>
          </p:cNvSpPr>
          <p:nvPr/>
        </p:nvSpPr>
        <p:spPr bwMode="auto">
          <a:xfrm>
            <a:off x="7100888" y="40957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1" name="Line 51"/>
          <p:cNvSpPr>
            <a:spLocks noChangeShapeType="1"/>
          </p:cNvSpPr>
          <p:nvPr/>
        </p:nvSpPr>
        <p:spPr bwMode="auto">
          <a:xfrm flipV="1">
            <a:off x="4652964" y="325755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3" name="Line 53"/>
          <p:cNvSpPr>
            <a:spLocks noChangeShapeType="1"/>
          </p:cNvSpPr>
          <p:nvPr/>
        </p:nvSpPr>
        <p:spPr bwMode="auto">
          <a:xfrm flipH="1" flipV="1">
            <a:off x="5988050" y="4362450"/>
            <a:ext cx="254000" cy="1841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5" name="Oval 55"/>
          <p:cNvSpPr>
            <a:spLocks noChangeArrowheads="1"/>
          </p:cNvSpPr>
          <p:nvPr/>
        </p:nvSpPr>
        <p:spPr bwMode="auto">
          <a:xfrm>
            <a:off x="5264150" y="447675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6" name="Oval 56"/>
          <p:cNvSpPr>
            <a:spLocks noChangeArrowheads="1"/>
          </p:cNvSpPr>
          <p:nvPr/>
        </p:nvSpPr>
        <p:spPr bwMode="auto">
          <a:xfrm>
            <a:off x="5537200" y="5272089"/>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7" name="Oval 57"/>
          <p:cNvSpPr>
            <a:spLocks noChangeArrowheads="1"/>
          </p:cNvSpPr>
          <p:nvPr/>
        </p:nvSpPr>
        <p:spPr bwMode="auto">
          <a:xfrm>
            <a:off x="6170613" y="4459289"/>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78" name="Line 58"/>
          <p:cNvSpPr>
            <a:spLocks noChangeShapeType="1"/>
          </p:cNvSpPr>
          <p:nvPr/>
        </p:nvSpPr>
        <p:spPr bwMode="auto">
          <a:xfrm flipH="1" flipV="1">
            <a:off x="5364164" y="5176839"/>
            <a:ext cx="244475" cy="174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79" name="Line 59"/>
          <p:cNvSpPr>
            <a:spLocks noChangeShapeType="1"/>
          </p:cNvSpPr>
          <p:nvPr/>
        </p:nvSpPr>
        <p:spPr bwMode="auto">
          <a:xfrm flipH="1" flipV="1">
            <a:off x="5416550" y="4614864"/>
            <a:ext cx="234950" cy="179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80" name="Line 60"/>
          <p:cNvSpPr>
            <a:spLocks noChangeShapeType="1"/>
          </p:cNvSpPr>
          <p:nvPr/>
        </p:nvSpPr>
        <p:spPr bwMode="auto">
          <a:xfrm flipV="1">
            <a:off x="5091114" y="3438525"/>
            <a:ext cx="2009775" cy="26939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81" name="Line 61"/>
          <p:cNvSpPr>
            <a:spLocks noChangeShapeType="1"/>
          </p:cNvSpPr>
          <p:nvPr/>
        </p:nvSpPr>
        <p:spPr bwMode="auto">
          <a:xfrm flipV="1">
            <a:off x="4443414" y="3076575"/>
            <a:ext cx="2066925" cy="2770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518885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9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99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99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9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75" grpId="0" animBg="1"/>
      <p:bldP spid="209976" grpId="0" animBg="1"/>
      <p:bldP spid="209977" grpId="0" animBg="1"/>
      <p:bldP spid="209980" grpId="0" animBg="1"/>
      <p:bldP spid="209981"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a:t>Linear Discriminant Function</a:t>
            </a:r>
          </a:p>
        </p:txBody>
      </p:sp>
      <p:sp>
        <p:nvSpPr>
          <p:cNvPr id="37891" name="Rectangle 3"/>
          <p:cNvSpPr>
            <a:spLocks noGrp="1" noChangeArrowheads="1"/>
          </p:cNvSpPr>
          <p:nvPr>
            <p:ph type="body" idx="1"/>
          </p:nvPr>
        </p:nvSpPr>
        <p:spPr>
          <a:xfrm>
            <a:off x="1981200" y="1447800"/>
            <a:ext cx="3962400" cy="457200"/>
          </a:xfrm>
        </p:spPr>
        <p:txBody>
          <a:bodyPr/>
          <a:lstStyle/>
          <a:p>
            <a:r>
              <a:rPr lang="en-US" altLang="zh-CN" sz="2200"/>
              <a:t>g(x) is a linear function:</a:t>
            </a:r>
          </a:p>
        </p:txBody>
      </p:sp>
      <p:grpSp>
        <p:nvGrpSpPr>
          <p:cNvPr id="37911" name="Group 23"/>
          <p:cNvGrpSpPr>
            <a:grpSpLocks/>
          </p:cNvGrpSpPr>
          <p:nvPr/>
        </p:nvGrpSpPr>
        <p:grpSpPr bwMode="auto">
          <a:xfrm>
            <a:off x="5867400" y="1600200"/>
            <a:ext cx="4419600" cy="4419600"/>
            <a:chOff x="2736" y="1008"/>
            <a:chExt cx="2784" cy="2784"/>
          </a:xfrm>
        </p:grpSpPr>
        <p:sp>
          <p:nvSpPr>
            <p:cNvPr id="37892" name="Line 4"/>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893" name="Line 5"/>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37913" name="Group 25"/>
          <p:cNvGrpSpPr>
            <a:grpSpLocks/>
          </p:cNvGrpSpPr>
          <p:nvPr/>
        </p:nvGrpSpPr>
        <p:grpSpPr bwMode="auto">
          <a:xfrm>
            <a:off x="7391400" y="3886200"/>
            <a:ext cx="1828800" cy="1447800"/>
            <a:chOff x="3696" y="2448"/>
            <a:chExt cx="1152" cy="912"/>
          </a:xfrm>
        </p:grpSpPr>
        <p:sp>
          <p:nvSpPr>
            <p:cNvPr id="37899" name="Oval 11"/>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0" name="Oval 12"/>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1" name="Oval 13"/>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2" name="Oval 14"/>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3" name="Oval 15"/>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4" name="Oval 16"/>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5" name="Oval 17"/>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6" name="Oval 18"/>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37912" name="Group 24"/>
          <p:cNvGrpSpPr>
            <a:grpSpLocks/>
          </p:cNvGrpSpPr>
          <p:nvPr/>
        </p:nvGrpSpPr>
        <p:grpSpPr bwMode="auto">
          <a:xfrm>
            <a:off x="6629400" y="2057400"/>
            <a:ext cx="2209800" cy="1447800"/>
            <a:chOff x="3216" y="1296"/>
            <a:chExt cx="1392" cy="912"/>
          </a:xfrm>
        </p:grpSpPr>
        <p:sp>
          <p:nvSpPr>
            <p:cNvPr id="37894" name="Oval 6"/>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895" name="Oval 7"/>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896" name="Oval 8"/>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897" name="Oval 9"/>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898" name="Oval 10"/>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7" name="Oval 19"/>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908" name="Oval 20"/>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37909" name="Line 21"/>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37914" name="Object 26"/>
          <p:cNvGraphicFramePr>
            <a:graphicFrameLocks noChangeAspect="1"/>
          </p:cNvGraphicFramePr>
          <p:nvPr/>
        </p:nvGraphicFramePr>
        <p:xfrm>
          <a:off x="3124200" y="2209801"/>
          <a:ext cx="2008188" cy="481013"/>
        </p:xfrm>
        <a:graphic>
          <a:graphicData uri="http://schemas.openxmlformats.org/presentationml/2006/ole">
            <mc:AlternateContent xmlns:mc="http://schemas.openxmlformats.org/markup-compatibility/2006">
              <mc:Choice xmlns:v="urn:schemas-microsoft-com:vml" Requires="v">
                <p:oleObj name="Equation" r:id="rId2" imgW="952200" imgH="228600" progId="Equation.DSMT4">
                  <p:embed/>
                </p:oleObj>
              </mc:Choice>
              <mc:Fallback>
                <p:oleObj name="Equation" r:id="rId2" imgW="952200" imgH="228600" progId="Equation.DSMT4">
                  <p:embed/>
                  <p:pic>
                    <p:nvPicPr>
                      <p:cNvPr id="37914"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09801"/>
                        <a:ext cx="200818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5"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37916"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37919" name="Rectangle 31"/>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37920" name="Rectangle 32"/>
          <p:cNvSpPr>
            <a:spLocks noChangeArrowheads="1"/>
          </p:cNvSpPr>
          <p:nvPr/>
        </p:nvSpPr>
        <p:spPr bwMode="auto">
          <a:xfrm>
            <a:off x="7543800" y="5334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&lt; 0</a:t>
            </a:r>
          </a:p>
        </p:txBody>
      </p:sp>
      <p:sp>
        <p:nvSpPr>
          <p:cNvPr id="37921" name="Rectangle 33"/>
          <p:cNvSpPr>
            <a:spLocks noChangeArrowheads="1"/>
          </p:cNvSpPr>
          <p:nvPr/>
        </p:nvSpPr>
        <p:spPr bwMode="auto">
          <a:xfrm>
            <a:off x="6858000" y="1676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&gt; 0</a:t>
            </a:r>
          </a:p>
        </p:txBody>
      </p:sp>
      <p:sp>
        <p:nvSpPr>
          <p:cNvPr id="37922" name="Line 34"/>
          <p:cNvSpPr>
            <a:spLocks noChangeShapeType="1"/>
          </p:cNvSpPr>
          <p:nvPr/>
        </p:nvSpPr>
        <p:spPr bwMode="auto">
          <a:xfrm flipH="1" flipV="1">
            <a:off x="7086600" y="36052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4" name="Rectangle 36"/>
          <p:cNvSpPr>
            <a:spLocks noChangeArrowheads="1"/>
          </p:cNvSpPr>
          <p:nvPr/>
        </p:nvSpPr>
        <p:spPr bwMode="auto">
          <a:xfrm>
            <a:off x="1981200" y="3124200"/>
            <a:ext cx="396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A hyper-plane in the feature space</a:t>
            </a:r>
          </a:p>
        </p:txBody>
      </p:sp>
      <p:sp>
        <p:nvSpPr>
          <p:cNvPr id="37925" name="Rectangle 37"/>
          <p:cNvSpPr>
            <a:spLocks noChangeArrowheads="1"/>
          </p:cNvSpPr>
          <p:nvPr/>
        </p:nvSpPr>
        <p:spPr bwMode="auto">
          <a:xfrm>
            <a:off x="1981200" y="4419600"/>
            <a:ext cx="396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(Unit-length) normal vector of the hyper-plane:</a:t>
            </a:r>
          </a:p>
        </p:txBody>
      </p:sp>
      <p:graphicFrame>
        <p:nvGraphicFramePr>
          <p:cNvPr id="37926" name="Object 38"/>
          <p:cNvGraphicFramePr>
            <a:graphicFrameLocks noChangeAspect="1"/>
          </p:cNvGraphicFramePr>
          <p:nvPr/>
        </p:nvGraphicFramePr>
        <p:xfrm>
          <a:off x="3494089" y="5121275"/>
          <a:ext cx="1069975" cy="935038"/>
        </p:xfrm>
        <a:graphic>
          <a:graphicData uri="http://schemas.openxmlformats.org/presentationml/2006/ole">
            <mc:AlternateContent xmlns:mc="http://schemas.openxmlformats.org/markup-compatibility/2006">
              <mc:Choice xmlns:v="urn:schemas-microsoft-com:vml" Requires="v">
                <p:oleObj name="Equation" r:id="rId4" imgW="507960" imgH="444240" progId="Equation.DSMT4">
                  <p:embed/>
                </p:oleObj>
              </mc:Choice>
              <mc:Fallback>
                <p:oleObj name="Equation" r:id="rId4" imgW="507960" imgH="444240" progId="Equation.DSMT4">
                  <p:embed/>
                  <p:pic>
                    <p:nvPicPr>
                      <p:cNvPr id="37926"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4089" y="5121275"/>
                        <a:ext cx="1069975"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27" name="Rectangle 39"/>
          <p:cNvSpPr>
            <a:spLocks noChangeArrowheads="1"/>
          </p:cNvSpPr>
          <p:nvPr/>
        </p:nvSpPr>
        <p:spPr bwMode="auto">
          <a:xfrm>
            <a:off x="6850063" y="37338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spTree>
    <p:extLst>
      <p:ext uri="{BB962C8B-B14F-4D97-AF65-F5344CB8AC3E}">
        <p14:creationId xmlns:p14="http://schemas.microsoft.com/office/powerpoint/2010/main" val="1133875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921"/>
                                        </p:tgtEl>
                                        <p:attrNameLst>
                                          <p:attrName>style.visibility</p:attrName>
                                        </p:attrNameLst>
                                      </p:cBhvr>
                                      <p:to>
                                        <p:strVal val="visible"/>
                                      </p:to>
                                    </p:set>
                                    <p:animEffect transition="in" filter="fade">
                                      <p:cBhvr>
                                        <p:cTn id="7" dur="500"/>
                                        <p:tgtEl>
                                          <p:spTgt spid="379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919"/>
                                        </p:tgtEl>
                                        <p:attrNameLst>
                                          <p:attrName>style.visibility</p:attrName>
                                        </p:attrNameLst>
                                      </p:cBhvr>
                                      <p:to>
                                        <p:strVal val="visible"/>
                                      </p:to>
                                    </p:set>
                                    <p:animEffect transition="in" filter="fade">
                                      <p:cBhvr>
                                        <p:cTn id="10" dur="500"/>
                                        <p:tgtEl>
                                          <p:spTgt spid="379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920"/>
                                        </p:tgtEl>
                                        <p:attrNameLst>
                                          <p:attrName>style.visibility</p:attrName>
                                        </p:attrNameLst>
                                      </p:cBhvr>
                                      <p:to>
                                        <p:strVal val="visible"/>
                                      </p:to>
                                    </p:set>
                                    <p:animEffect transition="in" filter="fade">
                                      <p:cBhvr>
                                        <p:cTn id="13" dur="500"/>
                                        <p:tgtEl>
                                          <p:spTgt spid="379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92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792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7926"/>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37922"/>
                                        </p:tgtEl>
                                        <p:attrNameLst>
                                          <p:attrName>style.visibility</p:attrName>
                                        </p:attrNameLst>
                                      </p:cBhvr>
                                      <p:to>
                                        <p:strVal val="visible"/>
                                      </p:to>
                                    </p:set>
                                    <p:animEffect transition="in" filter="fade">
                                      <p:cBhvr>
                                        <p:cTn id="26" dur="500"/>
                                        <p:tgtEl>
                                          <p:spTgt spid="379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927"/>
                                        </p:tgtEl>
                                        <p:attrNameLst>
                                          <p:attrName>style.visibility</p:attrName>
                                        </p:attrNameLst>
                                      </p:cBhvr>
                                      <p:to>
                                        <p:strVal val="visible"/>
                                      </p:to>
                                    </p:set>
                                    <p:animEffect transition="in" filter="fade">
                                      <p:cBhvr>
                                        <p:cTn id="29" dur="500"/>
                                        <p:tgtEl>
                                          <p:spTgt spid="37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p:bldP spid="37920" grpId="0"/>
      <p:bldP spid="37921" grpId="0"/>
      <p:bldP spid="37922" grpId="0" animBg="1"/>
      <p:bldP spid="37924" grpId="0"/>
      <p:bldP spid="37925" grpId="0"/>
      <p:bldP spid="3792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b="1" dirty="0"/>
              <a:t>Step 8: Communicate Findings and Insights</a:t>
            </a:r>
          </a:p>
          <a:p>
            <a:r>
              <a:rPr lang="en-US" sz="2000" dirty="0"/>
              <a:t>The final step in the EDA technique is effectively discussing your findings and insights. This includes summarizing your evaluation, highlighting fundamental discoveries, and imparting your outcomes cleanly and compellingly.</a:t>
            </a:r>
          </a:p>
          <a:p>
            <a:r>
              <a:rPr lang="en-US" sz="2000" dirty="0"/>
              <a:t>Here are a few hints for effective verbal exchange:</a:t>
            </a:r>
          </a:p>
          <a:p>
            <a:pPr lvl="1"/>
            <a:r>
              <a:rPr lang="en-US" sz="1600" dirty="0"/>
              <a:t>Clearly state the targets and scope of your analysis</a:t>
            </a:r>
          </a:p>
          <a:p>
            <a:pPr lvl="1"/>
            <a:r>
              <a:rPr lang="en-US" sz="1600" dirty="0"/>
              <a:t>Provide context and heritage data to assist others in apprehending your approach</a:t>
            </a:r>
          </a:p>
          <a:p>
            <a:pPr lvl="1"/>
            <a:r>
              <a:rPr lang="en-US" sz="1600" dirty="0"/>
              <a:t>Use visualizations and photos to guide your findings and make them more reachable</a:t>
            </a:r>
          </a:p>
          <a:p>
            <a:pPr lvl="1"/>
            <a:r>
              <a:rPr lang="en-US" sz="1600" dirty="0"/>
              <a:t>Highlight critical insights, patterns, or anomalies discovered for the duration of the EDA manner</a:t>
            </a:r>
          </a:p>
          <a:p>
            <a:pPr lvl="1"/>
            <a:r>
              <a:rPr lang="en-US" sz="1600" dirty="0"/>
              <a:t>Discuss any barriers or caveats related to your analysis</a:t>
            </a:r>
          </a:p>
          <a:p>
            <a:pPr lvl="1"/>
            <a:r>
              <a:rPr lang="en-US" sz="1600" dirty="0"/>
              <a:t>Suggest ability next steps or areas for additional investigation</a:t>
            </a:r>
          </a:p>
          <a:p>
            <a:pPr lvl="1"/>
            <a:r>
              <a:rPr lang="en-US" sz="1600" dirty="0"/>
              <a:t>Effective conversation is critical for ensuring that your EDA efforts have a meaningful impact and that your insights are understood and acted upon with the aid of stakeholders.</a:t>
            </a:r>
          </a:p>
        </p:txBody>
      </p:sp>
    </p:spTree>
    <p:extLst>
      <p:ext uri="{BB962C8B-B14F-4D97-AF65-F5344CB8AC3E}">
        <p14:creationId xmlns:p14="http://schemas.microsoft.com/office/powerpoint/2010/main" val="249098191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981201" y="1443039"/>
            <a:ext cx="4132263" cy="1608137"/>
          </a:xfrm>
          <a:noFill/>
        </p:spPr>
        <p:txBody>
          <a:bodyPr/>
          <a:lstStyle/>
          <a:p>
            <a:r>
              <a:rPr lang="en-US" altLang="zh-CN" sz="2200"/>
              <a:t>How would you classify these points using a linear discriminant function in order to minimize the error rate?</a:t>
            </a:r>
          </a:p>
        </p:txBody>
      </p:sp>
      <p:grpSp>
        <p:nvGrpSpPr>
          <p:cNvPr id="38917" name="Group 5"/>
          <p:cNvGrpSpPr>
            <a:grpSpLocks/>
          </p:cNvGrpSpPr>
          <p:nvPr/>
        </p:nvGrpSpPr>
        <p:grpSpPr bwMode="auto">
          <a:xfrm>
            <a:off x="5867400" y="1600200"/>
            <a:ext cx="4419600" cy="4419600"/>
            <a:chOff x="2736" y="1008"/>
            <a:chExt cx="2784" cy="2784"/>
          </a:xfrm>
        </p:grpSpPr>
        <p:sp>
          <p:nvSpPr>
            <p:cNvPr id="38918" name="Line 6"/>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19" name="Line 7"/>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38921" name="Oval 9"/>
          <p:cNvSpPr>
            <a:spLocks noChangeArrowheads="1"/>
          </p:cNvSpPr>
          <p:nvPr/>
        </p:nvSpPr>
        <p:spPr bwMode="auto">
          <a:xfrm>
            <a:off x="7620000" y="4191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2" name="Oval 10"/>
          <p:cNvSpPr>
            <a:spLocks noChangeArrowheads="1"/>
          </p:cNvSpPr>
          <p:nvPr/>
        </p:nvSpPr>
        <p:spPr bwMode="auto">
          <a:xfrm>
            <a:off x="8305800" y="3962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3" name="Oval 11"/>
          <p:cNvSpPr>
            <a:spLocks noChangeArrowheads="1"/>
          </p:cNvSpPr>
          <p:nvPr/>
        </p:nvSpPr>
        <p:spPr bwMode="auto">
          <a:xfrm>
            <a:off x="8229600" y="4343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4" name="Oval 12"/>
          <p:cNvSpPr>
            <a:spLocks noChangeArrowheads="1"/>
          </p:cNvSpPr>
          <p:nvPr/>
        </p:nvSpPr>
        <p:spPr bwMode="auto">
          <a:xfrm>
            <a:off x="8686800" y="44196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5" name="Oval 13"/>
          <p:cNvSpPr>
            <a:spLocks noChangeArrowheads="1"/>
          </p:cNvSpPr>
          <p:nvPr/>
        </p:nvSpPr>
        <p:spPr bwMode="auto">
          <a:xfrm>
            <a:off x="9067800" y="38862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6" name="Oval 14"/>
          <p:cNvSpPr>
            <a:spLocks noChangeArrowheads="1"/>
          </p:cNvSpPr>
          <p:nvPr/>
        </p:nvSpPr>
        <p:spPr bwMode="auto">
          <a:xfrm>
            <a:off x="7924800" y="4724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7" name="Oval 15"/>
          <p:cNvSpPr>
            <a:spLocks noChangeArrowheads="1"/>
          </p:cNvSpPr>
          <p:nvPr/>
        </p:nvSpPr>
        <p:spPr bwMode="auto">
          <a:xfrm>
            <a:off x="7391400" y="51816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28" name="Oval 16"/>
          <p:cNvSpPr>
            <a:spLocks noChangeArrowheads="1"/>
          </p:cNvSpPr>
          <p:nvPr/>
        </p:nvSpPr>
        <p:spPr bwMode="auto">
          <a:xfrm>
            <a:off x="8763000" y="4953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0" name="Oval 18"/>
          <p:cNvSpPr>
            <a:spLocks noChangeArrowheads="1"/>
          </p:cNvSpPr>
          <p:nvPr/>
        </p:nvSpPr>
        <p:spPr bwMode="auto">
          <a:xfrm>
            <a:off x="6629400" y="21336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1" name="Oval 19"/>
          <p:cNvSpPr>
            <a:spLocks noChangeArrowheads="1"/>
          </p:cNvSpPr>
          <p:nvPr/>
        </p:nvSpPr>
        <p:spPr bwMode="auto">
          <a:xfrm>
            <a:off x="6705600" y="2590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2" name="Oval 20"/>
          <p:cNvSpPr>
            <a:spLocks noChangeArrowheads="1"/>
          </p:cNvSpPr>
          <p:nvPr/>
        </p:nvSpPr>
        <p:spPr bwMode="auto">
          <a:xfrm>
            <a:off x="7543800" y="24384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3" name="Oval 21"/>
          <p:cNvSpPr>
            <a:spLocks noChangeArrowheads="1"/>
          </p:cNvSpPr>
          <p:nvPr/>
        </p:nvSpPr>
        <p:spPr bwMode="auto">
          <a:xfrm>
            <a:off x="6705600" y="3352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4" name="Oval 22"/>
          <p:cNvSpPr>
            <a:spLocks noChangeArrowheads="1"/>
          </p:cNvSpPr>
          <p:nvPr/>
        </p:nvSpPr>
        <p:spPr bwMode="auto">
          <a:xfrm>
            <a:off x="7391400" y="3352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5" name="Oval 23"/>
          <p:cNvSpPr>
            <a:spLocks noChangeArrowheads="1"/>
          </p:cNvSpPr>
          <p:nvPr/>
        </p:nvSpPr>
        <p:spPr bwMode="auto">
          <a:xfrm>
            <a:off x="8305800" y="20574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6" name="Oval 24"/>
          <p:cNvSpPr>
            <a:spLocks noChangeArrowheads="1"/>
          </p:cNvSpPr>
          <p:nvPr/>
        </p:nvSpPr>
        <p:spPr bwMode="auto">
          <a:xfrm>
            <a:off x="8686800" y="25146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37" name="Line 25"/>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39" name="Rectangle 27"/>
          <p:cNvSpPr>
            <a:spLocks noGrp="1" noChangeArrowheads="1"/>
          </p:cNvSpPr>
          <p:nvPr>
            <p:ph type="title"/>
          </p:nvPr>
        </p:nvSpPr>
        <p:spPr>
          <a:noFill/>
          <a:ln/>
        </p:spPr>
        <p:txBody>
          <a:bodyPr/>
          <a:lstStyle/>
          <a:p>
            <a:r>
              <a:rPr lang="en-US" altLang="zh-CN"/>
              <a:t>Linear Discriminant Function</a:t>
            </a:r>
          </a:p>
        </p:txBody>
      </p:sp>
      <p:grpSp>
        <p:nvGrpSpPr>
          <p:cNvPr id="38945" name="Group 33"/>
          <p:cNvGrpSpPr>
            <a:grpSpLocks/>
          </p:cNvGrpSpPr>
          <p:nvPr/>
        </p:nvGrpSpPr>
        <p:grpSpPr bwMode="auto">
          <a:xfrm>
            <a:off x="8691564" y="741364"/>
            <a:ext cx="1931987" cy="871537"/>
            <a:chOff x="4445" y="467"/>
            <a:chExt cx="1217" cy="549"/>
          </a:xfrm>
        </p:grpSpPr>
        <p:sp>
          <p:nvSpPr>
            <p:cNvPr id="38940" name="Text Box 28"/>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38944" name="Group 32"/>
            <p:cNvGrpSpPr>
              <a:grpSpLocks/>
            </p:cNvGrpSpPr>
            <p:nvPr/>
          </p:nvGrpSpPr>
          <p:grpSpPr bwMode="auto">
            <a:xfrm>
              <a:off x="4445" y="467"/>
              <a:ext cx="1060" cy="549"/>
              <a:chOff x="4445" y="467"/>
              <a:chExt cx="1060" cy="549"/>
            </a:xfrm>
          </p:grpSpPr>
          <p:sp>
            <p:nvSpPr>
              <p:cNvPr id="38941" name="Oval 29"/>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42" name="Oval 30"/>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43" name="Rectangle 31"/>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38947" name="Text Box 35"/>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38948" name="Text Box 36"/>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38950" name="Rectangle 38"/>
          <p:cNvSpPr>
            <a:spLocks noChangeArrowheads="1"/>
          </p:cNvSpPr>
          <p:nvPr/>
        </p:nvSpPr>
        <p:spPr bwMode="auto">
          <a:xfrm>
            <a:off x="1982788" y="3802064"/>
            <a:ext cx="3884612"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Infinite number of answers!</a:t>
            </a:r>
          </a:p>
        </p:txBody>
      </p:sp>
    </p:spTree>
    <p:extLst>
      <p:ext uri="{BB962C8B-B14F-4D97-AF65-F5344CB8AC3E}">
        <p14:creationId xmlns:p14="http://schemas.microsoft.com/office/powerpoint/2010/main" val="1441298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7" grpId="0" animBg="1"/>
      <p:bldP spid="3895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6" name="Group 4"/>
          <p:cNvGrpSpPr>
            <a:grpSpLocks/>
          </p:cNvGrpSpPr>
          <p:nvPr/>
        </p:nvGrpSpPr>
        <p:grpSpPr bwMode="auto">
          <a:xfrm>
            <a:off x="5867400" y="1600200"/>
            <a:ext cx="4419600" cy="4419600"/>
            <a:chOff x="2736" y="1008"/>
            <a:chExt cx="2784" cy="2784"/>
          </a:xfrm>
        </p:grpSpPr>
        <p:sp>
          <p:nvSpPr>
            <p:cNvPr id="79877"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878"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79879" name="Group 7"/>
          <p:cNvGrpSpPr>
            <a:grpSpLocks/>
          </p:cNvGrpSpPr>
          <p:nvPr/>
        </p:nvGrpSpPr>
        <p:grpSpPr bwMode="auto">
          <a:xfrm>
            <a:off x="7391400" y="3886200"/>
            <a:ext cx="1828800" cy="1447800"/>
            <a:chOff x="3696" y="2448"/>
            <a:chExt cx="1152" cy="912"/>
          </a:xfrm>
        </p:grpSpPr>
        <p:sp>
          <p:nvSpPr>
            <p:cNvPr id="79880"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1"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2"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3"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4"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5"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6"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7"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9888" name="Group 16"/>
          <p:cNvGrpSpPr>
            <a:grpSpLocks/>
          </p:cNvGrpSpPr>
          <p:nvPr/>
        </p:nvGrpSpPr>
        <p:grpSpPr bwMode="auto">
          <a:xfrm>
            <a:off x="6629400" y="2057400"/>
            <a:ext cx="2209800" cy="1447800"/>
            <a:chOff x="3216" y="1296"/>
            <a:chExt cx="1392" cy="912"/>
          </a:xfrm>
        </p:grpSpPr>
        <p:sp>
          <p:nvSpPr>
            <p:cNvPr id="79889"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0"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1"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2"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3"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4"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5"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79896" name="Line 24"/>
          <p:cNvSpPr>
            <a:spLocks noChangeShapeType="1"/>
          </p:cNvSpPr>
          <p:nvPr/>
        </p:nvSpPr>
        <p:spPr bwMode="auto">
          <a:xfrm flipV="1">
            <a:off x="6096000" y="1905000"/>
            <a:ext cx="3581400" cy="3657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08" name="Rectangle 36"/>
          <p:cNvSpPr>
            <a:spLocks noGrp="1" noChangeArrowheads="1"/>
          </p:cNvSpPr>
          <p:nvPr>
            <p:ph type="body" idx="1"/>
          </p:nvPr>
        </p:nvSpPr>
        <p:spPr>
          <a:xfrm>
            <a:off x="1981201" y="1443039"/>
            <a:ext cx="4132263" cy="1608137"/>
          </a:xfrm>
          <a:noFill/>
          <a:ln/>
        </p:spPr>
        <p:txBody>
          <a:bodyPr/>
          <a:lstStyle/>
          <a:p>
            <a:r>
              <a:rPr lang="en-US" altLang="zh-CN" sz="2200"/>
              <a:t>How would you classify these points using a linear discriminant function in order to minimize the error rate?</a:t>
            </a:r>
          </a:p>
        </p:txBody>
      </p:sp>
      <p:sp>
        <p:nvSpPr>
          <p:cNvPr id="79909" name="Rectangle 37"/>
          <p:cNvSpPr>
            <a:spLocks noGrp="1" noChangeArrowheads="1"/>
          </p:cNvSpPr>
          <p:nvPr>
            <p:ph type="title"/>
          </p:nvPr>
        </p:nvSpPr>
        <p:spPr>
          <a:noFill/>
          <a:ln/>
        </p:spPr>
        <p:txBody>
          <a:bodyPr/>
          <a:lstStyle/>
          <a:p>
            <a:r>
              <a:rPr lang="en-US" altLang="zh-CN"/>
              <a:t>Linear Discriminant Function</a:t>
            </a:r>
          </a:p>
        </p:txBody>
      </p:sp>
      <p:grpSp>
        <p:nvGrpSpPr>
          <p:cNvPr id="79910" name="Group 38"/>
          <p:cNvGrpSpPr>
            <a:grpSpLocks/>
          </p:cNvGrpSpPr>
          <p:nvPr/>
        </p:nvGrpSpPr>
        <p:grpSpPr bwMode="auto">
          <a:xfrm>
            <a:off x="8691564" y="741364"/>
            <a:ext cx="1931987" cy="871537"/>
            <a:chOff x="4445" y="467"/>
            <a:chExt cx="1217" cy="549"/>
          </a:xfrm>
        </p:grpSpPr>
        <p:sp>
          <p:nvSpPr>
            <p:cNvPr id="79911" name="Text Box 39"/>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79912" name="Group 40"/>
            <p:cNvGrpSpPr>
              <a:grpSpLocks/>
            </p:cNvGrpSpPr>
            <p:nvPr/>
          </p:nvGrpSpPr>
          <p:grpSpPr bwMode="auto">
            <a:xfrm>
              <a:off x="4445" y="467"/>
              <a:ext cx="1060" cy="549"/>
              <a:chOff x="4445" y="467"/>
              <a:chExt cx="1060" cy="549"/>
            </a:xfrm>
          </p:grpSpPr>
          <p:sp>
            <p:nvSpPr>
              <p:cNvPr id="79913" name="Oval 41"/>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914" name="Oval 42"/>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915" name="Rectangle 43"/>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79918" name="Text Box 46"/>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79919" name="Text Box 47"/>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79920" name="Rectangle 48"/>
          <p:cNvSpPr>
            <a:spLocks noChangeArrowheads="1"/>
          </p:cNvSpPr>
          <p:nvPr/>
        </p:nvSpPr>
        <p:spPr bwMode="auto">
          <a:xfrm>
            <a:off x="1982788" y="3802064"/>
            <a:ext cx="3884612"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Infinite number of answers!</a:t>
            </a:r>
          </a:p>
        </p:txBody>
      </p:sp>
    </p:spTree>
    <p:extLst>
      <p:ext uri="{BB962C8B-B14F-4D97-AF65-F5344CB8AC3E}">
        <p14:creationId xmlns:p14="http://schemas.microsoft.com/office/powerpoint/2010/main" val="22694339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900" name="Group 4"/>
          <p:cNvGrpSpPr>
            <a:grpSpLocks/>
          </p:cNvGrpSpPr>
          <p:nvPr/>
        </p:nvGrpSpPr>
        <p:grpSpPr bwMode="auto">
          <a:xfrm>
            <a:off x="5867400" y="1600200"/>
            <a:ext cx="4419600" cy="4419600"/>
            <a:chOff x="2736" y="1008"/>
            <a:chExt cx="2784" cy="2784"/>
          </a:xfrm>
        </p:grpSpPr>
        <p:sp>
          <p:nvSpPr>
            <p:cNvPr id="80901"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02"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0903" name="Group 7"/>
          <p:cNvGrpSpPr>
            <a:grpSpLocks/>
          </p:cNvGrpSpPr>
          <p:nvPr/>
        </p:nvGrpSpPr>
        <p:grpSpPr bwMode="auto">
          <a:xfrm>
            <a:off x="7391400" y="3886200"/>
            <a:ext cx="1828800" cy="1447800"/>
            <a:chOff x="3696" y="2448"/>
            <a:chExt cx="1152" cy="912"/>
          </a:xfrm>
        </p:grpSpPr>
        <p:sp>
          <p:nvSpPr>
            <p:cNvPr id="80904"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5"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6"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7"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8"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09"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0"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1"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0912" name="Group 16"/>
          <p:cNvGrpSpPr>
            <a:grpSpLocks/>
          </p:cNvGrpSpPr>
          <p:nvPr/>
        </p:nvGrpSpPr>
        <p:grpSpPr bwMode="auto">
          <a:xfrm>
            <a:off x="6629400" y="2057400"/>
            <a:ext cx="2209800" cy="1447800"/>
            <a:chOff x="3216" y="1296"/>
            <a:chExt cx="1392" cy="912"/>
          </a:xfrm>
        </p:grpSpPr>
        <p:sp>
          <p:nvSpPr>
            <p:cNvPr id="80913"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4"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5"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6"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7"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8"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19"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0920" name="Line 24"/>
          <p:cNvSpPr>
            <a:spLocks noChangeShapeType="1"/>
          </p:cNvSpPr>
          <p:nvPr/>
        </p:nvSpPr>
        <p:spPr bwMode="auto">
          <a:xfrm flipV="1">
            <a:off x="5867400" y="3048000"/>
            <a:ext cx="3810000" cy="1143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33" name="Rectangle 37"/>
          <p:cNvSpPr>
            <a:spLocks noGrp="1" noChangeArrowheads="1"/>
          </p:cNvSpPr>
          <p:nvPr>
            <p:ph type="body" idx="1"/>
          </p:nvPr>
        </p:nvSpPr>
        <p:spPr>
          <a:xfrm>
            <a:off x="1981201" y="1443039"/>
            <a:ext cx="4132263" cy="1608137"/>
          </a:xfrm>
          <a:noFill/>
          <a:ln/>
        </p:spPr>
        <p:txBody>
          <a:bodyPr/>
          <a:lstStyle/>
          <a:p>
            <a:r>
              <a:rPr lang="en-US" altLang="zh-CN" sz="2200"/>
              <a:t>How would you classify these points using a linear discriminant function in order to minimize the error rate?</a:t>
            </a:r>
          </a:p>
        </p:txBody>
      </p:sp>
      <p:sp>
        <p:nvSpPr>
          <p:cNvPr id="80934" name="Rectangle 38"/>
          <p:cNvSpPr>
            <a:spLocks noGrp="1" noChangeArrowheads="1"/>
          </p:cNvSpPr>
          <p:nvPr>
            <p:ph type="title"/>
          </p:nvPr>
        </p:nvSpPr>
        <p:spPr>
          <a:noFill/>
          <a:ln/>
        </p:spPr>
        <p:txBody>
          <a:bodyPr/>
          <a:lstStyle/>
          <a:p>
            <a:r>
              <a:rPr lang="en-US" altLang="zh-CN"/>
              <a:t>Linear Discriminant Function</a:t>
            </a:r>
          </a:p>
        </p:txBody>
      </p:sp>
      <p:grpSp>
        <p:nvGrpSpPr>
          <p:cNvPr id="80935" name="Group 39"/>
          <p:cNvGrpSpPr>
            <a:grpSpLocks/>
          </p:cNvGrpSpPr>
          <p:nvPr/>
        </p:nvGrpSpPr>
        <p:grpSpPr bwMode="auto">
          <a:xfrm>
            <a:off x="8691564" y="741364"/>
            <a:ext cx="1931987" cy="871537"/>
            <a:chOff x="4445" y="467"/>
            <a:chExt cx="1217" cy="549"/>
          </a:xfrm>
        </p:grpSpPr>
        <p:sp>
          <p:nvSpPr>
            <p:cNvPr id="80936" name="Text Box 4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0937" name="Group 41"/>
            <p:cNvGrpSpPr>
              <a:grpSpLocks/>
            </p:cNvGrpSpPr>
            <p:nvPr/>
          </p:nvGrpSpPr>
          <p:grpSpPr bwMode="auto">
            <a:xfrm>
              <a:off x="4445" y="467"/>
              <a:ext cx="1060" cy="549"/>
              <a:chOff x="4445" y="467"/>
              <a:chExt cx="1060" cy="549"/>
            </a:xfrm>
          </p:grpSpPr>
          <p:sp>
            <p:nvSpPr>
              <p:cNvPr id="80938" name="Oval 4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39" name="Oval 4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0940" name="Rectangle 4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0942" name="Text Box 46"/>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0943" name="Text Box 47"/>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80944" name="Rectangle 48"/>
          <p:cNvSpPr>
            <a:spLocks noChangeArrowheads="1"/>
          </p:cNvSpPr>
          <p:nvPr/>
        </p:nvSpPr>
        <p:spPr bwMode="auto">
          <a:xfrm>
            <a:off x="1982788" y="3802064"/>
            <a:ext cx="3884612"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Infinite number of answers!</a:t>
            </a:r>
          </a:p>
        </p:txBody>
      </p:sp>
    </p:spTree>
    <p:extLst>
      <p:ext uri="{BB962C8B-B14F-4D97-AF65-F5344CB8AC3E}">
        <p14:creationId xmlns:p14="http://schemas.microsoft.com/office/powerpoint/2010/main" val="47390053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4" name="Group 4"/>
          <p:cNvGrpSpPr>
            <a:grpSpLocks/>
          </p:cNvGrpSpPr>
          <p:nvPr/>
        </p:nvGrpSpPr>
        <p:grpSpPr bwMode="auto">
          <a:xfrm>
            <a:off x="5867400" y="1600200"/>
            <a:ext cx="4419600" cy="4419600"/>
            <a:chOff x="2736" y="1008"/>
            <a:chExt cx="2784" cy="2784"/>
          </a:xfrm>
        </p:grpSpPr>
        <p:sp>
          <p:nvSpPr>
            <p:cNvPr id="81925"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26"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1927" name="Group 7"/>
          <p:cNvGrpSpPr>
            <a:grpSpLocks/>
          </p:cNvGrpSpPr>
          <p:nvPr/>
        </p:nvGrpSpPr>
        <p:grpSpPr bwMode="auto">
          <a:xfrm>
            <a:off x="7391400" y="3886200"/>
            <a:ext cx="1828800" cy="1447800"/>
            <a:chOff x="3696" y="2448"/>
            <a:chExt cx="1152" cy="912"/>
          </a:xfrm>
        </p:grpSpPr>
        <p:sp>
          <p:nvSpPr>
            <p:cNvPr id="81928"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29"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0"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1"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2"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3"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4"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5"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1936" name="Group 16"/>
          <p:cNvGrpSpPr>
            <a:grpSpLocks/>
          </p:cNvGrpSpPr>
          <p:nvPr/>
        </p:nvGrpSpPr>
        <p:grpSpPr bwMode="auto">
          <a:xfrm>
            <a:off x="6629400" y="2057400"/>
            <a:ext cx="2209800" cy="1447800"/>
            <a:chOff x="3216" y="1296"/>
            <a:chExt cx="1392" cy="912"/>
          </a:xfrm>
        </p:grpSpPr>
        <p:sp>
          <p:nvSpPr>
            <p:cNvPr id="81937"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8"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9"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0"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1"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2"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3"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1944" name="Line 24"/>
          <p:cNvSpPr>
            <a:spLocks noChangeShapeType="1"/>
          </p:cNvSpPr>
          <p:nvPr/>
        </p:nvSpPr>
        <p:spPr bwMode="auto">
          <a:xfrm flipV="1">
            <a:off x="5867400" y="3733800"/>
            <a:ext cx="3886200" cy="457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47"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1948"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sp>
        <p:nvSpPr>
          <p:cNvPr id="81958" name="Rectangle 38"/>
          <p:cNvSpPr>
            <a:spLocks noGrp="1" noChangeArrowheads="1"/>
          </p:cNvSpPr>
          <p:nvPr>
            <p:ph type="body" idx="1"/>
          </p:nvPr>
        </p:nvSpPr>
        <p:spPr>
          <a:xfrm>
            <a:off x="1981201" y="1443039"/>
            <a:ext cx="4132263" cy="1608137"/>
          </a:xfrm>
          <a:noFill/>
          <a:ln/>
        </p:spPr>
        <p:txBody>
          <a:bodyPr/>
          <a:lstStyle/>
          <a:p>
            <a:r>
              <a:rPr lang="en-US" altLang="zh-CN" sz="2200"/>
              <a:t>How would you classify these points using a linear discriminant function in order to minimize the error rate?</a:t>
            </a:r>
          </a:p>
        </p:txBody>
      </p:sp>
      <p:sp>
        <p:nvSpPr>
          <p:cNvPr id="81959" name="Rectangle 39"/>
          <p:cNvSpPr>
            <a:spLocks noGrp="1" noChangeArrowheads="1"/>
          </p:cNvSpPr>
          <p:nvPr>
            <p:ph type="title"/>
          </p:nvPr>
        </p:nvSpPr>
        <p:spPr>
          <a:noFill/>
          <a:ln/>
        </p:spPr>
        <p:txBody>
          <a:bodyPr/>
          <a:lstStyle/>
          <a:p>
            <a:r>
              <a:rPr lang="en-US" altLang="zh-CN"/>
              <a:t>Linear Discriminant Function</a:t>
            </a:r>
          </a:p>
        </p:txBody>
      </p:sp>
      <p:grpSp>
        <p:nvGrpSpPr>
          <p:cNvPr id="81960" name="Group 40"/>
          <p:cNvGrpSpPr>
            <a:grpSpLocks/>
          </p:cNvGrpSpPr>
          <p:nvPr/>
        </p:nvGrpSpPr>
        <p:grpSpPr bwMode="auto">
          <a:xfrm>
            <a:off x="8691564" y="741364"/>
            <a:ext cx="1931987" cy="871537"/>
            <a:chOff x="4445" y="467"/>
            <a:chExt cx="1217" cy="549"/>
          </a:xfrm>
        </p:grpSpPr>
        <p:sp>
          <p:nvSpPr>
            <p:cNvPr id="81961" name="Text Box 41"/>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1962" name="Group 42"/>
            <p:cNvGrpSpPr>
              <a:grpSpLocks/>
            </p:cNvGrpSpPr>
            <p:nvPr/>
          </p:nvGrpSpPr>
          <p:grpSpPr bwMode="auto">
            <a:xfrm>
              <a:off x="4445" y="467"/>
              <a:ext cx="1060" cy="549"/>
              <a:chOff x="4445" y="467"/>
              <a:chExt cx="1060" cy="549"/>
            </a:xfrm>
          </p:grpSpPr>
          <p:sp>
            <p:nvSpPr>
              <p:cNvPr id="81963" name="Oval 43"/>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64" name="Oval 44"/>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65" name="Rectangle 45"/>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1966" name="Rectangle 46"/>
          <p:cNvSpPr>
            <a:spLocks noChangeArrowheads="1"/>
          </p:cNvSpPr>
          <p:nvPr/>
        </p:nvSpPr>
        <p:spPr bwMode="auto">
          <a:xfrm>
            <a:off x="1982788" y="3802064"/>
            <a:ext cx="3884612"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Infinite number of answers!</a:t>
            </a:r>
          </a:p>
        </p:txBody>
      </p:sp>
      <p:sp>
        <p:nvSpPr>
          <p:cNvPr id="81967" name="Rectangle 47"/>
          <p:cNvSpPr>
            <a:spLocks noChangeArrowheads="1"/>
          </p:cNvSpPr>
          <p:nvPr/>
        </p:nvSpPr>
        <p:spPr bwMode="auto">
          <a:xfrm>
            <a:off x="1981201" y="5173664"/>
            <a:ext cx="3884613"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Which one is the best?</a:t>
            </a:r>
          </a:p>
        </p:txBody>
      </p:sp>
      <p:grpSp>
        <p:nvGrpSpPr>
          <p:cNvPr id="81971" name="Group 51"/>
          <p:cNvGrpSpPr>
            <a:grpSpLocks/>
          </p:cNvGrpSpPr>
          <p:nvPr/>
        </p:nvGrpSpPr>
        <p:grpSpPr bwMode="auto">
          <a:xfrm>
            <a:off x="5791200" y="1905000"/>
            <a:ext cx="4267200" cy="3657600"/>
            <a:chOff x="2688" y="1200"/>
            <a:chExt cx="2688" cy="2304"/>
          </a:xfrm>
        </p:grpSpPr>
        <p:sp>
          <p:nvSpPr>
            <p:cNvPr id="81968" name="Line 48"/>
            <p:cNvSpPr>
              <a:spLocks noChangeShapeType="1"/>
            </p:cNvSpPr>
            <p:nvPr/>
          </p:nvSpPr>
          <p:spPr bwMode="auto">
            <a:xfrm flipV="1">
              <a:off x="2736" y="1920"/>
              <a:ext cx="2400" cy="72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69" name="Line 49"/>
            <p:cNvSpPr>
              <a:spLocks noChangeShapeType="1"/>
            </p:cNvSpPr>
            <p:nvPr/>
          </p:nvSpPr>
          <p:spPr bwMode="auto">
            <a:xfrm flipV="1">
              <a:off x="2880" y="1200"/>
              <a:ext cx="2256" cy="230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1970" name="Line 50"/>
            <p:cNvSpPr>
              <a:spLocks noChangeShapeType="1"/>
            </p:cNvSpPr>
            <p:nvPr/>
          </p:nvSpPr>
          <p:spPr bwMode="auto">
            <a:xfrm flipV="1">
              <a:off x="2688" y="1440"/>
              <a:ext cx="2688" cy="1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Tree>
    <p:extLst>
      <p:ext uri="{BB962C8B-B14F-4D97-AF65-F5344CB8AC3E}">
        <p14:creationId xmlns:p14="http://schemas.microsoft.com/office/powerpoint/2010/main" val="2996906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71"/>
                                        </p:tgtEl>
                                        <p:attrNameLst>
                                          <p:attrName>style.visibility</p:attrName>
                                        </p:attrNameLst>
                                      </p:cBhvr>
                                      <p:to>
                                        <p:strVal val="visible"/>
                                      </p:to>
                                    </p:set>
                                  </p:childTnLst>
                                </p:cTn>
                              </p:par>
                            </p:childTnLst>
                          </p:cTn>
                        </p:par>
                        <p:par>
                          <p:cTn id="7" fill="hold" nodeType="afterGroup">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1967"/>
                                        </p:tgtEl>
                                        <p:attrNameLst>
                                          <p:attrName>style.visibility</p:attrName>
                                        </p:attrNameLst>
                                      </p:cBhvr>
                                      <p:to>
                                        <p:strVal val="visible"/>
                                      </p:to>
                                    </p:set>
                                    <p:animEffect transition="in" filter="fade">
                                      <p:cBhvr>
                                        <p:cTn id="10" dur="500"/>
                                        <p:tgtEl>
                                          <p:spTgt spid="81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a:t>Large Margin Linear Classifier </a:t>
            </a:r>
          </a:p>
        </p:txBody>
      </p:sp>
      <p:sp>
        <p:nvSpPr>
          <p:cNvPr id="78852" name="Rectangle 4"/>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8853" name="Group 5"/>
          <p:cNvGrpSpPr>
            <a:grpSpLocks/>
          </p:cNvGrpSpPr>
          <p:nvPr/>
        </p:nvGrpSpPr>
        <p:grpSpPr bwMode="auto">
          <a:xfrm>
            <a:off x="5867400" y="1600200"/>
            <a:ext cx="4419600" cy="4419600"/>
            <a:chOff x="2736" y="1008"/>
            <a:chExt cx="2784" cy="2784"/>
          </a:xfrm>
        </p:grpSpPr>
        <p:sp>
          <p:nvSpPr>
            <p:cNvPr id="78854" name="Line 6"/>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55" name="Line 7"/>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78856" name="Group 8"/>
          <p:cNvGrpSpPr>
            <a:grpSpLocks/>
          </p:cNvGrpSpPr>
          <p:nvPr/>
        </p:nvGrpSpPr>
        <p:grpSpPr bwMode="auto">
          <a:xfrm>
            <a:off x="7391400" y="3886200"/>
            <a:ext cx="1828800" cy="1447800"/>
            <a:chOff x="3696" y="2448"/>
            <a:chExt cx="1152" cy="912"/>
          </a:xfrm>
        </p:grpSpPr>
        <p:sp>
          <p:nvSpPr>
            <p:cNvPr id="78857" name="Oval 9"/>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58" name="Oval 10"/>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59" name="Oval 11"/>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0" name="Oval 12"/>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1" name="Oval 13"/>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2" name="Oval 14"/>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3" name="Oval 15"/>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4" name="Oval 16"/>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8865" name="Group 17"/>
          <p:cNvGrpSpPr>
            <a:grpSpLocks/>
          </p:cNvGrpSpPr>
          <p:nvPr/>
        </p:nvGrpSpPr>
        <p:grpSpPr bwMode="auto">
          <a:xfrm>
            <a:off x="6629400" y="2057400"/>
            <a:ext cx="2209800" cy="1447800"/>
            <a:chOff x="3216" y="1296"/>
            <a:chExt cx="1392" cy="912"/>
          </a:xfrm>
        </p:grpSpPr>
        <p:sp>
          <p:nvSpPr>
            <p:cNvPr id="78866" name="Oval 18"/>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7" name="Oval 19"/>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8" name="Oval 20"/>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9" name="Oval 21"/>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0" name="Oval 22"/>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1" name="Oval 23"/>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2" name="Oval 24"/>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78873" name="Line 25"/>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75" name="Freeform 27"/>
          <p:cNvSpPr>
            <a:spLocks/>
          </p:cNvSpPr>
          <p:nvPr/>
        </p:nvSpPr>
        <p:spPr bwMode="auto">
          <a:xfrm>
            <a:off x="7848600" y="2209800"/>
            <a:ext cx="495300" cy="838200"/>
          </a:xfrm>
          <a:custGeom>
            <a:avLst/>
            <a:gdLst>
              <a:gd name="T0" fmla="*/ 144 w 168"/>
              <a:gd name="T1" fmla="*/ 528 h 528"/>
              <a:gd name="T2" fmla="*/ 144 w 168"/>
              <a:gd name="T3" fmla="*/ 144 h 528"/>
              <a:gd name="T4" fmla="*/ 0 w 168"/>
              <a:gd name="T5" fmla="*/ 0 h 528"/>
            </a:gdLst>
            <a:ahLst/>
            <a:cxnLst>
              <a:cxn ang="0">
                <a:pos x="T0" y="T1"/>
              </a:cxn>
              <a:cxn ang="0">
                <a:pos x="T2" y="T3"/>
              </a:cxn>
              <a:cxn ang="0">
                <a:pos x="T4" y="T5"/>
              </a:cxn>
            </a:cxnLst>
            <a:rect l="0" t="0" r="r" b="b"/>
            <a:pathLst>
              <a:path w="168" h="528">
                <a:moveTo>
                  <a:pt x="144" y="528"/>
                </a:moveTo>
                <a:cubicBezTo>
                  <a:pt x="156" y="380"/>
                  <a:pt x="168" y="232"/>
                  <a:pt x="144" y="144"/>
                </a:cubicBezTo>
                <a:cubicBezTo>
                  <a:pt x="120" y="56"/>
                  <a:pt x="60" y="28"/>
                  <a:pt x="0"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76" name="Text Box 28"/>
          <p:cNvSpPr txBox="1">
            <a:spLocks noChangeArrowheads="1"/>
          </p:cNvSpPr>
          <p:nvPr/>
        </p:nvSpPr>
        <p:spPr bwMode="auto">
          <a:xfrm>
            <a:off x="6858000" y="1752601"/>
            <a:ext cx="139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latin typeface="Comic Sans MS" panose="030F0702030302020204" pitchFamily="66" charset="0"/>
              </a:rPr>
              <a:t>“safe zone”</a:t>
            </a:r>
          </a:p>
        </p:txBody>
      </p:sp>
      <p:sp>
        <p:nvSpPr>
          <p:cNvPr id="78879" name="Rectangle 31"/>
          <p:cNvSpPr>
            <a:spLocks noGrp="1" noChangeArrowheads="1"/>
          </p:cNvSpPr>
          <p:nvPr>
            <p:ph type="body" idx="1"/>
          </p:nvPr>
        </p:nvSpPr>
        <p:spPr>
          <a:xfrm>
            <a:off x="1981200" y="1443038"/>
            <a:ext cx="4038600" cy="1223962"/>
          </a:xfrm>
          <a:noFill/>
          <a:ln/>
        </p:spPr>
        <p:txBody>
          <a:bodyPr/>
          <a:lstStyle/>
          <a:p>
            <a:r>
              <a:rPr lang="en-US" altLang="zh-CN" sz="2200"/>
              <a:t>The linear discriminant function (classifier) with the maximum </a:t>
            </a:r>
            <a:r>
              <a:rPr lang="en-US" altLang="zh-CN" sz="2200">
                <a:solidFill>
                  <a:srgbClr val="FF9900"/>
                </a:solidFill>
              </a:rPr>
              <a:t>margin</a:t>
            </a:r>
            <a:r>
              <a:rPr lang="en-US" altLang="zh-CN" sz="2200"/>
              <a:t> is the best</a:t>
            </a:r>
          </a:p>
        </p:txBody>
      </p:sp>
      <p:sp>
        <p:nvSpPr>
          <p:cNvPr id="78880" name="Rectangle 32"/>
          <p:cNvSpPr>
            <a:spLocks noChangeArrowheads="1"/>
          </p:cNvSpPr>
          <p:nvPr/>
        </p:nvSpPr>
        <p:spPr bwMode="auto">
          <a:xfrm>
            <a:off x="1981201" y="2890838"/>
            <a:ext cx="4132263"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Margin is defined as the width that the boundary could be increased by before hitting a data point</a:t>
            </a:r>
          </a:p>
        </p:txBody>
      </p:sp>
      <p:sp>
        <p:nvSpPr>
          <p:cNvPr id="78881" name="Rectangle 33"/>
          <p:cNvSpPr>
            <a:spLocks noChangeArrowheads="1"/>
          </p:cNvSpPr>
          <p:nvPr/>
        </p:nvSpPr>
        <p:spPr bwMode="auto">
          <a:xfrm>
            <a:off x="1981201" y="4643438"/>
            <a:ext cx="4132263"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Why it is the best?</a:t>
            </a:r>
          </a:p>
          <a:p>
            <a:pPr lvl="1"/>
            <a:r>
              <a:rPr lang="en-US" altLang="zh-CN" sz="2000"/>
              <a:t>Robust to outliners and thus strong generalization ability </a:t>
            </a:r>
          </a:p>
        </p:txBody>
      </p:sp>
      <p:sp>
        <p:nvSpPr>
          <p:cNvPr id="78882" name="Line 34"/>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4" name="Text Box 36"/>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78885" name="Text Box 3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78886" name="Text Box 3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78887" name="Group 39"/>
          <p:cNvGrpSpPr>
            <a:grpSpLocks/>
          </p:cNvGrpSpPr>
          <p:nvPr/>
        </p:nvGrpSpPr>
        <p:grpSpPr bwMode="auto">
          <a:xfrm>
            <a:off x="8691564" y="741364"/>
            <a:ext cx="1931987" cy="871537"/>
            <a:chOff x="4445" y="467"/>
            <a:chExt cx="1217" cy="549"/>
          </a:xfrm>
        </p:grpSpPr>
        <p:sp>
          <p:nvSpPr>
            <p:cNvPr id="78888" name="Text Box 4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78889" name="Group 41"/>
            <p:cNvGrpSpPr>
              <a:grpSpLocks/>
            </p:cNvGrpSpPr>
            <p:nvPr/>
          </p:nvGrpSpPr>
          <p:grpSpPr bwMode="auto">
            <a:xfrm>
              <a:off x="4445" y="467"/>
              <a:ext cx="1060" cy="549"/>
              <a:chOff x="4445" y="467"/>
              <a:chExt cx="1060" cy="549"/>
            </a:xfrm>
          </p:grpSpPr>
          <p:sp>
            <p:nvSpPr>
              <p:cNvPr id="78890" name="Oval 4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1" name="Oval 4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2" name="Rectangle 4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Tree>
    <p:extLst>
      <p:ext uri="{BB962C8B-B14F-4D97-AF65-F5344CB8AC3E}">
        <p14:creationId xmlns:p14="http://schemas.microsoft.com/office/powerpoint/2010/main" val="220654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272" fill="hold" grpId="0" nodeType="clickEffect">
                                  <p:stCondLst>
                                    <p:cond delay="0"/>
                                  </p:stCondLst>
                                  <p:childTnLst>
                                    <p:set>
                                      <p:cBhvr>
                                        <p:cTn id="10" dur="1" fill="hold">
                                          <p:stCondLst>
                                            <p:cond delay="0"/>
                                          </p:stCondLst>
                                        </p:cTn>
                                        <p:tgtEl>
                                          <p:spTgt spid="78852"/>
                                        </p:tgtEl>
                                        <p:attrNameLst>
                                          <p:attrName>style.visibility</p:attrName>
                                        </p:attrNameLst>
                                      </p:cBhvr>
                                      <p:to>
                                        <p:strVal val="visible"/>
                                      </p:to>
                                    </p:set>
                                    <p:anim calcmode="lin" valueType="num">
                                      <p:cBhvr>
                                        <p:cTn id="11" dur="500" fill="hold"/>
                                        <p:tgtEl>
                                          <p:spTgt spid="78852"/>
                                        </p:tgtEl>
                                        <p:attrNameLst>
                                          <p:attrName>ppt_w</p:attrName>
                                        </p:attrNameLst>
                                      </p:cBhvr>
                                      <p:tavLst>
                                        <p:tav tm="0">
                                          <p:val>
                                            <p:strVal val="2/3*#ppt_w"/>
                                          </p:val>
                                        </p:tav>
                                        <p:tav tm="100000">
                                          <p:val>
                                            <p:strVal val="#ppt_w"/>
                                          </p:val>
                                        </p:tav>
                                      </p:tavLst>
                                    </p:anim>
                                    <p:anim calcmode="lin" valueType="num">
                                      <p:cBhvr>
                                        <p:cTn id="12" dur="500" fill="hold"/>
                                        <p:tgtEl>
                                          <p:spTgt spid="78852"/>
                                        </p:tgtEl>
                                        <p:attrNameLst>
                                          <p:attrName>ppt_h</p:attrName>
                                        </p:attrNameLst>
                                      </p:cBhvr>
                                      <p:tavLst>
                                        <p:tav tm="0">
                                          <p:val>
                                            <p:strVal val="2/3*#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8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8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8881">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888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8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nimBg="1"/>
      <p:bldP spid="78875" grpId="0" animBg="1"/>
      <p:bldP spid="78876" grpId="0"/>
      <p:bldP spid="78880" grpId="0"/>
      <p:bldP spid="78882" grpId="0" animBg="1"/>
      <p:bldP spid="78884"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a:t>Large Margin Linear Classifier </a:t>
            </a:r>
          </a:p>
        </p:txBody>
      </p:sp>
      <p:sp>
        <p:nvSpPr>
          <p:cNvPr id="82947"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2948" name="Group 4"/>
          <p:cNvGrpSpPr>
            <a:grpSpLocks/>
          </p:cNvGrpSpPr>
          <p:nvPr/>
        </p:nvGrpSpPr>
        <p:grpSpPr bwMode="auto">
          <a:xfrm>
            <a:off x="5867400" y="1600200"/>
            <a:ext cx="4419600" cy="4419600"/>
            <a:chOff x="2736" y="1008"/>
            <a:chExt cx="2784" cy="2784"/>
          </a:xfrm>
        </p:grpSpPr>
        <p:sp>
          <p:nvSpPr>
            <p:cNvPr id="82949"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950"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2951" name="Group 7"/>
          <p:cNvGrpSpPr>
            <a:grpSpLocks/>
          </p:cNvGrpSpPr>
          <p:nvPr/>
        </p:nvGrpSpPr>
        <p:grpSpPr bwMode="auto">
          <a:xfrm>
            <a:off x="7391400" y="3886200"/>
            <a:ext cx="1828800" cy="1447800"/>
            <a:chOff x="3696" y="2448"/>
            <a:chExt cx="1152" cy="912"/>
          </a:xfrm>
        </p:grpSpPr>
        <p:sp>
          <p:nvSpPr>
            <p:cNvPr id="82952"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3"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4"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5"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6"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7"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8"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59"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2960" name="Group 16"/>
          <p:cNvGrpSpPr>
            <a:grpSpLocks/>
          </p:cNvGrpSpPr>
          <p:nvPr/>
        </p:nvGrpSpPr>
        <p:grpSpPr bwMode="auto">
          <a:xfrm>
            <a:off x="6629400" y="2057400"/>
            <a:ext cx="2209800" cy="1447800"/>
            <a:chOff x="3216" y="1296"/>
            <a:chExt cx="1392" cy="912"/>
          </a:xfrm>
        </p:grpSpPr>
        <p:sp>
          <p:nvSpPr>
            <p:cNvPr id="82961"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2"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3"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4"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5"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6"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67"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2968"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2971" name="Rectangle 27"/>
          <p:cNvSpPr>
            <a:spLocks noGrp="1" noChangeArrowheads="1"/>
          </p:cNvSpPr>
          <p:nvPr>
            <p:ph type="body" idx="1"/>
          </p:nvPr>
        </p:nvSpPr>
        <p:spPr>
          <a:xfrm>
            <a:off x="1981200" y="1443038"/>
            <a:ext cx="4038600" cy="538162"/>
          </a:xfrm>
          <a:noFill/>
          <a:ln/>
        </p:spPr>
        <p:txBody>
          <a:bodyPr/>
          <a:lstStyle/>
          <a:p>
            <a:r>
              <a:rPr lang="en-US" altLang="zh-CN" sz="2200"/>
              <a:t>Given a set of data points:</a:t>
            </a:r>
          </a:p>
        </p:txBody>
      </p:sp>
      <p:sp>
        <p:nvSpPr>
          <p:cNvPr id="82972" name="Rectangle 28"/>
          <p:cNvSpPr>
            <a:spLocks noChangeArrowheads="1"/>
          </p:cNvSpPr>
          <p:nvPr/>
        </p:nvSpPr>
        <p:spPr bwMode="auto">
          <a:xfrm>
            <a:off x="1981201" y="3814764"/>
            <a:ext cx="4132263"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With a scale transformation on both </a:t>
            </a:r>
            <a:r>
              <a:rPr lang="en-US" altLang="zh-CN" sz="2200" i="1">
                <a:solidFill>
                  <a:schemeClr val="tx2"/>
                </a:solidFill>
              </a:rPr>
              <a:t>w</a:t>
            </a:r>
            <a:r>
              <a:rPr lang="en-US" altLang="zh-CN" sz="2200"/>
              <a:t> and </a:t>
            </a:r>
            <a:r>
              <a:rPr lang="en-US" altLang="zh-CN" sz="2200" i="1">
                <a:solidFill>
                  <a:schemeClr val="tx2"/>
                </a:solidFill>
              </a:rPr>
              <a:t>b</a:t>
            </a:r>
            <a:r>
              <a:rPr lang="en-US" altLang="zh-CN" sz="2200"/>
              <a:t>, the above is equivalent to </a:t>
            </a:r>
          </a:p>
        </p:txBody>
      </p:sp>
      <p:sp>
        <p:nvSpPr>
          <p:cNvPr id="82976" name="Text Box 32"/>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2977" name="Text Box 33"/>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2978" name="Group 34"/>
          <p:cNvGrpSpPr>
            <a:grpSpLocks/>
          </p:cNvGrpSpPr>
          <p:nvPr/>
        </p:nvGrpSpPr>
        <p:grpSpPr bwMode="auto">
          <a:xfrm>
            <a:off x="8691564" y="741364"/>
            <a:ext cx="1931987" cy="871537"/>
            <a:chOff x="4445" y="467"/>
            <a:chExt cx="1217" cy="549"/>
          </a:xfrm>
        </p:grpSpPr>
        <p:sp>
          <p:nvSpPr>
            <p:cNvPr id="82979" name="Text Box 35"/>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2980" name="Group 36"/>
            <p:cNvGrpSpPr>
              <a:grpSpLocks/>
            </p:cNvGrpSpPr>
            <p:nvPr/>
          </p:nvGrpSpPr>
          <p:grpSpPr bwMode="auto">
            <a:xfrm>
              <a:off x="4445" y="467"/>
              <a:ext cx="1060" cy="549"/>
              <a:chOff x="4445" y="467"/>
              <a:chExt cx="1060" cy="549"/>
            </a:xfrm>
          </p:grpSpPr>
          <p:sp>
            <p:nvSpPr>
              <p:cNvPr id="82981" name="Oval 37"/>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82" name="Oval 38"/>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983" name="Rectangle 39"/>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aphicFrame>
        <p:nvGraphicFramePr>
          <p:cNvPr id="82984" name="Object 40"/>
          <p:cNvGraphicFramePr>
            <a:graphicFrameLocks noChangeAspect="1"/>
          </p:cNvGraphicFramePr>
          <p:nvPr/>
        </p:nvGraphicFramePr>
        <p:xfrm>
          <a:off x="2411413" y="2543176"/>
          <a:ext cx="3346450" cy="1014413"/>
        </p:xfrm>
        <a:graphic>
          <a:graphicData uri="http://schemas.openxmlformats.org/presentationml/2006/ole">
            <mc:AlternateContent xmlns:mc="http://schemas.openxmlformats.org/markup-compatibility/2006">
              <mc:Choice xmlns:v="urn:schemas-microsoft-com:vml" Requires="v">
                <p:oleObj name="Equation" r:id="rId2" imgW="1587240" imgH="482400" progId="Equation.DSMT4">
                  <p:embed/>
                </p:oleObj>
              </mc:Choice>
              <mc:Fallback>
                <p:oleObj name="Equation" r:id="rId2" imgW="1587240" imgH="482400" progId="Equation.DSMT4">
                  <p:embed/>
                  <p:pic>
                    <p:nvPicPr>
                      <p:cNvPr id="82984" name="Object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543176"/>
                        <a:ext cx="3346450" cy="10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85" name="Object 41"/>
          <p:cNvGraphicFramePr>
            <a:graphicFrameLocks noChangeAspect="1"/>
          </p:cNvGraphicFramePr>
          <p:nvPr/>
        </p:nvGraphicFramePr>
        <p:xfrm>
          <a:off x="2241551" y="1881188"/>
          <a:ext cx="2944813" cy="481012"/>
        </p:xfrm>
        <a:graphic>
          <a:graphicData uri="http://schemas.openxmlformats.org/presentationml/2006/ole">
            <mc:AlternateContent xmlns:mc="http://schemas.openxmlformats.org/markup-compatibility/2006">
              <mc:Choice xmlns:v="urn:schemas-microsoft-com:vml" Requires="v">
                <p:oleObj name="Equation" r:id="rId4" imgW="1396800" imgH="228600" progId="Equation.DSMT4">
                  <p:embed/>
                </p:oleObj>
              </mc:Choice>
              <mc:Fallback>
                <p:oleObj name="Equation" r:id="rId4" imgW="1396800" imgH="228600" progId="Equation.DSMT4">
                  <p:embed/>
                  <p:pic>
                    <p:nvPicPr>
                      <p:cNvPr id="82985"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551" y="1881188"/>
                        <a:ext cx="2944813"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86" name="Text Box 42"/>
          <p:cNvSpPr txBox="1">
            <a:spLocks noChangeArrowheads="1"/>
          </p:cNvSpPr>
          <p:nvPr/>
        </p:nvSpPr>
        <p:spPr bwMode="auto">
          <a:xfrm>
            <a:off x="5029201" y="1828801"/>
            <a:ext cx="11231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 where</a:t>
            </a:r>
          </a:p>
        </p:txBody>
      </p:sp>
      <p:graphicFrame>
        <p:nvGraphicFramePr>
          <p:cNvPr id="82987" name="Object 43"/>
          <p:cNvGraphicFramePr>
            <a:graphicFrameLocks noChangeAspect="1"/>
          </p:cNvGraphicFramePr>
          <p:nvPr/>
        </p:nvGraphicFramePr>
        <p:xfrm>
          <a:off x="2355850" y="5051426"/>
          <a:ext cx="3479800" cy="1014413"/>
        </p:xfrm>
        <a:graphic>
          <a:graphicData uri="http://schemas.openxmlformats.org/presentationml/2006/ole">
            <mc:AlternateContent xmlns:mc="http://schemas.openxmlformats.org/markup-compatibility/2006">
              <mc:Choice xmlns:v="urn:schemas-microsoft-com:vml" Requires="v">
                <p:oleObj name="Equation" r:id="rId6" imgW="1650960" imgH="482400" progId="Equation.DSMT4">
                  <p:embed/>
                </p:oleObj>
              </mc:Choice>
              <mc:Fallback>
                <p:oleObj name="Equation" r:id="rId6" imgW="1650960" imgH="482400" progId="Equation.DSMT4">
                  <p:embed/>
                  <p:pic>
                    <p:nvPicPr>
                      <p:cNvPr id="82987" name="Object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5850" y="5051426"/>
                        <a:ext cx="3479800" cy="10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16213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72"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zh-CN"/>
              <a:t>Large Margin Linear Classifier </a:t>
            </a:r>
          </a:p>
        </p:txBody>
      </p:sp>
      <p:sp>
        <p:nvSpPr>
          <p:cNvPr id="83971"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3972" name="Group 4"/>
          <p:cNvGrpSpPr>
            <a:grpSpLocks/>
          </p:cNvGrpSpPr>
          <p:nvPr/>
        </p:nvGrpSpPr>
        <p:grpSpPr bwMode="auto">
          <a:xfrm>
            <a:off x="5867400" y="1600200"/>
            <a:ext cx="4419600" cy="4419600"/>
            <a:chOff x="2736" y="1008"/>
            <a:chExt cx="2784" cy="2784"/>
          </a:xfrm>
        </p:grpSpPr>
        <p:sp>
          <p:nvSpPr>
            <p:cNvPr id="83973"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3974"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3975" name="Group 7"/>
          <p:cNvGrpSpPr>
            <a:grpSpLocks/>
          </p:cNvGrpSpPr>
          <p:nvPr/>
        </p:nvGrpSpPr>
        <p:grpSpPr bwMode="auto">
          <a:xfrm>
            <a:off x="7391400" y="3886200"/>
            <a:ext cx="1828800" cy="1447800"/>
            <a:chOff x="3696" y="2448"/>
            <a:chExt cx="1152" cy="912"/>
          </a:xfrm>
        </p:grpSpPr>
        <p:sp>
          <p:nvSpPr>
            <p:cNvPr id="83976"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77"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78"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79"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0"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1"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2"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3"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3984" name="Group 16"/>
          <p:cNvGrpSpPr>
            <a:grpSpLocks/>
          </p:cNvGrpSpPr>
          <p:nvPr/>
        </p:nvGrpSpPr>
        <p:grpSpPr bwMode="auto">
          <a:xfrm>
            <a:off x="6629400" y="2057400"/>
            <a:ext cx="2209800" cy="1447800"/>
            <a:chOff x="3216" y="1296"/>
            <a:chExt cx="1392" cy="912"/>
          </a:xfrm>
        </p:grpSpPr>
        <p:sp>
          <p:nvSpPr>
            <p:cNvPr id="83985"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6"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7"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8"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89"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90"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3991"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3992"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3993" name="Rectangle 25"/>
          <p:cNvSpPr>
            <a:spLocks noGrp="1" noChangeArrowheads="1"/>
          </p:cNvSpPr>
          <p:nvPr>
            <p:ph type="body" idx="1"/>
          </p:nvPr>
        </p:nvSpPr>
        <p:spPr>
          <a:xfrm>
            <a:off x="1981200" y="1443038"/>
            <a:ext cx="4038600" cy="538162"/>
          </a:xfrm>
          <a:noFill/>
          <a:ln/>
        </p:spPr>
        <p:txBody>
          <a:bodyPr/>
          <a:lstStyle/>
          <a:p>
            <a:r>
              <a:rPr lang="en-US" altLang="zh-CN" sz="2200"/>
              <a:t>We know that</a:t>
            </a:r>
          </a:p>
        </p:txBody>
      </p:sp>
      <p:sp>
        <p:nvSpPr>
          <p:cNvPr id="83994" name="Rectangle 26"/>
          <p:cNvSpPr>
            <a:spLocks noChangeArrowheads="1"/>
          </p:cNvSpPr>
          <p:nvPr/>
        </p:nvSpPr>
        <p:spPr bwMode="auto">
          <a:xfrm>
            <a:off x="1981200" y="3505200"/>
            <a:ext cx="3657600"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margin width is:</a:t>
            </a:r>
          </a:p>
        </p:txBody>
      </p:sp>
      <p:sp>
        <p:nvSpPr>
          <p:cNvPr id="83995"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3996"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3997" name="Group 29"/>
          <p:cNvGrpSpPr>
            <a:grpSpLocks/>
          </p:cNvGrpSpPr>
          <p:nvPr/>
        </p:nvGrpSpPr>
        <p:grpSpPr bwMode="auto">
          <a:xfrm>
            <a:off x="8691564" y="741364"/>
            <a:ext cx="1931987" cy="871537"/>
            <a:chOff x="4445" y="467"/>
            <a:chExt cx="1217" cy="549"/>
          </a:xfrm>
        </p:grpSpPr>
        <p:sp>
          <p:nvSpPr>
            <p:cNvPr id="83998" name="Text Box 3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3999" name="Group 31"/>
            <p:cNvGrpSpPr>
              <a:grpSpLocks/>
            </p:cNvGrpSpPr>
            <p:nvPr/>
          </p:nvGrpSpPr>
          <p:grpSpPr bwMode="auto">
            <a:xfrm>
              <a:off x="4445" y="467"/>
              <a:ext cx="1060" cy="549"/>
              <a:chOff x="4445" y="467"/>
              <a:chExt cx="1060" cy="549"/>
            </a:xfrm>
          </p:grpSpPr>
          <p:sp>
            <p:nvSpPr>
              <p:cNvPr id="84000" name="Oval 3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01" name="Oval 3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02" name="Rectangle 3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aphicFrame>
        <p:nvGraphicFramePr>
          <p:cNvPr id="84003" name="Object 35"/>
          <p:cNvGraphicFramePr>
            <a:graphicFrameLocks noChangeAspect="1"/>
          </p:cNvGraphicFramePr>
          <p:nvPr/>
        </p:nvGraphicFramePr>
        <p:xfrm>
          <a:off x="2971801" y="1981201"/>
          <a:ext cx="1954213" cy="962025"/>
        </p:xfrm>
        <a:graphic>
          <a:graphicData uri="http://schemas.openxmlformats.org/presentationml/2006/ole">
            <mc:AlternateContent xmlns:mc="http://schemas.openxmlformats.org/markup-compatibility/2006">
              <mc:Choice xmlns:v="urn:schemas-microsoft-com:vml" Requires="v">
                <p:oleObj name="Equation" r:id="rId2" imgW="927000" imgH="457200" progId="Equation.DSMT4">
                  <p:embed/>
                </p:oleObj>
              </mc:Choice>
              <mc:Fallback>
                <p:oleObj name="Equation" r:id="rId2" imgW="927000" imgH="457200" progId="Equation.DSMT4">
                  <p:embed/>
                  <p:pic>
                    <p:nvPicPr>
                      <p:cNvPr id="84003"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1981201"/>
                        <a:ext cx="1954213"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007" name="Line 39"/>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008" name="Text Box 40"/>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84009" name="Rectangle 41"/>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84010" name="Rectangle 42"/>
          <p:cNvSpPr>
            <a:spLocks noChangeArrowheads="1"/>
          </p:cNvSpPr>
          <p:nvPr/>
        </p:nvSpPr>
        <p:spPr bwMode="auto">
          <a:xfrm rot="-45254740">
            <a:off x="8001000" y="32766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84011" name="Rectangle 43"/>
          <p:cNvSpPr>
            <a:spLocks noChangeArrowheads="1"/>
          </p:cNvSpPr>
          <p:nvPr/>
        </p:nvSpPr>
        <p:spPr bwMode="auto">
          <a:xfrm rot="-45254740">
            <a:off x="6781800" y="2667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nvGrpSpPr>
          <p:cNvPr id="84021" name="Group 53"/>
          <p:cNvGrpSpPr>
            <a:grpSpLocks/>
          </p:cNvGrpSpPr>
          <p:nvPr/>
        </p:nvGrpSpPr>
        <p:grpSpPr bwMode="auto">
          <a:xfrm>
            <a:off x="6934202" y="2147889"/>
            <a:ext cx="2189163" cy="2351087"/>
            <a:chOff x="3408" y="1353"/>
            <a:chExt cx="1379" cy="1481"/>
          </a:xfrm>
        </p:grpSpPr>
        <p:sp>
          <p:nvSpPr>
            <p:cNvPr id="84012" name="Oval 44"/>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13" name="Oval 45"/>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14" name="Oval 46"/>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015" name="Text Box 47"/>
            <p:cNvSpPr txBox="1">
              <a:spLocks noChangeArrowheads="1"/>
            </p:cNvSpPr>
            <p:nvPr/>
          </p:nvSpPr>
          <p:spPr bwMode="auto">
            <a:xfrm>
              <a:off x="3408" y="1968"/>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4016" name="Text Box 48"/>
            <p:cNvSpPr txBox="1">
              <a:spLocks noChangeArrowheads="1"/>
            </p:cNvSpPr>
            <p:nvPr/>
          </p:nvSpPr>
          <p:spPr bwMode="auto">
            <a:xfrm>
              <a:off x="4560" y="1353"/>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4017" name="Text Box 49"/>
            <p:cNvSpPr txBox="1">
              <a:spLocks noChangeArrowheads="1"/>
            </p:cNvSpPr>
            <p:nvPr/>
          </p:nvSpPr>
          <p:spPr bwMode="auto">
            <a:xfrm>
              <a:off x="4004" y="2601"/>
              <a:ext cx="2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grpSp>
      <p:graphicFrame>
        <p:nvGraphicFramePr>
          <p:cNvPr id="84018" name="Object 50"/>
          <p:cNvGraphicFramePr>
            <a:graphicFrameLocks noChangeAspect="1"/>
          </p:cNvGraphicFramePr>
          <p:nvPr/>
        </p:nvGraphicFramePr>
        <p:xfrm>
          <a:off x="2362200" y="4267200"/>
          <a:ext cx="3346450" cy="1441450"/>
        </p:xfrm>
        <a:graphic>
          <a:graphicData uri="http://schemas.openxmlformats.org/presentationml/2006/ole">
            <mc:AlternateContent xmlns:mc="http://schemas.openxmlformats.org/markup-compatibility/2006">
              <mc:Choice xmlns:v="urn:schemas-microsoft-com:vml" Requires="v">
                <p:oleObj name="Equation" r:id="rId4" imgW="1587240" imgH="685800" progId="Equation.DSMT4">
                  <p:embed/>
                </p:oleObj>
              </mc:Choice>
              <mc:Fallback>
                <p:oleObj name="Equation" r:id="rId4" imgW="1587240" imgH="685800" progId="Equation.DSMT4">
                  <p:embed/>
                  <p:pic>
                    <p:nvPicPr>
                      <p:cNvPr id="84018"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267200"/>
                        <a:ext cx="3346450" cy="144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019" name="Line 51"/>
          <p:cNvSpPr>
            <a:spLocks noChangeShapeType="1"/>
          </p:cNvSpPr>
          <p:nvPr/>
        </p:nvSpPr>
        <p:spPr bwMode="auto">
          <a:xfrm flipH="1" flipV="1">
            <a:off x="6865938" y="37576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020" name="Rectangle 52"/>
          <p:cNvSpPr>
            <a:spLocks noChangeArrowheads="1"/>
          </p:cNvSpPr>
          <p:nvPr/>
        </p:nvSpPr>
        <p:spPr bwMode="auto">
          <a:xfrm>
            <a:off x="6629400" y="3886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grpSp>
        <p:nvGrpSpPr>
          <p:cNvPr id="84027" name="Group 59"/>
          <p:cNvGrpSpPr>
            <a:grpSpLocks/>
          </p:cNvGrpSpPr>
          <p:nvPr/>
        </p:nvGrpSpPr>
        <p:grpSpPr bwMode="auto">
          <a:xfrm>
            <a:off x="7277100" y="2895600"/>
            <a:ext cx="2128838" cy="2770188"/>
            <a:chOff x="3624" y="1824"/>
            <a:chExt cx="1341" cy="1745"/>
          </a:xfrm>
        </p:grpSpPr>
        <p:sp>
          <p:nvSpPr>
            <p:cNvPr id="84022" name="Text Box 54"/>
            <p:cNvSpPr txBox="1">
              <a:spLocks noChangeArrowheads="1"/>
            </p:cNvSpPr>
            <p:nvPr/>
          </p:nvSpPr>
          <p:spPr bwMode="auto">
            <a:xfrm>
              <a:off x="3734" y="3338"/>
              <a:ext cx="123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latin typeface="Comic Sans MS" panose="030F0702030302020204" pitchFamily="66" charset="0"/>
                </a:rPr>
                <a:t>Support Vectors</a:t>
              </a:r>
            </a:p>
          </p:txBody>
        </p:sp>
        <p:grpSp>
          <p:nvGrpSpPr>
            <p:cNvPr id="84026" name="Group 58"/>
            <p:cNvGrpSpPr>
              <a:grpSpLocks/>
            </p:cNvGrpSpPr>
            <p:nvPr/>
          </p:nvGrpSpPr>
          <p:grpSpPr bwMode="auto">
            <a:xfrm>
              <a:off x="3624" y="1824"/>
              <a:ext cx="1088" cy="1440"/>
              <a:chOff x="3624" y="1824"/>
              <a:chExt cx="1088" cy="1440"/>
            </a:xfrm>
          </p:grpSpPr>
          <p:sp>
            <p:nvSpPr>
              <p:cNvPr id="84023" name="Freeform 55"/>
              <p:cNvSpPr>
                <a:spLocks/>
              </p:cNvSpPr>
              <p:nvPr/>
            </p:nvSpPr>
            <p:spPr bwMode="auto">
              <a:xfrm>
                <a:off x="3936" y="2808"/>
                <a:ext cx="1" cy="456"/>
              </a:xfrm>
              <a:custGeom>
                <a:avLst/>
                <a:gdLst>
                  <a:gd name="T0" fmla="*/ 0 w 1"/>
                  <a:gd name="T1" fmla="*/ 456 h 456"/>
                  <a:gd name="T2" fmla="*/ 0 w 1"/>
                  <a:gd name="T3" fmla="*/ 72 h 456"/>
                  <a:gd name="T4" fmla="*/ 0 w 1"/>
                  <a:gd name="T5" fmla="*/ 24 h 456"/>
                </a:gdLst>
                <a:ahLst/>
                <a:cxnLst>
                  <a:cxn ang="0">
                    <a:pos x="T0" y="T1"/>
                  </a:cxn>
                  <a:cxn ang="0">
                    <a:pos x="T2" y="T3"/>
                  </a:cxn>
                  <a:cxn ang="0">
                    <a:pos x="T4" y="T5"/>
                  </a:cxn>
                </a:cxnLst>
                <a:rect l="0" t="0" r="r" b="b"/>
                <a:pathLst>
                  <a:path w="1" h="456">
                    <a:moveTo>
                      <a:pt x="0" y="456"/>
                    </a:moveTo>
                    <a:cubicBezTo>
                      <a:pt x="0" y="300"/>
                      <a:pt x="0" y="144"/>
                      <a:pt x="0" y="72"/>
                    </a:cubicBezTo>
                    <a:cubicBezTo>
                      <a:pt x="0" y="0"/>
                      <a:pt x="0" y="12"/>
                      <a:pt x="0" y="24"/>
                    </a:cubicBezTo>
                  </a:path>
                </a:pathLst>
              </a:custGeom>
              <a:noFill/>
              <a:ln w="25400" cap="flat" cmpd="sng">
                <a:solidFill>
                  <a:srgbClr val="FF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024" name="Freeform 56"/>
              <p:cNvSpPr>
                <a:spLocks/>
              </p:cNvSpPr>
              <p:nvPr/>
            </p:nvSpPr>
            <p:spPr bwMode="auto">
              <a:xfrm>
                <a:off x="3984" y="1824"/>
                <a:ext cx="728" cy="1440"/>
              </a:xfrm>
              <a:custGeom>
                <a:avLst/>
                <a:gdLst>
                  <a:gd name="T0" fmla="*/ 0 w 728"/>
                  <a:gd name="T1" fmla="*/ 1440 h 1440"/>
                  <a:gd name="T2" fmla="*/ 624 w 728"/>
                  <a:gd name="T3" fmla="*/ 864 h 1440"/>
                  <a:gd name="T4" fmla="*/ 624 w 728"/>
                  <a:gd name="T5" fmla="*/ 0 h 1440"/>
                </a:gdLst>
                <a:ahLst/>
                <a:cxnLst>
                  <a:cxn ang="0">
                    <a:pos x="T0" y="T1"/>
                  </a:cxn>
                  <a:cxn ang="0">
                    <a:pos x="T2" y="T3"/>
                  </a:cxn>
                  <a:cxn ang="0">
                    <a:pos x="T4" y="T5"/>
                  </a:cxn>
                </a:cxnLst>
                <a:rect l="0" t="0" r="r" b="b"/>
                <a:pathLst>
                  <a:path w="728" h="1440">
                    <a:moveTo>
                      <a:pt x="0" y="1440"/>
                    </a:moveTo>
                    <a:cubicBezTo>
                      <a:pt x="260" y="1272"/>
                      <a:pt x="520" y="1104"/>
                      <a:pt x="624" y="864"/>
                    </a:cubicBezTo>
                    <a:cubicBezTo>
                      <a:pt x="728" y="624"/>
                      <a:pt x="676" y="312"/>
                      <a:pt x="624" y="0"/>
                    </a:cubicBezTo>
                  </a:path>
                </a:pathLst>
              </a:custGeom>
              <a:noFill/>
              <a:ln w="25400" cap="flat" cmpd="sng">
                <a:solidFill>
                  <a:srgbClr val="FF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025" name="Freeform 57"/>
              <p:cNvSpPr>
                <a:spLocks/>
              </p:cNvSpPr>
              <p:nvPr/>
            </p:nvSpPr>
            <p:spPr bwMode="auto">
              <a:xfrm>
                <a:off x="3624" y="2304"/>
                <a:ext cx="216" cy="960"/>
              </a:xfrm>
              <a:custGeom>
                <a:avLst/>
                <a:gdLst>
                  <a:gd name="T0" fmla="*/ 216 w 216"/>
                  <a:gd name="T1" fmla="*/ 960 h 960"/>
                  <a:gd name="T2" fmla="*/ 24 w 216"/>
                  <a:gd name="T3" fmla="*/ 672 h 960"/>
                  <a:gd name="T4" fmla="*/ 72 w 216"/>
                  <a:gd name="T5" fmla="*/ 0 h 960"/>
                </a:gdLst>
                <a:ahLst/>
                <a:cxnLst>
                  <a:cxn ang="0">
                    <a:pos x="T0" y="T1"/>
                  </a:cxn>
                  <a:cxn ang="0">
                    <a:pos x="T2" y="T3"/>
                  </a:cxn>
                  <a:cxn ang="0">
                    <a:pos x="T4" y="T5"/>
                  </a:cxn>
                </a:cxnLst>
                <a:rect l="0" t="0" r="r" b="b"/>
                <a:pathLst>
                  <a:path w="216" h="960">
                    <a:moveTo>
                      <a:pt x="216" y="960"/>
                    </a:moveTo>
                    <a:cubicBezTo>
                      <a:pt x="132" y="896"/>
                      <a:pt x="48" y="832"/>
                      <a:pt x="24" y="672"/>
                    </a:cubicBezTo>
                    <a:cubicBezTo>
                      <a:pt x="0" y="512"/>
                      <a:pt x="36" y="256"/>
                      <a:pt x="72" y="0"/>
                    </a:cubicBezTo>
                  </a:path>
                </a:pathLst>
              </a:custGeom>
              <a:noFill/>
              <a:ln w="25400">
                <a:solidFill>
                  <a:srgbClr val="FF99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spTree>
    <p:extLst>
      <p:ext uri="{BB962C8B-B14F-4D97-AF65-F5344CB8AC3E}">
        <p14:creationId xmlns:p14="http://schemas.microsoft.com/office/powerpoint/2010/main" val="1954476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0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84027"/>
                                        </p:tgtEl>
                                        <p:attrNameLst>
                                          <p:attrName>style.visibility</p:attrName>
                                        </p:attrNameLst>
                                      </p:cBhvr>
                                      <p:to>
                                        <p:strVal val="visible"/>
                                      </p:to>
                                    </p:set>
                                    <p:animEffect transition="in" filter="wipe(down)">
                                      <p:cBhvr>
                                        <p:cTn id="11" dur="500"/>
                                        <p:tgtEl>
                                          <p:spTgt spid="840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400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40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40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400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3993">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3994"/>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84027"/>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4019"/>
                                        </p:tgtEl>
                                        <p:attrNameLst>
                                          <p:attrName>style.visibility</p:attrName>
                                        </p:attrNameLst>
                                      </p:cBhvr>
                                      <p:to>
                                        <p:strVal val="visible"/>
                                      </p:to>
                                    </p:set>
                                    <p:animEffect transition="in" filter="fade">
                                      <p:cBhvr>
                                        <p:cTn id="34" dur="500"/>
                                        <p:tgtEl>
                                          <p:spTgt spid="840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020"/>
                                        </p:tgtEl>
                                        <p:attrNameLst>
                                          <p:attrName>style.visibility</p:attrName>
                                        </p:attrNameLst>
                                      </p:cBhvr>
                                      <p:to>
                                        <p:strVal val="visible"/>
                                      </p:to>
                                    </p:set>
                                    <p:animEffect transition="in" filter="fade">
                                      <p:cBhvr>
                                        <p:cTn id="37" dur="500"/>
                                        <p:tgtEl>
                                          <p:spTgt spid="840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840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93" grpId="0" build="p"/>
      <p:bldP spid="83994" grpId="0"/>
      <p:bldP spid="84009" grpId="0"/>
      <p:bldP spid="84010" grpId="0"/>
      <p:bldP spid="84011" grpId="0"/>
      <p:bldP spid="84019" grpId="0" animBg="1"/>
      <p:bldP spid="84020"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a:t>Large Margin Linear Classifier </a:t>
            </a:r>
          </a:p>
        </p:txBody>
      </p:sp>
      <p:sp>
        <p:nvSpPr>
          <p:cNvPr id="84995"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4996" name="Group 4"/>
          <p:cNvGrpSpPr>
            <a:grpSpLocks/>
          </p:cNvGrpSpPr>
          <p:nvPr/>
        </p:nvGrpSpPr>
        <p:grpSpPr bwMode="auto">
          <a:xfrm>
            <a:off x="5867400" y="1600200"/>
            <a:ext cx="4419600" cy="4419600"/>
            <a:chOff x="2736" y="1008"/>
            <a:chExt cx="2784" cy="2784"/>
          </a:xfrm>
        </p:grpSpPr>
        <p:sp>
          <p:nvSpPr>
            <p:cNvPr id="84997"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4998"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4999" name="Group 7"/>
          <p:cNvGrpSpPr>
            <a:grpSpLocks/>
          </p:cNvGrpSpPr>
          <p:nvPr/>
        </p:nvGrpSpPr>
        <p:grpSpPr bwMode="auto">
          <a:xfrm>
            <a:off x="7391400" y="3886200"/>
            <a:ext cx="1828800" cy="1447800"/>
            <a:chOff x="3696" y="2448"/>
            <a:chExt cx="1152" cy="912"/>
          </a:xfrm>
        </p:grpSpPr>
        <p:sp>
          <p:nvSpPr>
            <p:cNvPr id="85000"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1"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2"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3"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4"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5"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6"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7"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5008" name="Group 16"/>
          <p:cNvGrpSpPr>
            <a:grpSpLocks/>
          </p:cNvGrpSpPr>
          <p:nvPr/>
        </p:nvGrpSpPr>
        <p:grpSpPr bwMode="auto">
          <a:xfrm>
            <a:off x="6629400" y="2057400"/>
            <a:ext cx="2209800" cy="1447800"/>
            <a:chOff x="3216" y="1296"/>
            <a:chExt cx="1392" cy="912"/>
          </a:xfrm>
        </p:grpSpPr>
        <p:sp>
          <p:nvSpPr>
            <p:cNvPr id="85009"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0"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1"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2"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3"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4"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15"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5016"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17" name="Rectangle 25"/>
          <p:cNvSpPr>
            <a:spLocks noGrp="1" noChangeArrowheads="1"/>
          </p:cNvSpPr>
          <p:nvPr>
            <p:ph type="body" idx="1"/>
          </p:nvPr>
        </p:nvSpPr>
        <p:spPr>
          <a:xfrm>
            <a:off x="1981200" y="1443038"/>
            <a:ext cx="4038600" cy="538162"/>
          </a:xfrm>
          <a:noFill/>
          <a:ln/>
        </p:spPr>
        <p:txBody>
          <a:bodyPr/>
          <a:lstStyle/>
          <a:p>
            <a:r>
              <a:rPr lang="en-US" altLang="zh-CN" sz="2200"/>
              <a:t>Formulation: </a:t>
            </a:r>
          </a:p>
        </p:txBody>
      </p:sp>
      <p:sp>
        <p:nvSpPr>
          <p:cNvPr id="85019"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5020"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5021" name="Group 29"/>
          <p:cNvGrpSpPr>
            <a:grpSpLocks/>
          </p:cNvGrpSpPr>
          <p:nvPr/>
        </p:nvGrpSpPr>
        <p:grpSpPr bwMode="auto">
          <a:xfrm>
            <a:off x="8691564" y="741364"/>
            <a:ext cx="1931987" cy="871537"/>
            <a:chOff x="4445" y="467"/>
            <a:chExt cx="1217" cy="549"/>
          </a:xfrm>
        </p:grpSpPr>
        <p:sp>
          <p:nvSpPr>
            <p:cNvPr id="85022" name="Text Box 3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5023" name="Group 31"/>
            <p:cNvGrpSpPr>
              <a:grpSpLocks/>
            </p:cNvGrpSpPr>
            <p:nvPr/>
          </p:nvGrpSpPr>
          <p:grpSpPr bwMode="auto">
            <a:xfrm>
              <a:off x="4445" y="467"/>
              <a:ext cx="1060" cy="549"/>
              <a:chOff x="4445" y="467"/>
              <a:chExt cx="1060" cy="549"/>
            </a:xfrm>
          </p:grpSpPr>
          <p:sp>
            <p:nvSpPr>
              <p:cNvPr id="85024" name="Oval 3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25" name="Oval 3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26" name="Rectangle 3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5028" name="Line 36"/>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29" name="Text Box 37"/>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85030" name="Rectangle 38"/>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85031" name="Rectangle 39"/>
          <p:cNvSpPr>
            <a:spLocks noChangeArrowheads="1"/>
          </p:cNvSpPr>
          <p:nvPr/>
        </p:nvSpPr>
        <p:spPr bwMode="auto">
          <a:xfrm rot="-45254740">
            <a:off x="8001000" y="32766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85032" name="Rectangle 40"/>
          <p:cNvSpPr>
            <a:spLocks noChangeArrowheads="1"/>
          </p:cNvSpPr>
          <p:nvPr/>
        </p:nvSpPr>
        <p:spPr bwMode="auto">
          <a:xfrm rot="-45254740">
            <a:off x="6781800" y="2667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nvGrpSpPr>
          <p:cNvPr id="85033" name="Group 41"/>
          <p:cNvGrpSpPr>
            <a:grpSpLocks/>
          </p:cNvGrpSpPr>
          <p:nvPr/>
        </p:nvGrpSpPr>
        <p:grpSpPr bwMode="auto">
          <a:xfrm>
            <a:off x="6934202" y="2147889"/>
            <a:ext cx="2189163" cy="2351087"/>
            <a:chOff x="3408" y="1353"/>
            <a:chExt cx="1379" cy="1481"/>
          </a:xfrm>
        </p:grpSpPr>
        <p:sp>
          <p:nvSpPr>
            <p:cNvPr id="85034" name="Oval 42"/>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35" name="Oval 43"/>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36" name="Oval 44"/>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37" name="Text Box 45"/>
            <p:cNvSpPr txBox="1">
              <a:spLocks noChangeArrowheads="1"/>
            </p:cNvSpPr>
            <p:nvPr/>
          </p:nvSpPr>
          <p:spPr bwMode="auto">
            <a:xfrm>
              <a:off x="3408" y="1968"/>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5038" name="Text Box 46"/>
            <p:cNvSpPr txBox="1">
              <a:spLocks noChangeArrowheads="1"/>
            </p:cNvSpPr>
            <p:nvPr/>
          </p:nvSpPr>
          <p:spPr bwMode="auto">
            <a:xfrm>
              <a:off x="4560" y="1353"/>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5039" name="Text Box 47"/>
            <p:cNvSpPr txBox="1">
              <a:spLocks noChangeArrowheads="1"/>
            </p:cNvSpPr>
            <p:nvPr/>
          </p:nvSpPr>
          <p:spPr bwMode="auto">
            <a:xfrm>
              <a:off x="4004" y="2601"/>
              <a:ext cx="2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grpSp>
      <p:sp>
        <p:nvSpPr>
          <p:cNvPr id="85041" name="Line 49"/>
          <p:cNvSpPr>
            <a:spLocks noChangeShapeType="1"/>
          </p:cNvSpPr>
          <p:nvPr/>
        </p:nvSpPr>
        <p:spPr bwMode="auto">
          <a:xfrm flipH="1" flipV="1">
            <a:off x="6865938" y="37576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42" name="Rectangle 50"/>
          <p:cNvSpPr>
            <a:spLocks noChangeArrowheads="1"/>
          </p:cNvSpPr>
          <p:nvPr/>
        </p:nvSpPr>
        <p:spPr bwMode="auto">
          <a:xfrm>
            <a:off x="6629400" y="3886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sp>
        <p:nvSpPr>
          <p:cNvPr id="85044" name="Text Box 52"/>
          <p:cNvSpPr txBox="1">
            <a:spLocks noChangeArrowheads="1"/>
          </p:cNvSpPr>
          <p:nvPr/>
        </p:nvSpPr>
        <p:spPr bwMode="auto">
          <a:xfrm>
            <a:off x="2362201" y="31242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85046" name="Object 54"/>
          <p:cNvGraphicFramePr>
            <a:graphicFrameLocks noChangeAspect="1"/>
          </p:cNvGraphicFramePr>
          <p:nvPr/>
        </p:nvGraphicFramePr>
        <p:xfrm>
          <a:off x="2895601" y="2057400"/>
          <a:ext cx="2062163" cy="935038"/>
        </p:xfrm>
        <a:graphic>
          <a:graphicData uri="http://schemas.openxmlformats.org/presentationml/2006/ole">
            <mc:AlternateContent xmlns:mc="http://schemas.openxmlformats.org/markup-compatibility/2006">
              <mc:Choice xmlns:v="urn:schemas-microsoft-com:vml" Requires="v">
                <p:oleObj name="Equation" r:id="rId2" imgW="977760" imgH="444240" progId="Equation.DSMT4">
                  <p:embed/>
                </p:oleObj>
              </mc:Choice>
              <mc:Fallback>
                <p:oleObj name="Equation" r:id="rId2" imgW="977760" imgH="444240" progId="Equation.DSMT4">
                  <p:embed/>
                  <p:pic>
                    <p:nvPicPr>
                      <p:cNvPr id="85046" name="Object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1" y="2057400"/>
                        <a:ext cx="2062163"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47" name="Object 55"/>
          <p:cNvGraphicFramePr>
            <a:graphicFrameLocks noChangeAspect="1"/>
          </p:cNvGraphicFramePr>
          <p:nvPr/>
        </p:nvGraphicFramePr>
        <p:xfrm>
          <a:off x="2362200" y="3938588"/>
          <a:ext cx="3479800" cy="1014412"/>
        </p:xfrm>
        <a:graphic>
          <a:graphicData uri="http://schemas.openxmlformats.org/presentationml/2006/ole">
            <mc:AlternateContent xmlns:mc="http://schemas.openxmlformats.org/markup-compatibility/2006">
              <mc:Choice xmlns:v="urn:schemas-microsoft-com:vml" Requires="v">
                <p:oleObj name="Equation" r:id="rId4" imgW="1650960" imgH="482400" progId="Equation.DSMT4">
                  <p:embed/>
                </p:oleObj>
              </mc:Choice>
              <mc:Fallback>
                <p:oleObj name="Equation" r:id="rId4" imgW="1650960" imgH="482400" progId="Equation.DSMT4">
                  <p:embed/>
                  <p:pic>
                    <p:nvPicPr>
                      <p:cNvPr id="85047"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938588"/>
                        <a:ext cx="3479800"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06325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zh-CN"/>
              <a:t>Large Margin Linear Classifier </a:t>
            </a:r>
          </a:p>
        </p:txBody>
      </p:sp>
      <p:sp>
        <p:nvSpPr>
          <p:cNvPr id="86019"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6020" name="Group 4"/>
          <p:cNvGrpSpPr>
            <a:grpSpLocks/>
          </p:cNvGrpSpPr>
          <p:nvPr/>
        </p:nvGrpSpPr>
        <p:grpSpPr bwMode="auto">
          <a:xfrm>
            <a:off x="5867400" y="1600200"/>
            <a:ext cx="4419600" cy="4419600"/>
            <a:chOff x="2736" y="1008"/>
            <a:chExt cx="2784" cy="2784"/>
          </a:xfrm>
        </p:grpSpPr>
        <p:sp>
          <p:nvSpPr>
            <p:cNvPr id="86021"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22"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6023" name="Group 7"/>
          <p:cNvGrpSpPr>
            <a:grpSpLocks/>
          </p:cNvGrpSpPr>
          <p:nvPr/>
        </p:nvGrpSpPr>
        <p:grpSpPr bwMode="auto">
          <a:xfrm>
            <a:off x="7391400" y="3886200"/>
            <a:ext cx="1828800" cy="1447800"/>
            <a:chOff x="3696" y="2448"/>
            <a:chExt cx="1152" cy="912"/>
          </a:xfrm>
        </p:grpSpPr>
        <p:sp>
          <p:nvSpPr>
            <p:cNvPr id="86024"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5"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6"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7"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8"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9"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0"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1"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6032" name="Group 16"/>
          <p:cNvGrpSpPr>
            <a:grpSpLocks/>
          </p:cNvGrpSpPr>
          <p:nvPr/>
        </p:nvGrpSpPr>
        <p:grpSpPr bwMode="auto">
          <a:xfrm>
            <a:off x="6629400" y="2057400"/>
            <a:ext cx="2209800" cy="1447800"/>
            <a:chOff x="3216" y="1296"/>
            <a:chExt cx="1392" cy="912"/>
          </a:xfrm>
        </p:grpSpPr>
        <p:sp>
          <p:nvSpPr>
            <p:cNvPr id="86033"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4"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5"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6"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7"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8"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9"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6040"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41" name="Rectangle 25"/>
          <p:cNvSpPr>
            <a:spLocks noGrp="1" noChangeArrowheads="1"/>
          </p:cNvSpPr>
          <p:nvPr>
            <p:ph type="body" idx="1"/>
          </p:nvPr>
        </p:nvSpPr>
        <p:spPr>
          <a:xfrm>
            <a:off x="1981200" y="1443038"/>
            <a:ext cx="4038600" cy="538162"/>
          </a:xfrm>
          <a:noFill/>
          <a:ln/>
        </p:spPr>
        <p:txBody>
          <a:bodyPr/>
          <a:lstStyle/>
          <a:p>
            <a:r>
              <a:rPr lang="en-US" altLang="zh-CN" sz="2200"/>
              <a:t>Formulation: </a:t>
            </a:r>
          </a:p>
        </p:txBody>
      </p:sp>
      <p:sp>
        <p:nvSpPr>
          <p:cNvPr id="86042" name="Text Box 26"/>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6043" name="Text Box 27"/>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6044" name="Group 28"/>
          <p:cNvGrpSpPr>
            <a:grpSpLocks/>
          </p:cNvGrpSpPr>
          <p:nvPr/>
        </p:nvGrpSpPr>
        <p:grpSpPr bwMode="auto">
          <a:xfrm>
            <a:off x="8691564" y="741364"/>
            <a:ext cx="1931987" cy="871537"/>
            <a:chOff x="4445" y="467"/>
            <a:chExt cx="1217" cy="549"/>
          </a:xfrm>
        </p:grpSpPr>
        <p:sp>
          <p:nvSpPr>
            <p:cNvPr id="86045" name="Text Box 29"/>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6046" name="Group 30"/>
            <p:cNvGrpSpPr>
              <a:grpSpLocks/>
            </p:cNvGrpSpPr>
            <p:nvPr/>
          </p:nvGrpSpPr>
          <p:grpSpPr bwMode="auto">
            <a:xfrm>
              <a:off x="4445" y="467"/>
              <a:ext cx="1060" cy="549"/>
              <a:chOff x="4445" y="467"/>
              <a:chExt cx="1060" cy="549"/>
            </a:xfrm>
          </p:grpSpPr>
          <p:sp>
            <p:nvSpPr>
              <p:cNvPr id="86047" name="Oval 31"/>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48" name="Oval 32"/>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49" name="Rectangle 33"/>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6050" name="Line 34"/>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51" name="Text Box 35"/>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86052" name="Rectangle 36"/>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86053" name="Rectangle 37"/>
          <p:cNvSpPr>
            <a:spLocks noChangeArrowheads="1"/>
          </p:cNvSpPr>
          <p:nvPr/>
        </p:nvSpPr>
        <p:spPr bwMode="auto">
          <a:xfrm rot="-45254740">
            <a:off x="8001000" y="32766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86054" name="Rectangle 38"/>
          <p:cNvSpPr>
            <a:spLocks noChangeArrowheads="1"/>
          </p:cNvSpPr>
          <p:nvPr/>
        </p:nvSpPr>
        <p:spPr bwMode="auto">
          <a:xfrm rot="-45254740">
            <a:off x="6781800" y="2667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nvGrpSpPr>
          <p:cNvPr id="86055" name="Group 39"/>
          <p:cNvGrpSpPr>
            <a:grpSpLocks/>
          </p:cNvGrpSpPr>
          <p:nvPr/>
        </p:nvGrpSpPr>
        <p:grpSpPr bwMode="auto">
          <a:xfrm>
            <a:off x="6934202" y="2147889"/>
            <a:ext cx="2189163" cy="2351087"/>
            <a:chOff x="3408" y="1353"/>
            <a:chExt cx="1379" cy="1481"/>
          </a:xfrm>
        </p:grpSpPr>
        <p:sp>
          <p:nvSpPr>
            <p:cNvPr id="86056" name="Oval 40"/>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57" name="Oval 41"/>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58" name="Oval 42"/>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59" name="Text Box 43"/>
            <p:cNvSpPr txBox="1">
              <a:spLocks noChangeArrowheads="1"/>
            </p:cNvSpPr>
            <p:nvPr/>
          </p:nvSpPr>
          <p:spPr bwMode="auto">
            <a:xfrm>
              <a:off x="3408" y="1968"/>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6060" name="Text Box 44"/>
            <p:cNvSpPr txBox="1">
              <a:spLocks noChangeArrowheads="1"/>
            </p:cNvSpPr>
            <p:nvPr/>
          </p:nvSpPr>
          <p:spPr bwMode="auto">
            <a:xfrm>
              <a:off x="4560" y="1353"/>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6061" name="Text Box 45"/>
            <p:cNvSpPr txBox="1">
              <a:spLocks noChangeArrowheads="1"/>
            </p:cNvSpPr>
            <p:nvPr/>
          </p:nvSpPr>
          <p:spPr bwMode="auto">
            <a:xfrm>
              <a:off x="4004" y="2601"/>
              <a:ext cx="2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grpSp>
      <p:sp>
        <p:nvSpPr>
          <p:cNvPr id="86062" name="Line 46"/>
          <p:cNvSpPr>
            <a:spLocks noChangeShapeType="1"/>
          </p:cNvSpPr>
          <p:nvPr/>
        </p:nvSpPr>
        <p:spPr bwMode="auto">
          <a:xfrm flipH="1" flipV="1">
            <a:off x="6865938" y="37576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63" name="Rectangle 47"/>
          <p:cNvSpPr>
            <a:spLocks noChangeArrowheads="1"/>
          </p:cNvSpPr>
          <p:nvPr/>
        </p:nvSpPr>
        <p:spPr bwMode="auto">
          <a:xfrm>
            <a:off x="6629400" y="3886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graphicFrame>
        <p:nvGraphicFramePr>
          <p:cNvPr id="86066" name="Object 50"/>
          <p:cNvGraphicFramePr>
            <a:graphicFrameLocks noChangeAspect="1"/>
          </p:cNvGraphicFramePr>
          <p:nvPr/>
        </p:nvGraphicFramePr>
        <p:xfrm>
          <a:off x="2895601" y="2057401"/>
          <a:ext cx="2303463" cy="828675"/>
        </p:xfrm>
        <a:graphic>
          <a:graphicData uri="http://schemas.openxmlformats.org/presentationml/2006/ole">
            <mc:AlternateContent xmlns:mc="http://schemas.openxmlformats.org/markup-compatibility/2006">
              <mc:Choice xmlns:v="urn:schemas-microsoft-com:vml" Requires="v">
                <p:oleObj name="Equation" r:id="rId2" imgW="1091880" imgH="393480" progId="Equation.DSMT4">
                  <p:embed/>
                </p:oleObj>
              </mc:Choice>
              <mc:Fallback>
                <p:oleObj name="Equation" r:id="rId2" imgW="1091880" imgH="393480" progId="Equation.DSMT4">
                  <p:embed/>
                  <p:pic>
                    <p:nvPicPr>
                      <p:cNvPr id="86066" name="Object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1" y="2057401"/>
                        <a:ext cx="23034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67" name="Text Box 51"/>
          <p:cNvSpPr txBox="1">
            <a:spLocks noChangeArrowheads="1"/>
          </p:cNvSpPr>
          <p:nvPr/>
        </p:nvSpPr>
        <p:spPr bwMode="auto">
          <a:xfrm>
            <a:off x="2362201" y="31242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86068" name="Object 52"/>
          <p:cNvGraphicFramePr>
            <a:graphicFrameLocks noChangeAspect="1"/>
          </p:cNvGraphicFramePr>
          <p:nvPr/>
        </p:nvGraphicFramePr>
        <p:xfrm>
          <a:off x="2362200" y="3938588"/>
          <a:ext cx="3479800" cy="1014412"/>
        </p:xfrm>
        <a:graphic>
          <a:graphicData uri="http://schemas.openxmlformats.org/presentationml/2006/ole">
            <mc:AlternateContent xmlns:mc="http://schemas.openxmlformats.org/markup-compatibility/2006">
              <mc:Choice xmlns:v="urn:schemas-microsoft-com:vml" Requires="v">
                <p:oleObj name="Equation" r:id="rId4" imgW="1650960" imgH="482400" progId="Equation.DSMT4">
                  <p:embed/>
                </p:oleObj>
              </mc:Choice>
              <mc:Fallback>
                <p:oleObj name="Equation" r:id="rId4" imgW="1650960" imgH="482400" progId="Equation.DSMT4">
                  <p:embed/>
                  <p:pic>
                    <p:nvPicPr>
                      <p:cNvPr id="86068"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938588"/>
                        <a:ext cx="3479800"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456307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a:t>Large Margin Linear Classifier </a:t>
            </a:r>
          </a:p>
        </p:txBody>
      </p:sp>
      <p:sp>
        <p:nvSpPr>
          <p:cNvPr id="87043" name="Rectangle 3"/>
          <p:cNvSpPr>
            <a:spLocks noChangeArrowheads="1"/>
          </p:cNvSpPr>
          <p:nvPr/>
        </p:nvSpPr>
        <p:spPr bwMode="auto">
          <a:xfrm rot="-1913833">
            <a:off x="5638800" y="3194050"/>
            <a:ext cx="4572000" cy="838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87044" name="Group 4"/>
          <p:cNvGrpSpPr>
            <a:grpSpLocks/>
          </p:cNvGrpSpPr>
          <p:nvPr/>
        </p:nvGrpSpPr>
        <p:grpSpPr bwMode="auto">
          <a:xfrm>
            <a:off x="5867400" y="1600200"/>
            <a:ext cx="4419600" cy="4419600"/>
            <a:chOff x="2736" y="1008"/>
            <a:chExt cx="2784" cy="2784"/>
          </a:xfrm>
        </p:grpSpPr>
        <p:sp>
          <p:nvSpPr>
            <p:cNvPr id="87045"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46"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87047" name="Group 7"/>
          <p:cNvGrpSpPr>
            <a:grpSpLocks/>
          </p:cNvGrpSpPr>
          <p:nvPr/>
        </p:nvGrpSpPr>
        <p:grpSpPr bwMode="auto">
          <a:xfrm>
            <a:off x="7391400" y="3886200"/>
            <a:ext cx="1828800" cy="1447800"/>
            <a:chOff x="3696" y="2448"/>
            <a:chExt cx="1152" cy="912"/>
          </a:xfrm>
        </p:grpSpPr>
        <p:sp>
          <p:nvSpPr>
            <p:cNvPr id="87048" name="Oval 8"/>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49" name="Oval 9"/>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0" name="Oval 10"/>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1" name="Oval 11"/>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2" name="Oval 12"/>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3" name="Oval 13"/>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4" name="Oval 14"/>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5" name="Oval 15"/>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87056" name="Group 16"/>
          <p:cNvGrpSpPr>
            <a:grpSpLocks/>
          </p:cNvGrpSpPr>
          <p:nvPr/>
        </p:nvGrpSpPr>
        <p:grpSpPr bwMode="auto">
          <a:xfrm>
            <a:off x="6629400" y="2057400"/>
            <a:ext cx="2209800" cy="1447800"/>
            <a:chOff x="3216" y="1296"/>
            <a:chExt cx="1392" cy="912"/>
          </a:xfrm>
        </p:grpSpPr>
        <p:sp>
          <p:nvSpPr>
            <p:cNvPr id="87057" name="Oval 17"/>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8" name="Oval 18"/>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59" name="Oval 19"/>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60" name="Oval 20"/>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61" name="Oval 21"/>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62" name="Oval 22"/>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63" name="Oval 23"/>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7064" name="Line 24"/>
          <p:cNvSpPr>
            <a:spLocks noChangeShapeType="1"/>
          </p:cNvSpPr>
          <p:nvPr/>
        </p:nvSpPr>
        <p:spPr bwMode="auto">
          <a:xfrm flipV="1">
            <a:off x="5791200" y="2286000"/>
            <a:ext cx="426720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65" name="Rectangle 25"/>
          <p:cNvSpPr>
            <a:spLocks noGrp="1" noChangeArrowheads="1"/>
          </p:cNvSpPr>
          <p:nvPr>
            <p:ph type="body" idx="1"/>
          </p:nvPr>
        </p:nvSpPr>
        <p:spPr>
          <a:xfrm>
            <a:off x="1981200" y="1443038"/>
            <a:ext cx="4038600" cy="538162"/>
          </a:xfrm>
          <a:noFill/>
          <a:ln/>
        </p:spPr>
        <p:txBody>
          <a:bodyPr/>
          <a:lstStyle/>
          <a:p>
            <a:r>
              <a:rPr lang="en-US" altLang="zh-CN" sz="2200"/>
              <a:t>Formulation: </a:t>
            </a:r>
          </a:p>
        </p:txBody>
      </p:sp>
      <p:sp>
        <p:nvSpPr>
          <p:cNvPr id="87066" name="Text Box 26"/>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87067" name="Text Box 27"/>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87068" name="Group 28"/>
          <p:cNvGrpSpPr>
            <a:grpSpLocks/>
          </p:cNvGrpSpPr>
          <p:nvPr/>
        </p:nvGrpSpPr>
        <p:grpSpPr bwMode="auto">
          <a:xfrm>
            <a:off x="8691564" y="741364"/>
            <a:ext cx="1931987" cy="871537"/>
            <a:chOff x="4445" y="467"/>
            <a:chExt cx="1217" cy="549"/>
          </a:xfrm>
        </p:grpSpPr>
        <p:sp>
          <p:nvSpPr>
            <p:cNvPr id="87069" name="Text Box 29"/>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87070" name="Group 30"/>
            <p:cNvGrpSpPr>
              <a:grpSpLocks/>
            </p:cNvGrpSpPr>
            <p:nvPr/>
          </p:nvGrpSpPr>
          <p:grpSpPr bwMode="auto">
            <a:xfrm>
              <a:off x="4445" y="467"/>
              <a:ext cx="1060" cy="549"/>
              <a:chOff x="4445" y="467"/>
              <a:chExt cx="1060" cy="549"/>
            </a:xfrm>
          </p:grpSpPr>
          <p:sp>
            <p:nvSpPr>
              <p:cNvPr id="87071" name="Oval 31"/>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72" name="Oval 32"/>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73" name="Rectangle 33"/>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87074" name="Line 34"/>
          <p:cNvSpPr>
            <a:spLocks noChangeShapeType="1"/>
          </p:cNvSpPr>
          <p:nvPr/>
        </p:nvSpPr>
        <p:spPr bwMode="auto">
          <a:xfrm>
            <a:off x="9753600" y="1981200"/>
            <a:ext cx="4572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75" name="Text Box 35"/>
          <p:cNvSpPr txBox="1">
            <a:spLocks noChangeArrowheads="1"/>
          </p:cNvSpPr>
          <p:nvPr/>
        </p:nvSpPr>
        <p:spPr bwMode="auto">
          <a:xfrm>
            <a:off x="9099550" y="1614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9900"/>
                </a:solidFill>
              </a:rPr>
              <a:t>Margin</a:t>
            </a:r>
          </a:p>
        </p:txBody>
      </p:sp>
      <p:sp>
        <p:nvSpPr>
          <p:cNvPr id="87076" name="Rectangle 36"/>
          <p:cNvSpPr>
            <a:spLocks noChangeArrowheads="1"/>
          </p:cNvSpPr>
          <p:nvPr/>
        </p:nvSpPr>
        <p:spPr bwMode="auto">
          <a:xfrm rot="-45254740">
            <a:off x="7467600" y="32004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87077" name="Rectangle 37"/>
          <p:cNvSpPr>
            <a:spLocks noChangeArrowheads="1"/>
          </p:cNvSpPr>
          <p:nvPr/>
        </p:nvSpPr>
        <p:spPr bwMode="auto">
          <a:xfrm rot="-45254740">
            <a:off x="8001000" y="32766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87078" name="Rectangle 38"/>
          <p:cNvSpPr>
            <a:spLocks noChangeArrowheads="1"/>
          </p:cNvSpPr>
          <p:nvPr/>
        </p:nvSpPr>
        <p:spPr bwMode="auto">
          <a:xfrm rot="-45254740">
            <a:off x="6781800" y="26670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nvGrpSpPr>
          <p:cNvPr id="87079" name="Group 39"/>
          <p:cNvGrpSpPr>
            <a:grpSpLocks/>
          </p:cNvGrpSpPr>
          <p:nvPr/>
        </p:nvGrpSpPr>
        <p:grpSpPr bwMode="auto">
          <a:xfrm>
            <a:off x="6934202" y="2147889"/>
            <a:ext cx="2189163" cy="2351087"/>
            <a:chOff x="3408" y="1353"/>
            <a:chExt cx="1379" cy="1481"/>
          </a:xfrm>
        </p:grpSpPr>
        <p:sp>
          <p:nvSpPr>
            <p:cNvPr id="87080" name="Oval 40"/>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81" name="Oval 41"/>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82" name="Oval 42"/>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083" name="Text Box 43"/>
            <p:cNvSpPr txBox="1">
              <a:spLocks noChangeArrowheads="1"/>
            </p:cNvSpPr>
            <p:nvPr/>
          </p:nvSpPr>
          <p:spPr bwMode="auto">
            <a:xfrm>
              <a:off x="3408" y="1968"/>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7084" name="Text Box 44"/>
            <p:cNvSpPr txBox="1">
              <a:spLocks noChangeArrowheads="1"/>
            </p:cNvSpPr>
            <p:nvPr/>
          </p:nvSpPr>
          <p:spPr bwMode="auto">
            <a:xfrm>
              <a:off x="4560" y="1353"/>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sp>
          <p:nvSpPr>
            <p:cNvPr id="87085" name="Text Box 45"/>
            <p:cNvSpPr txBox="1">
              <a:spLocks noChangeArrowheads="1"/>
            </p:cNvSpPr>
            <p:nvPr/>
          </p:nvSpPr>
          <p:spPr bwMode="auto">
            <a:xfrm>
              <a:off x="4004" y="2601"/>
              <a:ext cx="2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30000"/>
                <a:t>-</a:t>
              </a:r>
            </a:p>
          </p:txBody>
        </p:sp>
      </p:grpSp>
      <p:sp>
        <p:nvSpPr>
          <p:cNvPr id="87086" name="Line 46"/>
          <p:cNvSpPr>
            <a:spLocks noChangeShapeType="1"/>
          </p:cNvSpPr>
          <p:nvPr/>
        </p:nvSpPr>
        <p:spPr bwMode="auto">
          <a:xfrm flipH="1" flipV="1">
            <a:off x="6865938" y="3757613"/>
            <a:ext cx="228600" cy="3810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87" name="Rectangle 47"/>
          <p:cNvSpPr>
            <a:spLocks noChangeArrowheads="1"/>
          </p:cNvSpPr>
          <p:nvPr/>
        </p:nvSpPr>
        <p:spPr bwMode="auto">
          <a:xfrm>
            <a:off x="6629400" y="3886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n</a:t>
            </a:r>
          </a:p>
        </p:txBody>
      </p:sp>
      <p:graphicFrame>
        <p:nvGraphicFramePr>
          <p:cNvPr id="87088" name="Object 48"/>
          <p:cNvGraphicFramePr>
            <a:graphicFrameLocks noChangeAspect="1"/>
          </p:cNvGraphicFramePr>
          <p:nvPr/>
        </p:nvGraphicFramePr>
        <p:xfrm>
          <a:off x="2971801" y="3886200"/>
          <a:ext cx="2087563" cy="508000"/>
        </p:xfrm>
        <a:graphic>
          <a:graphicData uri="http://schemas.openxmlformats.org/presentationml/2006/ole">
            <mc:AlternateContent xmlns:mc="http://schemas.openxmlformats.org/markup-compatibility/2006">
              <mc:Choice xmlns:v="urn:schemas-microsoft-com:vml" Requires="v">
                <p:oleObj name="Equation" r:id="rId2" imgW="990360" imgH="241200" progId="Equation.DSMT4">
                  <p:embed/>
                </p:oleObj>
              </mc:Choice>
              <mc:Fallback>
                <p:oleObj name="Equation" r:id="rId2" imgW="990360" imgH="241200" progId="Equation.DSMT4">
                  <p:embed/>
                  <p:pic>
                    <p:nvPicPr>
                      <p:cNvPr id="87088" name="Object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3886200"/>
                        <a:ext cx="208756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90" name="Object 50"/>
          <p:cNvGraphicFramePr>
            <a:graphicFrameLocks noChangeAspect="1"/>
          </p:cNvGraphicFramePr>
          <p:nvPr/>
        </p:nvGraphicFramePr>
        <p:xfrm>
          <a:off x="2895601" y="2057401"/>
          <a:ext cx="2303463" cy="828675"/>
        </p:xfrm>
        <a:graphic>
          <a:graphicData uri="http://schemas.openxmlformats.org/presentationml/2006/ole">
            <mc:AlternateContent xmlns:mc="http://schemas.openxmlformats.org/markup-compatibility/2006">
              <mc:Choice xmlns:v="urn:schemas-microsoft-com:vml" Requires="v">
                <p:oleObj name="Equation" r:id="rId4" imgW="1091880" imgH="393480" progId="Equation.DSMT4">
                  <p:embed/>
                </p:oleObj>
              </mc:Choice>
              <mc:Fallback>
                <p:oleObj name="Equation" r:id="rId4" imgW="1091880" imgH="393480" progId="Equation.DSMT4">
                  <p:embed/>
                  <p:pic>
                    <p:nvPicPr>
                      <p:cNvPr id="8709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1" y="2057401"/>
                        <a:ext cx="23034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91" name="Text Box 51"/>
          <p:cNvSpPr txBox="1">
            <a:spLocks noChangeArrowheads="1"/>
          </p:cNvSpPr>
          <p:nvPr/>
        </p:nvSpPr>
        <p:spPr bwMode="auto">
          <a:xfrm>
            <a:off x="2362201" y="31242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spTree>
    <p:extLst>
      <p:ext uri="{BB962C8B-B14F-4D97-AF65-F5344CB8AC3E}">
        <p14:creationId xmlns:p14="http://schemas.microsoft.com/office/powerpoint/2010/main" val="2854137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b="1" dirty="0"/>
              <a:t>Exploratory Data Analysis (EDA)</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b="1" dirty="0"/>
              <a:t>Step 8: Communicate Findings and Insights</a:t>
            </a:r>
          </a:p>
          <a:p>
            <a:r>
              <a:rPr lang="en-US" sz="2000" dirty="0"/>
              <a:t>The final step in the EDA technique is effectively discussing your findings and insights. This includes summarizing your evaluation, highlighting fundamental discoveries, and imparting your outcomes cleanly and compellingly.</a:t>
            </a:r>
          </a:p>
          <a:p>
            <a:r>
              <a:rPr lang="en-US" sz="2000" dirty="0"/>
              <a:t>Here are a few hints for effective verbal exchange:</a:t>
            </a:r>
          </a:p>
          <a:p>
            <a:pPr lvl="1"/>
            <a:r>
              <a:rPr lang="en-US" sz="1600" dirty="0"/>
              <a:t>Clearly state the targets and scope of your analysis</a:t>
            </a:r>
          </a:p>
          <a:p>
            <a:pPr lvl="1"/>
            <a:r>
              <a:rPr lang="en-US" sz="1600" dirty="0"/>
              <a:t>Provide context and heritage data to assist others in apprehending your approach</a:t>
            </a:r>
          </a:p>
          <a:p>
            <a:pPr lvl="1"/>
            <a:r>
              <a:rPr lang="en-US" sz="1600" dirty="0"/>
              <a:t>Use visualizations and photos to guide your findings and make them more reachable</a:t>
            </a:r>
          </a:p>
          <a:p>
            <a:pPr lvl="1"/>
            <a:r>
              <a:rPr lang="en-US" sz="1600" dirty="0"/>
              <a:t>Highlight critical insights, patterns, or anomalies discovered for the duration of the EDA manner</a:t>
            </a:r>
          </a:p>
          <a:p>
            <a:pPr lvl="1"/>
            <a:r>
              <a:rPr lang="en-US" sz="1600" dirty="0"/>
              <a:t>Discuss any barriers or caveats related to your analysis</a:t>
            </a:r>
          </a:p>
          <a:p>
            <a:pPr lvl="1"/>
            <a:r>
              <a:rPr lang="en-US" sz="1600" dirty="0"/>
              <a:t>Suggest ability next steps or areas for additional investigation</a:t>
            </a:r>
          </a:p>
          <a:p>
            <a:pPr lvl="1"/>
            <a:r>
              <a:rPr lang="en-US" sz="1600" dirty="0"/>
              <a:t>Effective conversation is critical for ensuring that your EDA efforts have a meaningful impact and that your insights are understood and acted upon with the aid of stakeholders.</a:t>
            </a:r>
          </a:p>
        </p:txBody>
      </p:sp>
    </p:spTree>
    <p:extLst>
      <p:ext uri="{BB962C8B-B14F-4D97-AF65-F5344CB8AC3E}">
        <p14:creationId xmlns:p14="http://schemas.microsoft.com/office/powerpoint/2010/main" val="108727395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zh-CN"/>
              <a:t>Solving the Optimization Problem </a:t>
            </a:r>
          </a:p>
        </p:txBody>
      </p:sp>
      <p:grpSp>
        <p:nvGrpSpPr>
          <p:cNvPr id="88117" name="Group 53"/>
          <p:cNvGrpSpPr>
            <a:grpSpLocks/>
          </p:cNvGrpSpPr>
          <p:nvPr/>
        </p:nvGrpSpPr>
        <p:grpSpPr bwMode="auto">
          <a:xfrm>
            <a:off x="4191000" y="1295400"/>
            <a:ext cx="3810000" cy="1752600"/>
            <a:chOff x="336" y="1200"/>
            <a:chExt cx="2400" cy="1104"/>
          </a:xfrm>
        </p:grpSpPr>
        <p:graphicFrame>
          <p:nvGraphicFramePr>
            <p:cNvPr id="88112" name="Object 48"/>
            <p:cNvGraphicFramePr>
              <a:graphicFrameLocks noChangeAspect="1"/>
            </p:cNvGraphicFramePr>
            <p:nvPr/>
          </p:nvGraphicFramePr>
          <p:xfrm>
            <a:off x="1037" y="1824"/>
            <a:ext cx="1315" cy="320"/>
          </p:xfrm>
          <a:graphic>
            <a:graphicData uri="http://schemas.openxmlformats.org/presentationml/2006/ole">
              <mc:AlternateContent xmlns:mc="http://schemas.openxmlformats.org/markup-compatibility/2006">
                <mc:Choice xmlns:v="urn:schemas-microsoft-com:vml" Requires="v">
                  <p:oleObj name="Equation" r:id="rId2" imgW="990360" imgH="241200" progId="Equation.DSMT4">
                    <p:embed/>
                  </p:oleObj>
                </mc:Choice>
                <mc:Fallback>
                  <p:oleObj name="Equation" r:id="rId2" imgW="990360" imgH="241200" progId="Equation.DSMT4">
                    <p:embed/>
                    <p:pic>
                      <p:nvPicPr>
                        <p:cNvPr id="88112" name="Object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 y="1824"/>
                          <a:ext cx="131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13" name="Object 49"/>
            <p:cNvGraphicFramePr>
              <a:graphicFrameLocks noChangeAspect="1"/>
            </p:cNvGraphicFramePr>
            <p:nvPr/>
          </p:nvGraphicFramePr>
          <p:xfrm>
            <a:off x="805" y="1200"/>
            <a:ext cx="1451" cy="522"/>
          </p:xfrm>
          <a:graphic>
            <a:graphicData uri="http://schemas.openxmlformats.org/presentationml/2006/ole">
              <mc:AlternateContent xmlns:mc="http://schemas.openxmlformats.org/markup-compatibility/2006">
                <mc:Choice xmlns:v="urn:schemas-microsoft-com:vml" Requires="v">
                  <p:oleObj name="Equation" r:id="rId4" imgW="1091880" imgH="393480" progId="Equation.DSMT4">
                    <p:embed/>
                  </p:oleObj>
                </mc:Choice>
                <mc:Fallback>
                  <p:oleObj name="Equation" r:id="rId4" imgW="1091880" imgH="393480" progId="Equation.DSMT4">
                    <p:embed/>
                    <p:pic>
                      <p:nvPicPr>
                        <p:cNvPr id="88113"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 y="1200"/>
                          <a:ext cx="1451" cy="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14" name="Text Box 50"/>
            <p:cNvSpPr txBox="1">
              <a:spLocks noChangeArrowheads="1"/>
            </p:cNvSpPr>
            <p:nvPr/>
          </p:nvSpPr>
          <p:spPr bwMode="auto">
            <a:xfrm>
              <a:off x="576" y="1824"/>
              <a:ext cx="34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88116" name="Rectangle 52"/>
            <p:cNvSpPr>
              <a:spLocks noChangeArrowheads="1"/>
            </p:cNvSpPr>
            <p:nvPr/>
          </p:nvSpPr>
          <p:spPr bwMode="auto">
            <a:xfrm>
              <a:off x="336" y="1200"/>
              <a:ext cx="2400" cy="110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8118" name="Text Box 54"/>
          <p:cNvSpPr txBox="1">
            <a:spLocks noChangeArrowheads="1"/>
          </p:cNvSpPr>
          <p:nvPr/>
        </p:nvSpPr>
        <p:spPr bwMode="auto">
          <a:xfrm>
            <a:off x="2133600" y="1524001"/>
            <a:ext cx="1752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t>Quadratic programming </a:t>
            </a:r>
          </a:p>
          <a:p>
            <a:pPr algn="ctr"/>
            <a:r>
              <a:rPr lang="en-US" altLang="zh-CN"/>
              <a:t>with linear constraints</a:t>
            </a:r>
          </a:p>
        </p:txBody>
      </p:sp>
      <p:grpSp>
        <p:nvGrpSpPr>
          <p:cNvPr id="88128" name="Group 64"/>
          <p:cNvGrpSpPr>
            <a:grpSpLocks/>
          </p:cNvGrpSpPr>
          <p:nvPr/>
        </p:nvGrpSpPr>
        <p:grpSpPr bwMode="auto">
          <a:xfrm>
            <a:off x="2362200" y="3200400"/>
            <a:ext cx="7620000" cy="2743200"/>
            <a:chOff x="528" y="2016"/>
            <a:chExt cx="4800" cy="1728"/>
          </a:xfrm>
        </p:grpSpPr>
        <p:graphicFrame>
          <p:nvGraphicFramePr>
            <p:cNvPr id="88122" name="Object 58"/>
            <p:cNvGraphicFramePr>
              <a:graphicFrameLocks noChangeAspect="1"/>
            </p:cNvGraphicFramePr>
            <p:nvPr/>
          </p:nvGraphicFramePr>
          <p:xfrm>
            <a:off x="672" y="2640"/>
            <a:ext cx="4590" cy="572"/>
          </p:xfrm>
          <a:graphic>
            <a:graphicData uri="http://schemas.openxmlformats.org/presentationml/2006/ole">
              <mc:AlternateContent xmlns:mc="http://schemas.openxmlformats.org/markup-compatibility/2006">
                <mc:Choice xmlns:v="urn:schemas-microsoft-com:vml" Requires="v">
                  <p:oleObj name="Equation" r:id="rId6" imgW="3454200" imgH="431640" progId="Equation.DSMT4">
                    <p:embed/>
                  </p:oleObj>
                </mc:Choice>
                <mc:Fallback>
                  <p:oleObj name="Equation" r:id="rId6" imgW="3454200" imgH="431640" progId="Equation.DSMT4">
                    <p:embed/>
                    <p:pic>
                      <p:nvPicPr>
                        <p:cNvPr id="88122"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 y="2640"/>
                          <a:ext cx="4590" cy="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23" name="Text Box 59"/>
            <p:cNvSpPr txBox="1">
              <a:spLocks noChangeArrowheads="1"/>
            </p:cNvSpPr>
            <p:nvPr/>
          </p:nvSpPr>
          <p:spPr bwMode="auto">
            <a:xfrm>
              <a:off x="2256" y="3297"/>
              <a:ext cx="34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88124" name="Rectangle 60"/>
            <p:cNvSpPr>
              <a:spLocks noChangeArrowheads="1"/>
            </p:cNvSpPr>
            <p:nvPr/>
          </p:nvSpPr>
          <p:spPr bwMode="auto">
            <a:xfrm>
              <a:off x="528" y="2640"/>
              <a:ext cx="4800" cy="110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8125" name="Text Box 61"/>
            <p:cNvSpPr txBox="1">
              <a:spLocks noChangeArrowheads="1"/>
            </p:cNvSpPr>
            <p:nvPr/>
          </p:nvSpPr>
          <p:spPr bwMode="auto">
            <a:xfrm>
              <a:off x="528" y="2140"/>
              <a:ext cx="9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t>Lagrangian </a:t>
              </a:r>
            </a:p>
            <a:p>
              <a:pPr algn="ctr"/>
              <a:r>
                <a:rPr lang="en-US" altLang="zh-CN"/>
                <a:t>Function </a:t>
              </a:r>
            </a:p>
          </p:txBody>
        </p:sp>
        <p:graphicFrame>
          <p:nvGraphicFramePr>
            <p:cNvPr id="88126" name="Object 62"/>
            <p:cNvGraphicFramePr>
              <a:graphicFrameLocks noChangeAspect="1"/>
            </p:cNvGraphicFramePr>
            <p:nvPr/>
          </p:nvGraphicFramePr>
          <p:xfrm>
            <a:off x="2832" y="3297"/>
            <a:ext cx="540" cy="303"/>
          </p:xfrm>
          <a:graphic>
            <a:graphicData uri="http://schemas.openxmlformats.org/presentationml/2006/ole">
              <mc:AlternateContent xmlns:mc="http://schemas.openxmlformats.org/markup-compatibility/2006">
                <mc:Choice xmlns:v="urn:schemas-microsoft-com:vml" Requires="v">
                  <p:oleObj name="Equation" r:id="rId8" imgW="406080" imgH="228600" progId="Equation.DSMT4">
                    <p:embed/>
                  </p:oleObj>
                </mc:Choice>
                <mc:Fallback>
                  <p:oleObj name="Equation" r:id="rId8" imgW="406080" imgH="228600" progId="Equation.DSMT4">
                    <p:embed/>
                    <p:pic>
                      <p:nvPicPr>
                        <p:cNvPr id="88126" name="Object 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2" y="3297"/>
                          <a:ext cx="540"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27" name="AutoShape 63"/>
            <p:cNvSpPr>
              <a:spLocks noChangeArrowheads="1"/>
            </p:cNvSpPr>
            <p:nvPr/>
          </p:nvSpPr>
          <p:spPr bwMode="auto">
            <a:xfrm>
              <a:off x="2832" y="2016"/>
              <a:ext cx="336" cy="480"/>
            </a:xfrm>
            <a:prstGeom prst="upDownArrow">
              <a:avLst>
                <a:gd name="adj1" fmla="val 50000"/>
                <a:gd name="adj2" fmla="val 2857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62282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8128"/>
                                        </p:tgtEl>
                                        <p:attrNameLst>
                                          <p:attrName>style.visibility</p:attrName>
                                        </p:attrNameLst>
                                      </p:cBhvr>
                                      <p:to>
                                        <p:strVal val="visible"/>
                                      </p:to>
                                    </p:set>
                                    <p:animEffect transition="in" filter="wipe(up)">
                                      <p:cBhvr>
                                        <p:cTn id="7" dur="500"/>
                                        <p:tgtEl>
                                          <p:spTgt spid="88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a:t>Solving the Optimization Problem </a:t>
            </a:r>
          </a:p>
        </p:txBody>
      </p:sp>
      <p:graphicFrame>
        <p:nvGraphicFramePr>
          <p:cNvPr id="89097" name="Object 9"/>
          <p:cNvGraphicFramePr>
            <a:graphicFrameLocks noChangeAspect="1"/>
          </p:cNvGraphicFramePr>
          <p:nvPr/>
        </p:nvGraphicFramePr>
        <p:xfrm>
          <a:off x="2590801" y="1219200"/>
          <a:ext cx="7286625" cy="908050"/>
        </p:xfrm>
        <a:graphic>
          <a:graphicData uri="http://schemas.openxmlformats.org/presentationml/2006/ole">
            <mc:AlternateContent xmlns:mc="http://schemas.openxmlformats.org/markup-compatibility/2006">
              <mc:Choice xmlns:v="urn:schemas-microsoft-com:vml" Requires="v">
                <p:oleObj name="Equation" r:id="rId2" imgW="3454200" imgH="431640" progId="Equation.DSMT4">
                  <p:embed/>
                </p:oleObj>
              </mc:Choice>
              <mc:Fallback>
                <p:oleObj name="Equation" r:id="rId2" imgW="3454200" imgH="431640" progId="Equation.DSMT4">
                  <p:embed/>
                  <p:pic>
                    <p:nvPicPr>
                      <p:cNvPr id="89097"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1219200"/>
                        <a:ext cx="728662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098" name="Text Box 10"/>
          <p:cNvSpPr txBox="1">
            <a:spLocks noChangeArrowheads="1"/>
          </p:cNvSpPr>
          <p:nvPr/>
        </p:nvSpPr>
        <p:spPr bwMode="auto">
          <a:xfrm>
            <a:off x="5105401" y="2262189"/>
            <a:ext cx="554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89099" name="Rectangle 11"/>
          <p:cNvSpPr>
            <a:spLocks noChangeArrowheads="1"/>
          </p:cNvSpPr>
          <p:nvPr/>
        </p:nvSpPr>
        <p:spPr bwMode="auto">
          <a:xfrm>
            <a:off x="2362200" y="1219200"/>
            <a:ext cx="7620000" cy="1752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89101" name="Object 13"/>
          <p:cNvGraphicFramePr>
            <a:graphicFrameLocks noChangeAspect="1"/>
          </p:cNvGraphicFramePr>
          <p:nvPr/>
        </p:nvGraphicFramePr>
        <p:xfrm>
          <a:off x="6019800" y="2262188"/>
          <a:ext cx="857250" cy="481012"/>
        </p:xfrm>
        <a:graphic>
          <a:graphicData uri="http://schemas.openxmlformats.org/presentationml/2006/ole">
            <mc:AlternateContent xmlns:mc="http://schemas.openxmlformats.org/markup-compatibility/2006">
              <mc:Choice xmlns:v="urn:schemas-microsoft-com:vml" Requires="v">
                <p:oleObj name="Equation" r:id="rId4" imgW="406080" imgH="228600" progId="Equation.DSMT4">
                  <p:embed/>
                </p:oleObj>
              </mc:Choice>
              <mc:Fallback>
                <p:oleObj name="Equation" r:id="rId4" imgW="406080" imgH="228600" progId="Equation.DSMT4">
                  <p:embed/>
                  <p:pic>
                    <p:nvPicPr>
                      <p:cNvPr id="89101"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262188"/>
                        <a:ext cx="8572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04" name="Object 16"/>
          <p:cNvGraphicFramePr>
            <a:graphicFrameLocks noChangeAspect="1"/>
          </p:cNvGraphicFramePr>
          <p:nvPr/>
        </p:nvGraphicFramePr>
        <p:xfrm>
          <a:off x="3200400" y="4191000"/>
          <a:ext cx="1098550" cy="882650"/>
        </p:xfrm>
        <a:graphic>
          <a:graphicData uri="http://schemas.openxmlformats.org/presentationml/2006/ole">
            <mc:AlternateContent xmlns:mc="http://schemas.openxmlformats.org/markup-compatibility/2006">
              <mc:Choice xmlns:v="urn:schemas-microsoft-com:vml" Requires="v">
                <p:oleObj name="Equation" r:id="rId6" imgW="520560" imgH="419040" progId="Equation.DSMT4">
                  <p:embed/>
                </p:oleObj>
              </mc:Choice>
              <mc:Fallback>
                <p:oleObj name="Equation" r:id="rId6" imgW="520560" imgH="419040" progId="Equation.DSMT4">
                  <p:embed/>
                  <p:pic>
                    <p:nvPicPr>
                      <p:cNvPr id="89104"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191000"/>
                        <a:ext cx="109855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06" name="AutoShape 18"/>
          <p:cNvSpPr>
            <a:spLocks noChangeArrowheads="1"/>
          </p:cNvSpPr>
          <p:nvPr/>
        </p:nvSpPr>
        <p:spPr bwMode="auto">
          <a:xfrm>
            <a:off x="4800600" y="4419600"/>
            <a:ext cx="762000" cy="304800"/>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89103" name="Object 15"/>
          <p:cNvGraphicFramePr>
            <a:graphicFrameLocks noChangeAspect="1"/>
          </p:cNvGraphicFramePr>
          <p:nvPr/>
        </p:nvGraphicFramePr>
        <p:xfrm>
          <a:off x="3200400" y="3200400"/>
          <a:ext cx="1098550" cy="882650"/>
        </p:xfrm>
        <a:graphic>
          <a:graphicData uri="http://schemas.openxmlformats.org/presentationml/2006/ole">
            <mc:AlternateContent xmlns:mc="http://schemas.openxmlformats.org/markup-compatibility/2006">
              <mc:Choice xmlns:v="urn:schemas-microsoft-com:vml" Requires="v">
                <p:oleObj name="Equation" r:id="rId8" imgW="520560" imgH="419040" progId="Equation.DSMT4">
                  <p:embed/>
                </p:oleObj>
              </mc:Choice>
              <mc:Fallback>
                <p:oleObj name="Equation" r:id="rId8" imgW="520560" imgH="419040" progId="Equation.DSMT4">
                  <p:embed/>
                  <p:pic>
                    <p:nvPicPr>
                      <p:cNvPr id="89103"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3200400"/>
                        <a:ext cx="109855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05" name="AutoShape 17"/>
          <p:cNvSpPr>
            <a:spLocks noChangeArrowheads="1"/>
          </p:cNvSpPr>
          <p:nvPr/>
        </p:nvSpPr>
        <p:spPr bwMode="auto">
          <a:xfrm>
            <a:off x="4800600" y="3505200"/>
            <a:ext cx="762000" cy="304800"/>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89107" name="Object 19"/>
          <p:cNvGraphicFramePr>
            <a:graphicFrameLocks noChangeAspect="1"/>
          </p:cNvGraphicFramePr>
          <p:nvPr/>
        </p:nvGraphicFramePr>
        <p:xfrm>
          <a:off x="6019801" y="3130550"/>
          <a:ext cx="1820863" cy="908050"/>
        </p:xfrm>
        <a:graphic>
          <a:graphicData uri="http://schemas.openxmlformats.org/presentationml/2006/ole">
            <mc:AlternateContent xmlns:mc="http://schemas.openxmlformats.org/markup-compatibility/2006">
              <mc:Choice xmlns:v="urn:schemas-microsoft-com:vml" Requires="v">
                <p:oleObj name="Equation" r:id="rId10" imgW="863280" imgH="431640" progId="Equation.DSMT4">
                  <p:embed/>
                </p:oleObj>
              </mc:Choice>
              <mc:Fallback>
                <p:oleObj name="Equation" r:id="rId10" imgW="863280" imgH="431640" progId="Equation.DSMT4">
                  <p:embed/>
                  <p:pic>
                    <p:nvPicPr>
                      <p:cNvPr id="89107"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801" y="3130550"/>
                        <a:ext cx="1820863"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08" name="Object 20"/>
          <p:cNvGraphicFramePr>
            <a:graphicFrameLocks noChangeAspect="1"/>
          </p:cNvGraphicFramePr>
          <p:nvPr/>
        </p:nvGraphicFramePr>
        <p:xfrm>
          <a:off x="6172200" y="4044950"/>
          <a:ext cx="1498600" cy="908050"/>
        </p:xfrm>
        <a:graphic>
          <a:graphicData uri="http://schemas.openxmlformats.org/presentationml/2006/ole">
            <mc:AlternateContent xmlns:mc="http://schemas.openxmlformats.org/markup-compatibility/2006">
              <mc:Choice xmlns:v="urn:schemas-microsoft-com:vml" Requires="v">
                <p:oleObj name="Equation" r:id="rId12" imgW="711000" imgH="431640" progId="Equation.DSMT4">
                  <p:embed/>
                </p:oleObj>
              </mc:Choice>
              <mc:Fallback>
                <p:oleObj name="Equation" r:id="rId12" imgW="711000" imgH="431640" progId="Equation.DSMT4">
                  <p:embed/>
                  <p:pic>
                    <p:nvPicPr>
                      <p:cNvPr id="89108"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200" y="4044950"/>
                        <a:ext cx="14986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68690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10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9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1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1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6" grpId="0" animBg="1"/>
      <p:bldP spid="89105"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zh-CN"/>
              <a:t>Solving the Optimization Problem </a:t>
            </a:r>
          </a:p>
        </p:txBody>
      </p:sp>
      <p:graphicFrame>
        <p:nvGraphicFramePr>
          <p:cNvPr id="91139" name="Object 3"/>
          <p:cNvGraphicFramePr>
            <a:graphicFrameLocks noChangeAspect="1"/>
          </p:cNvGraphicFramePr>
          <p:nvPr/>
        </p:nvGraphicFramePr>
        <p:xfrm>
          <a:off x="2590801" y="1219200"/>
          <a:ext cx="7286625" cy="908050"/>
        </p:xfrm>
        <a:graphic>
          <a:graphicData uri="http://schemas.openxmlformats.org/presentationml/2006/ole">
            <mc:AlternateContent xmlns:mc="http://schemas.openxmlformats.org/markup-compatibility/2006">
              <mc:Choice xmlns:v="urn:schemas-microsoft-com:vml" Requires="v">
                <p:oleObj name="Equation" r:id="rId2" imgW="3454200" imgH="431640" progId="Equation.DSMT4">
                  <p:embed/>
                </p:oleObj>
              </mc:Choice>
              <mc:Fallback>
                <p:oleObj name="Equation" r:id="rId2" imgW="3454200" imgH="431640" progId="Equation.DSMT4">
                  <p:embed/>
                  <p:pic>
                    <p:nvPicPr>
                      <p:cNvPr id="9113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1219200"/>
                        <a:ext cx="728662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0" name="Text Box 4"/>
          <p:cNvSpPr txBox="1">
            <a:spLocks noChangeArrowheads="1"/>
          </p:cNvSpPr>
          <p:nvPr/>
        </p:nvSpPr>
        <p:spPr bwMode="auto">
          <a:xfrm>
            <a:off x="5105401" y="2262189"/>
            <a:ext cx="554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91141" name="Rectangle 5"/>
          <p:cNvSpPr>
            <a:spLocks noChangeArrowheads="1"/>
          </p:cNvSpPr>
          <p:nvPr/>
        </p:nvSpPr>
        <p:spPr bwMode="auto">
          <a:xfrm>
            <a:off x="2362200" y="1219200"/>
            <a:ext cx="7620000" cy="1752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91142" name="Object 6"/>
          <p:cNvGraphicFramePr>
            <a:graphicFrameLocks noChangeAspect="1"/>
          </p:cNvGraphicFramePr>
          <p:nvPr/>
        </p:nvGraphicFramePr>
        <p:xfrm>
          <a:off x="6019800" y="2262188"/>
          <a:ext cx="857250" cy="481012"/>
        </p:xfrm>
        <a:graphic>
          <a:graphicData uri="http://schemas.openxmlformats.org/presentationml/2006/ole">
            <mc:AlternateContent xmlns:mc="http://schemas.openxmlformats.org/markup-compatibility/2006">
              <mc:Choice xmlns:v="urn:schemas-microsoft-com:vml" Requires="v">
                <p:oleObj name="Equation" r:id="rId4" imgW="406080" imgH="228600" progId="Equation.DSMT4">
                  <p:embed/>
                </p:oleObj>
              </mc:Choice>
              <mc:Fallback>
                <p:oleObj name="Equation" r:id="rId4" imgW="406080" imgH="228600" progId="Equation.DSMT4">
                  <p:embed/>
                  <p:pic>
                    <p:nvPicPr>
                      <p:cNvPr id="9114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262188"/>
                        <a:ext cx="8572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3" name="Object 7"/>
          <p:cNvGraphicFramePr>
            <a:graphicFrameLocks noChangeAspect="1"/>
          </p:cNvGraphicFramePr>
          <p:nvPr/>
        </p:nvGraphicFramePr>
        <p:xfrm>
          <a:off x="3622676" y="4102100"/>
          <a:ext cx="5222875" cy="935038"/>
        </p:xfrm>
        <a:graphic>
          <a:graphicData uri="http://schemas.openxmlformats.org/presentationml/2006/ole">
            <mc:AlternateContent xmlns:mc="http://schemas.openxmlformats.org/markup-compatibility/2006">
              <mc:Choice xmlns:v="urn:schemas-microsoft-com:vml" Requires="v">
                <p:oleObj name="Equation" r:id="rId6" imgW="2476440" imgH="444240" progId="Equation.DSMT4">
                  <p:embed/>
                </p:oleObj>
              </mc:Choice>
              <mc:Fallback>
                <p:oleObj name="Equation" r:id="rId6" imgW="2476440" imgH="444240" progId="Equation.DSMT4">
                  <p:embed/>
                  <p:pic>
                    <p:nvPicPr>
                      <p:cNvPr id="9114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2676" y="4102100"/>
                        <a:ext cx="5222875"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4" name="Text Box 8"/>
          <p:cNvSpPr txBox="1">
            <a:spLocks noChangeArrowheads="1"/>
          </p:cNvSpPr>
          <p:nvPr/>
        </p:nvSpPr>
        <p:spPr bwMode="auto">
          <a:xfrm>
            <a:off x="3962401" y="5157789"/>
            <a:ext cx="554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s.t.</a:t>
            </a:r>
          </a:p>
        </p:txBody>
      </p:sp>
      <p:sp>
        <p:nvSpPr>
          <p:cNvPr id="91145" name="Rectangle 9"/>
          <p:cNvSpPr>
            <a:spLocks noChangeArrowheads="1"/>
          </p:cNvSpPr>
          <p:nvPr/>
        </p:nvSpPr>
        <p:spPr bwMode="auto">
          <a:xfrm>
            <a:off x="2362200" y="4114800"/>
            <a:ext cx="7620000" cy="1752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91146" name="Object 10"/>
          <p:cNvGraphicFramePr>
            <a:graphicFrameLocks noChangeAspect="1"/>
          </p:cNvGraphicFramePr>
          <p:nvPr/>
        </p:nvGraphicFramePr>
        <p:xfrm>
          <a:off x="4857750" y="5181601"/>
          <a:ext cx="857250" cy="481013"/>
        </p:xfrm>
        <a:graphic>
          <a:graphicData uri="http://schemas.openxmlformats.org/presentationml/2006/ole">
            <mc:AlternateContent xmlns:mc="http://schemas.openxmlformats.org/markup-compatibility/2006">
              <mc:Choice xmlns:v="urn:schemas-microsoft-com:vml" Requires="v">
                <p:oleObj name="Equation" r:id="rId8" imgW="406080" imgH="228600" progId="Equation.DSMT4">
                  <p:embed/>
                </p:oleObj>
              </mc:Choice>
              <mc:Fallback>
                <p:oleObj name="Equation" r:id="rId8" imgW="406080" imgH="228600" progId="Equation.DSMT4">
                  <p:embed/>
                  <p:pic>
                    <p:nvPicPr>
                      <p:cNvPr id="9114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0" y="5181601"/>
                        <a:ext cx="85725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7" name="Object 11"/>
          <p:cNvGraphicFramePr>
            <a:graphicFrameLocks noChangeAspect="1"/>
          </p:cNvGraphicFramePr>
          <p:nvPr/>
        </p:nvGraphicFramePr>
        <p:xfrm>
          <a:off x="6731000" y="4953000"/>
          <a:ext cx="1498600" cy="908050"/>
        </p:xfrm>
        <a:graphic>
          <a:graphicData uri="http://schemas.openxmlformats.org/presentationml/2006/ole">
            <mc:AlternateContent xmlns:mc="http://schemas.openxmlformats.org/markup-compatibility/2006">
              <mc:Choice xmlns:v="urn:schemas-microsoft-com:vml" Requires="v">
                <p:oleObj name="Equation" r:id="rId9" imgW="711000" imgH="431640" progId="Equation.DSMT4">
                  <p:embed/>
                </p:oleObj>
              </mc:Choice>
              <mc:Fallback>
                <p:oleObj name="Equation" r:id="rId9" imgW="711000" imgH="431640" progId="Equation.DSMT4">
                  <p:embed/>
                  <p:pic>
                    <p:nvPicPr>
                      <p:cNvPr id="91147"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1000" y="4953000"/>
                        <a:ext cx="14986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8" name="Text Box 12"/>
          <p:cNvSpPr txBox="1">
            <a:spLocks noChangeArrowheads="1"/>
          </p:cNvSpPr>
          <p:nvPr/>
        </p:nvSpPr>
        <p:spPr bwMode="auto">
          <a:xfrm>
            <a:off x="5675314" y="5181601"/>
            <a:ext cx="8018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 and</a:t>
            </a:r>
          </a:p>
        </p:txBody>
      </p:sp>
      <p:sp>
        <p:nvSpPr>
          <p:cNvPr id="91149" name="AutoShape 13"/>
          <p:cNvSpPr>
            <a:spLocks noChangeArrowheads="1"/>
          </p:cNvSpPr>
          <p:nvPr/>
        </p:nvSpPr>
        <p:spPr bwMode="auto">
          <a:xfrm>
            <a:off x="6019800" y="3124200"/>
            <a:ext cx="533400" cy="762000"/>
          </a:xfrm>
          <a:prstGeom prst="upDownArrow">
            <a:avLst>
              <a:gd name="adj1" fmla="val 50000"/>
              <a:gd name="adj2" fmla="val 2857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50" name="Text Box 14"/>
          <p:cNvSpPr txBox="1">
            <a:spLocks noChangeArrowheads="1"/>
          </p:cNvSpPr>
          <p:nvPr/>
        </p:nvSpPr>
        <p:spPr bwMode="auto">
          <a:xfrm>
            <a:off x="2362200" y="3397250"/>
            <a:ext cx="205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a:t>Lagrangian Dual  </a:t>
            </a:r>
          </a:p>
          <a:p>
            <a:pPr algn="ctr"/>
            <a:r>
              <a:rPr lang="en-US" altLang="zh-CN"/>
              <a:t>Problem</a:t>
            </a:r>
          </a:p>
        </p:txBody>
      </p:sp>
    </p:spTree>
    <p:extLst>
      <p:ext uri="{BB962C8B-B14F-4D97-AF65-F5344CB8AC3E}">
        <p14:creationId xmlns:p14="http://schemas.microsoft.com/office/powerpoint/2010/main" val="10367486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zh-CN"/>
              <a:t>Solving the Optimization Problem </a:t>
            </a:r>
          </a:p>
        </p:txBody>
      </p:sp>
      <p:sp>
        <p:nvSpPr>
          <p:cNvPr id="92177" name="Rectangle 17"/>
          <p:cNvSpPr>
            <a:spLocks noChangeArrowheads="1"/>
          </p:cNvSpPr>
          <p:nvPr/>
        </p:nvSpPr>
        <p:spPr bwMode="auto">
          <a:xfrm>
            <a:off x="1905000" y="36576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solution has the form: </a:t>
            </a:r>
          </a:p>
        </p:txBody>
      </p:sp>
      <p:graphicFrame>
        <p:nvGraphicFramePr>
          <p:cNvPr id="92179" name="Object 19"/>
          <p:cNvGraphicFramePr>
            <a:graphicFrameLocks noChangeAspect="1"/>
          </p:cNvGraphicFramePr>
          <p:nvPr/>
        </p:nvGraphicFramePr>
        <p:xfrm>
          <a:off x="4267200" y="2001838"/>
          <a:ext cx="3105150" cy="588962"/>
        </p:xfrm>
        <a:graphic>
          <a:graphicData uri="http://schemas.openxmlformats.org/presentationml/2006/ole">
            <mc:AlternateContent xmlns:mc="http://schemas.openxmlformats.org/markup-compatibility/2006">
              <mc:Choice xmlns:v="urn:schemas-microsoft-com:vml" Requires="v">
                <p:oleObj name="Equation" r:id="rId2" imgW="1473120" imgH="279360" progId="Equation.DSMT4">
                  <p:embed/>
                </p:oleObj>
              </mc:Choice>
              <mc:Fallback>
                <p:oleObj name="Equation" r:id="rId2" imgW="1473120" imgH="279360" progId="Equation.DSMT4">
                  <p:embed/>
                  <p:pic>
                    <p:nvPicPr>
                      <p:cNvPr id="92179"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001838"/>
                        <a:ext cx="3105150"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0" name="Rectangle 20"/>
          <p:cNvSpPr>
            <a:spLocks noChangeArrowheads="1"/>
          </p:cNvSpPr>
          <p:nvPr/>
        </p:nvSpPr>
        <p:spPr bwMode="auto">
          <a:xfrm>
            <a:off x="1905000" y="13716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From KKT condition, we know: </a:t>
            </a:r>
          </a:p>
        </p:txBody>
      </p:sp>
      <p:sp>
        <p:nvSpPr>
          <p:cNvPr id="92181" name="Rectangle 21"/>
          <p:cNvSpPr>
            <a:spLocks noChangeArrowheads="1"/>
          </p:cNvSpPr>
          <p:nvPr/>
        </p:nvSpPr>
        <p:spPr bwMode="auto">
          <a:xfrm>
            <a:off x="1905000" y="2819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Thus, only support vectors have  </a:t>
            </a:r>
          </a:p>
        </p:txBody>
      </p:sp>
      <p:graphicFrame>
        <p:nvGraphicFramePr>
          <p:cNvPr id="92182" name="Object 22"/>
          <p:cNvGraphicFramePr>
            <a:graphicFrameLocks noChangeAspect="1"/>
          </p:cNvGraphicFramePr>
          <p:nvPr/>
        </p:nvGraphicFramePr>
        <p:xfrm>
          <a:off x="6457950" y="2819401"/>
          <a:ext cx="857250" cy="481013"/>
        </p:xfrm>
        <a:graphic>
          <a:graphicData uri="http://schemas.openxmlformats.org/presentationml/2006/ole">
            <mc:AlternateContent xmlns:mc="http://schemas.openxmlformats.org/markup-compatibility/2006">
              <mc:Choice xmlns:v="urn:schemas-microsoft-com:vml" Requires="v">
                <p:oleObj name="Equation" r:id="rId4" imgW="406080" imgH="228600" progId="Equation.DSMT4">
                  <p:embed/>
                </p:oleObj>
              </mc:Choice>
              <mc:Fallback>
                <p:oleObj name="Equation" r:id="rId4" imgW="406080" imgH="228600" progId="Equation.DSMT4">
                  <p:embed/>
                  <p:pic>
                    <p:nvPicPr>
                      <p:cNvPr id="92182"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2819401"/>
                        <a:ext cx="85725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83" name="Object 23"/>
          <p:cNvGraphicFramePr>
            <a:graphicFrameLocks noChangeAspect="1"/>
          </p:cNvGraphicFramePr>
          <p:nvPr/>
        </p:nvGraphicFramePr>
        <p:xfrm>
          <a:off x="4114800" y="4038600"/>
          <a:ext cx="3373438" cy="908050"/>
        </p:xfrm>
        <a:graphic>
          <a:graphicData uri="http://schemas.openxmlformats.org/presentationml/2006/ole">
            <mc:AlternateContent xmlns:mc="http://schemas.openxmlformats.org/markup-compatibility/2006">
              <mc:Choice xmlns:v="urn:schemas-microsoft-com:vml" Requires="v">
                <p:oleObj name="Equation" r:id="rId6" imgW="1600200" imgH="431640" progId="Equation.DSMT4">
                  <p:embed/>
                </p:oleObj>
              </mc:Choice>
              <mc:Fallback>
                <p:oleObj name="Equation" r:id="rId6" imgW="1600200" imgH="431640" progId="Equation.DSMT4">
                  <p:embed/>
                  <p:pic>
                    <p:nvPicPr>
                      <p:cNvPr id="92183"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4038600"/>
                        <a:ext cx="3373438"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85" name="Object 25"/>
          <p:cNvGraphicFramePr>
            <a:graphicFrameLocks noChangeAspect="1"/>
          </p:cNvGraphicFramePr>
          <p:nvPr/>
        </p:nvGraphicFramePr>
        <p:xfrm>
          <a:off x="4038601" y="5076826"/>
          <a:ext cx="4391025" cy="1019175"/>
        </p:xfrm>
        <a:graphic>
          <a:graphicData uri="http://schemas.openxmlformats.org/presentationml/2006/ole">
            <mc:AlternateContent xmlns:mc="http://schemas.openxmlformats.org/markup-compatibility/2006">
              <mc:Choice xmlns:v="urn:schemas-microsoft-com:vml" Requires="v">
                <p:oleObj name="Equation" r:id="rId8" imgW="2082600" imgH="482400" progId="Equation.DSMT4">
                  <p:embed/>
                </p:oleObj>
              </mc:Choice>
              <mc:Fallback>
                <p:oleObj name="Equation" r:id="rId8" imgW="2082600" imgH="482400" progId="Equation.DSMT4">
                  <p:embed/>
                  <p:pic>
                    <p:nvPicPr>
                      <p:cNvPr id="92185"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1" y="5076826"/>
                        <a:ext cx="43910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27" name="Group 67"/>
          <p:cNvGrpSpPr>
            <a:grpSpLocks/>
          </p:cNvGrpSpPr>
          <p:nvPr/>
        </p:nvGrpSpPr>
        <p:grpSpPr bwMode="auto">
          <a:xfrm>
            <a:off x="7812089" y="1828801"/>
            <a:ext cx="2616200" cy="2339975"/>
            <a:chOff x="2592" y="2318"/>
            <a:chExt cx="1648" cy="1474"/>
          </a:xfrm>
        </p:grpSpPr>
        <p:sp>
          <p:nvSpPr>
            <p:cNvPr id="92228" name="Rectangle 68"/>
            <p:cNvSpPr>
              <a:spLocks noChangeArrowheads="1"/>
            </p:cNvSpPr>
            <p:nvPr/>
          </p:nvSpPr>
          <p:spPr bwMode="auto">
            <a:xfrm rot="-1913833">
              <a:off x="2592" y="2850"/>
              <a:ext cx="1533" cy="27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92229" name="Group 69"/>
            <p:cNvGrpSpPr>
              <a:grpSpLocks/>
            </p:cNvGrpSpPr>
            <p:nvPr/>
          </p:nvGrpSpPr>
          <p:grpSpPr bwMode="auto">
            <a:xfrm>
              <a:off x="2669" y="2318"/>
              <a:ext cx="1481" cy="1474"/>
              <a:chOff x="2736" y="1008"/>
              <a:chExt cx="2784" cy="2784"/>
            </a:xfrm>
          </p:grpSpPr>
          <p:sp>
            <p:nvSpPr>
              <p:cNvPr id="92230" name="Line 70"/>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31" name="Line 71"/>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92232" name="Group 72"/>
            <p:cNvGrpSpPr>
              <a:grpSpLocks/>
            </p:cNvGrpSpPr>
            <p:nvPr/>
          </p:nvGrpSpPr>
          <p:grpSpPr bwMode="auto">
            <a:xfrm>
              <a:off x="3179" y="3080"/>
              <a:ext cx="614" cy="483"/>
              <a:chOff x="3696" y="2448"/>
              <a:chExt cx="1152" cy="912"/>
            </a:xfrm>
          </p:grpSpPr>
          <p:sp>
            <p:nvSpPr>
              <p:cNvPr id="92233" name="Oval 73"/>
              <p:cNvSpPr>
                <a:spLocks noChangeArrowheads="1"/>
              </p:cNvSpPr>
              <p:nvPr/>
            </p:nvSpPr>
            <p:spPr bwMode="auto">
              <a:xfrm>
                <a:off x="3840" y="264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4" name="Oval 74"/>
              <p:cNvSpPr>
                <a:spLocks noChangeArrowheads="1"/>
              </p:cNvSpPr>
              <p:nvPr/>
            </p:nvSpPr>
            <p:spPr bwMode="auto">
              <a:xfrm>
                <a:off x="4272" y="249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5" name="Oval 75"/>
              <p:cNvSpPr>
                <a:spLocks noChangeArrowheads="1"/>
              </p:cNvSpPr>
              <p:nvPr/>
            </p:nvSpPr>
            <p:spPr bwMode="auto">
              <a:xfrm>
                <a:off x="4224" y="273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6" name="Oval 76"/>
              <p:cNvSpPr>
                <a:spLocks noChangeArrowheads="1"/>
              </p:cNvSpPr>
              <p:nvPr/>
            </p:nvSpPr>
            <p:spPr bwMode="auto">
              <a:xfrm>
                <a:off x="4512" y="278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7" name="Oval 77"/>
              <p:cNvSpPr>
                <a:spLocks noChangeArrowheads="1"/>
              </p:cNvSpPr>
              <p:nvPr/>
            </p:nvSpPr>
            <p:spPr bwMode="auto">
              <a:xfrm>
                <a:off x="4752" y="2448"/>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8" name="Oval 78"/>
              <p:cNvSpPr>
                <a:spLocks noChangeArrowheads="1"/>
              </p:cNvSpPr>
              <p:nvPr/>
            </p:nvSpPr>
            <p:spPr bwMode="auto">
              <a:xfrm>
                <a:off x="4032" y="297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9" name="Oval 79"/>
              <p:cNvSpPr>
                <a:spLocks noChangeArrowheads="1"/>
              </p:cNvSpPr>
              <p:nvPr/>
            </p:nvSpPr>
            <p:spPr bwMode="auto">
              <a:xfrm>
                <a:off x="3696" y="32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0" name="Oval 80"/>
              <p:cNvSpPr>
                <a:spLocks noChangeArrowheads="1"/>
              </p:cNvSpPr>
              <p:nvPr/>
            </p:nvSpPr>
            <p:spPr bwMode="auto">
              <a:xfrm>
                <a:off x="4560" y="312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92241" name="Group 81"/>
            <p:cNvGrpSpPr>
              <a:grpSpLocks/>
            </p:cNvGrpSpPr>
            <p:nvPr/>
          </p:nvGrpSpPr>
          <p:grpSpPr bwMode="auto">
            <a:xfrm>
              <a:off x="2924" y="2470"/>
              <a:ext cx="741" cy="483"/>
              <a:chOff x="3216" y="1296"/>
              <a:chExt cx="1392" cy="912"/>
            </a:xfrm>
          </p:grpSpPr>
          <p:sp>
            <p:nvSpPr>
              <p:cNvPr id="92242" name="Oval 82"/>
              <p:cNvSpPr>
                <a:spLocks noChangeArrowheads="1"/>
              </p:cNvSpPr>
              <p:nvPr/>
            </p:nvSpPr>
            <p:spPr bwMode="auto">
              <a:xfrm>
                <a:off x="3216" y="134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3" name="Oval 83"/>
              <p:cNvSpPr>
                <a:spLocks noChangeArrowheads="1"/>
              </p:cNvSpPr>
              <p:nvPr/>
            </p:nvSpPr>
            <p:spPr bwMode="auto">
              <a:xfrm>
                <a:off x="3264" y="163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4" name="Oval 84"/>
              <p:cNvSpPr>
                <a:spLocks noChangeArrowheads="1"/>
              </p:cNvSpPr>
              <p:nvPr/>
            </p:nvSpPr>
            <p:spPr bwMode="auto">
              <a:xfrm>
                <a:off x="3792" y="153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5" name="Oval 85"/>
              <p:cNvSpPr>
                <a:spLocks noChangeArrowheads="1"/>
              </p:cNvSpPr>
              <p:nvPr/>
            </p:nvSpPr>
            <p:spPr bwMode="auto">
              <a:xfrm>
                <a:off x="3264"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6" name="Oval 86"/>
              <p:cNvSpPr>
                <a:spLocks noChangeArrowheads="1"/>
              </p:cNvSpPr>
              <p:nvPr/>
            </p:nvSpPr>
            <p:spPr bwMode="auto">
              <a:xfrm>
                <a:off x="3696" y="2112"/>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7" name="Oval 87"/>
              <p:cNvSpPr>
                <a:spLocks noChangeArrowheads="1"/>
              </p:cNvSpPr>
              <p:nvPr/>
            </p:nvSpPr>
            <p:spPr bwMode="auto">
              <a:xfrm>
                <a:off x="4272" y="129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8" name="Oval 88"/>
              <p:cNvSpPr>
                <a:spLocks noChangeArrowheads="1"/>
              </p:cNvSpPr>
              <p:nvPr/>
            </p:nvSpPr>
            <p:spPr bwMode="auto">
              <a:xfrm>
                <a:off x="4512" y="1584"/>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92249" name="Line 89"/>
            <p:cNvSpPr>
              <a:spLocks noChangeShapeType="1"/>
            </p:cNvSpPr>
            <p:nvPr/>
          </p:nvSpPr>
          <p:spPr bwMode="auto">
            <a:xfrm flipV="1">
              <a:off x="2643" y="2547"/>
              <a:ext cx="1431" cy="88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50" name="Text Box 90"/>
            <p:cNvSpPr txBox="1">
              <a:spLocks noChangeArrowheads="1"/>
            </p:cNvSpPr>
            <p:nvPr/>
          </p:nvSpPr>
          <p:spPr bwMode="auto">
            <a:xfrm>
              <a:off x="4068" y="3611"/>
              <a:ext cx="172"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25000"/>
                <a:t>1</a:t>
              </a:r>
            </a:p>
          </p:txBody>
        </p:sp>
        <p:sp>
          <p:nvSpPr>
            <p:cNvPr id="92251" name="Text Box 91"/>
            <p:cNvSpPr txBox="1">
              <a:spLocks noChangeArrowheads="1"/>
            </p:cNvSpPr>
            <p:nvPr/>
          </p:nvSpPr>
          <p:spPr bwMode="auto">
            <a:xfrm>
              <a:off x="2796" y="2328"/>
              <a:ext cx="172"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25000"/>
                <a:t>2</a:t>
              </a:r>
            </a:p>
          </p:txBody>
        </p:sp>
        <p:sp>
          <p:nvSpPr>
            <p:cNvPr id="92252" name="Rectangle 92"/>
            <p:cNvSpPr>
              <a:spLocks noChangeArrowheads="1"/>
            </p:cNvSpPr>
            <p:nvPr/>
          </p:nvSpPr>
          <p:spPr bwMode="auto">
            <a:xfrm rot="-45254740">
              <a:off x="3179" y="2852"/>
              <a:ext cx="818" cy="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i="1"/>
                <a:t>w</a:t>
              </a:r>
              <a:r>
                <a:rPr lang="en-US" altLang="zh-CN" sz="900" b="1" i="1" baseline="30000"/>
                <a:t>T</a:t>
              </a:r>
              <a:r>
                <a:rPr lang="en-US" altLang="zh-CN" sz="900" b="1" i="1"/>
                <a:t> x + b = 0</a:t>
              </a:r>
            </a:p>
          </p:txBody>
        </p:sp>
        <p:sp>
          <p:nvSpPr>
            <p:cNvPr id="92253" name="Rectangle 93"/>
            <p:cNvSpPr>
              <a:spLocks noChangeArrowheads="1"/>
            </p:cNvSpPr>
            <p:nvPr/>
          </p:nvSpPr>
          <p:spPr bwMode="auto">
            <a:xfrm rot="-45254740">
              <a:off x="3384" y="2877"/>
              <a:ext cx="817" cy="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i="1"/>
                <a:t>w</a:t>
              </a:r>
              <a:r>
                <a:rPr lang="en-US" altLang="zh-CN" sz="900" b="1" i="1" baseline="30000"/>
                <a:t>T</a:t>
              </a:r>
              <a:r>
                <a:rPr lang="en-US" altLang="zh-CN" sz="900" b="1" i="1"/>
                <a:t> x + b = -1</a:t>
              </a:r>
            </a:p>
          </p:txBody>
        </p:sp>
        <p:sp>
          <p:nvSpPr>
            <p:cNvPr id="92254" name="Rectangle 94"/>
            <p:cNvSpPr>
              <a:spLocks noChangeArrowheads="1"/>
            </p:cNvSpPr>
            <p:nvPr/>
          </p:nvSpPr>
          <p:spPr bwMode="auto">
            <a:xfrm rot="-45254740">
              <a:off x="2975" y="2674"/>
              <a:ext cx="818" cy="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i="1"/>
                <a:t>w</a:t>
              </a:r>
              <a:r>
                <a:rPr lang="en-US" altLang="zh-CN" sz="900" b="1" i="1" baseline="30000"/>
                <a:t>T</a:t>
              </a:r>
              <a:r>
                <a:rPr lang="en-US" altLang="zh-CN" sz="900" b="1" i="1"/>
                <a:t> x + b = 1</a:t>
              </a:r>
            </a:p>
          </p:txBody>
        </p:sp>
        <p:grpSp>
          <p:nvGrpSpPr>
            <p:cNvPr id="92255" name="Group 95"/>
            <p:cNvGrpSpPr>
              <a:grpSpLocks/>
            </p:cNvGrpSpPr>
            <p:nvPr/>
          </p:nvGrpSpPr>
          <p:grpSpPr bwMode="auto">
            <a:xfrm>
              <a:off x="3026" y="2561"/>
              <a:ext cx="785" cy="807"/>
              <a:chOff x="3408" y="1467"/>
              <a:chExt cx="1474" cy="1524"/>
            </a:xfrm>
          </p:grpSpPr>
          <p:sp>
            <p:nvSpPr>
              <p:cNvPr id="92256" name="Oval 96"/>
              <p:cNvSpPr>
                <a:spLocks noChangeArrowheads="1"/>
              </p:cNvSpPr>
              <p:nvPr/>
            </p:nvSpPr>
            <p:spPr bwMode="auto">
              <a:xfrm>
                <a:off x="3648" y="2064"/>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57" name="Oval 97"/>
              <p:cNvSpPr>
                <a:spLocks noChangeArrowheads="1"/>
              </p:cNvSpPr>
              <p:nvPr/>
            </p:nvSpPr>
            <p:spPr bwMode="auto">
              <a:xfrm>
                <a:off x="4464" y="1536"/>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58" name="Oval 98"/>
              <p:cNvSpPr>
                <a:spLocks noChangeArrowheads="1"/>
              </p:cNvSpPr>
              <p:nvPr/>
            </p:nvSpPr>
            <p:spPr bwMode="auto">
              <a:xfrm>
                <a:off x="3792" y="259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59" name="Text Box 99"/>
              <p:cNvSpPr txBox="1">
                <a:spLocks noChangeArrowheads="1"/>
              </p:cNvSpPr>
              <p:nvPr/>
            </p:nvSpPr>
            <p:spPr bwMode="auto">
              <a:xfrm>
                <a:off x="3408" y="2083"/>
                <a:ext cx="32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30000"/>
                  <a:t>+</a:t>
                </a:r>
              </a:p>
            </p:txBody>
          </p:sp>
          <p:sp>
            <p:nvSpPr>
              <p:cNvPr id="92260" name="Text Box 100"/>
              <p:cNvSpPr txBox="1">
                <a:spLocks noChangeArrowheads="1"/>
              </p:cNvSpPr>
              <p:nvPr/>
            </p:nvSpPr>
            <p:spPr bwMode="auto">
              <a:xfrm>
                <a:off x="4559" y="1467"/>
                <a:ext cx="32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30000"/>
                  <a:t>+</a:t>
                </a:r>
              </a:p>
            </p:txBody>
          </p:sp>
          <p:sp>
            <p:nvSpPr>
              <p:cNvPr id="92261" name="Text Box 101"/>
              <p:cNvSpPr txBox="1">
                <a:spLocks noChangeArrowheads="1"/>
              </p:cNvSpPr>
              <p:nvPr/>
            </p:nvSpPr>
            <p:spPr bwMode="auto">
              <a:xfrm>
                <a:off x="4003" y="2716"/>
                <a:ext cx="30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t>x</a:t>
                </a:r>
                <a:r>
                  <a:rPr lang="en-US" altLang="zh-CN" sz="900" baseline="30000"/>
                  <a:t>-</a:t>
                </a:r>
              </a:p>
            </p:txBody>
          </p:sp>
        </p:grpSp>
        <p:sp>
          <p:nvSpPr>
            <p:cNvPr id="92262" name="Text Box 102"/>
            <p:cNvSpPr txBox="1">
              <a:spLocks noChangeArrowheads="1"/>
            </p:cNvSpPr>
            <p:nvPr/>
          </p:nvSpPr>
          <p:spPr bwMode="auto">
            <a:xfrm>
              <a:off x="3072" y="3552"/>
              <a:ext cx="673"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00">
                  <a:solidFill>
                    <a:srgbClr val="FF9900"/>
                  </a:solidFill>
                  <a:latin typeface="Comic Sans MS" panose="030F0702030302020204" pitchFamily="66" charset="0"/>
                </a:rPr>
                <a:t>Support Vectors</a:t>
              </a:r>
            </a:p>
          </p:txBody>
        </p:sp>
        <p:grpSp>
          <p:nvGrpSpPr>
            <p:cNvPr id="92263" name="Group 103"/>
            <p:cNvGrpSpPr>
              <a:grpSpLocks/>
            </p:cNvGrpSpPr>
            <p:nvPr/>
          </p:nvGrpSpPr>
          <p:grpSpPr bwMode="auto">
            <a:xfrm>
              <a:off x="3141" y="2736"/>
              <a:ext cx="579" cy="762"/>
              <a:chOff x="3624" y="1824"/>
              <a:chExt cx="1088" cy="1440"/>
            </a:xfrm>
          </p:grpSpPr>
          <p:sp>
            <p:nvSpPr>
              <p:cNvPr id="92264" name="Freeform 104"/>
              <p:cNvSpPr>
                <a:spLocks/>
              </p:cNvSpPr>
              <p:nvPr/>
            </p:nvSpPr>
            <p:spPr bwMode="auto">
              <a:xfrm>
                <a:off x="3936" y="2808"/>
                <a:ext cx="1" cy="456"/>
              </a:xfrm>
              <a:custGeom>
                <a:avLst/>
                <a:gdLst>
                  <a:gd name="T0" fmla="*/ 0 w 1"/>
                  <a:gd name="T1" fmla="*/ 456 h 456"/>
                  <a:gd name="T2" fmla="*/ 0 w 1"/>
                  <a:gd name="T3" fmla="*/ 72 h 456"/>
                  <a:gd name="T4" fmla="*/ 0 w 1"/>
                  <a:gd name="T5" fmla="*/ 24 h 456"/>
                </a:gdLst>
                <a:ahLst/>
                <a:cxnLst>
                  <a:cxn ang="0">
                    <a:pos x="T0" y="T1"/>
                  </a:cxn>
                  <a:cxn ang="0">
                    <a:pos x="T2" y="T3"/>
                  </a:cxn>
                  <a:cxn ang="0">
                    <a:pos x="T4" y="T5"/>
                  </a:cxn>
                </a:cxnLst>
                <a:rect l="0" t="0" r="r" b="b"/>
                <a:pathLst>
                  <a:path w="1" h="456">
                    <a:moveTo>
                      <a:pt x="0" y="456"/>
                    </a:moveTo>
                    <a:cubicBezTo>
                      <a:pt x="0" y="300"/>
                      <a:pt x="0" y="144"/>
                      <a:pt x="0" y="72"/>
                    </a:cubicBezTo>
                    <a:cubicBezTo>
                      <a:pt x="0" y="0"/>
                      <a:pt x="0" y="12"/>
                      <a:pt x="0" y="24"/>
                    </a:cubicBezTo>
                  </a:path>
                </a:pathLst>
              </a:custGeom>
              <a:noFill/>
              <a:ln w="25400" cap="flat" cmpd="sng">
                <a:solidFill>
                  <a:srgbClr val="FF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65" name="Freeform 105"/>
              <p:cNvSpPr>
                <a:spLocks/>
              </p:cNvSpPr>
              <p:nvPr/>
            </p:nvSpPr>
            <p:spPr bwMode="auto">
              <a:xfrm>
                <a:off x="3984" y="1824"/>
                <a:ext cx="728" cy="1440"/>
              </a:xfrm>
              <a:custGeom>
                <a:avLst/>
                <a:gdLst>
                  <a:gd name="T0" fmla="*/ 0 w 728"/>
                  <a:gd name="T1" fmla="*/ 1440 h 1440"/>
                  <a:gd name="T2" fmla="*/ 624 w 728"/>
                  <a:gd name="T3" fmla="*/ 864 h 1440"/>
                  <a:gd name="T4" fmla="*/ 624 w 728"/>
                  <a:gd name="T5" fmla="*/ 0 h 1440"/>
                </a:gdLst>
                <a:ahLst/>
                <a:cxnLst>
                  <a:cxn ang="0">
                    <a:pos x="T0" y="T1"/>
                  </a:cxn>
                  <a:cxn ang="0">
                    <a:pos x="T2" y="T3"/>
                  </a:cxn>
                  <a:cxn ang="0">
                    <a:pos x="T4" y="T5"/>
                  </a:cxn>
                </a:cxnLst>
                <a:rect l="0" t="0" r="r" b="b"/>
                <a:pathLst>
                  <a:path w="728" h="1440">
                    <a:moveTo>
                      <a:pt x="0" y="1440"/>
                    </a:moveTo>
                    <a:cubicBezTo>
                      <a:pt x="260" y="1272"/>
                      <a:pt x="520" y="1104"/>
                      <a:pt x="624" y="864"/>
                    </a:cubicBezTo>
                    <a:cubicBezTo>
                      <a:pt x="728" y="624"/>
                      <a:pt x="676" y="312"/>
                      <a:pt x="624" y="0"/>
                    </a:cubicBezTo>
                  </a:path>
                </a:pathLst>
              </a:custGeom>
              <a:noFill/>
              <a:ln w="25400" cap="flat" cmpd="sng">
                <a:solidFill>
                  <a:srgbClr val="FF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266" name="Freeform 106"/>
              <p:cNvSpPr>
                <a:spLocks/>
              </p:cNvSpPr>
              <p:nvPr/>
            </p:nvSpPr>
            <p:spPr bwMode="auto">
              <a:xfrm>
                <a:off x="3624" y="2304"/>
                <a:ext cx="216" cy="960"/>
              </a:xfrm>
              <a:custGeom>
                <a:avLst/>
                <a:gdLst>
                  <a:gd name="T0" fmla="*/ 216 w 216"/>
                  <a:gd name="T1" fmla="*/ 960 h 960"/>
                  <a:gd name="T2" fmla="*/ 24 w 216"/>
                  <a:gd name="T3" fmla="*/ 672 h 960"/>
                  <a:gd name="T4" fmla="*/ 72 w 216"/>
                  <a:gd name="T5" fmla="*/ 0 h 960"/>
                </a:gdLst>
                <a:ahLst/>
                <a:cxnLst>
                  <a:cxn ang="0">
                    <a:pos x="T0" y="T1"/>
                  </a:cxn>
                  <a:cxn ang="0">
                    <a:pos x="T2" y="T3"/>
                  </a:cxn>
                  <a:cxn ang="0">
                    <a:pos x="T4" y="T5"/>
                  </a:cxn>
                </a:cxnLst>
                <a:rect l="0" t="0" r="r" b="b"/>
                <a:pathLst>
                  <a:path w="216" h="960">
                    <a:moveTo>
                      <a:pt x="216" y="960"/>
                    </a:moveTo>
                    <a:cubicBezTo>
                      <a:pt x="132" y="896"/>
                      <a:pt x="48" y="832"/>
                      <a:pt x="24" y="672"/>
                    </a:cubicBezTo>
                    <a:cubicBezTo>
                      <a:pt x="0" y="512"/>
                      <a:pt x="36" y="256"/>
                      <a:pt x="72" y="0"/>
                    </a:cubicBezTo>
                  </a:path>
                </a:pathLst>
              </a:custGeom>
              <a:noFill/>
              <a:ln w="25400">
                <a:solidFill>
                  <a:srgbClr val="FF99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spTree>
    <p:extLst>
      <p:ext uri="{BB962C8B-B14F-4D97-AF65-F5344CB8AC3E}">
        <p14:creationId xmlns:p14="http://schemas.microsoft.com/office/powerpoint/2010/main" val="959043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2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18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7" grpId="0"/>
      <p:bldP spid="92181"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zh-CN"/>
              <a:t>Solving the Optimization Problem </a:t>
            </a:r>
          </a:p>
        </p:txBody>
      </p:sp>
      <p:graphicFrame>
        <p:nvGraphicFramePr>
          <p:cNvPr id="93188" name="Object 4"/>
          <p:cNvGraphicFramePr>
            <a:graphicFrameLocks noChangeAspect="1"/>
          </p:cNvGraphicFramePr>
          <p:nvPr/>
        </p:nvGraphicFramePr>
        <p:xfrm>
          <a:off x="3886201" y="2133601"/>
          <a:ext cx="3960813" cy="722313"/>
        </p:xfrm>
        <a:graphic>
          <a:graphicData uri="http://schemas.openxmlformats.org/presentationml/2006/ole">
            <mc:AlternateContent xmlns:mc="http://schemas.openxmlformats.org/markup-compatibility/2006">
              <mc:Choice xmlns:v="urn:schemas-microsoft-com:vml" Requires="v">
                <p:oleObj name="Equation" r:id="rId2" imgW="1879560" imgH="342720" progId="Equation.DSMT4">
                  <p:embed/>
                </p:oleObj>
              </mc:Choice>
              <mc:Fallback>
                <p:oleObj name="Equation" r:id="rId2" imgW="1879560" imgH="342720" progId="Equation.DSMT4">
                  <p:embed/>
                  <p:pic>
                    <p:nvPicPr>
                      <p:cNvPr id="931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1" y="2133601"/>
                        <a:ext cx="3960813"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89" name="Rectangle 5"/>
          <p:cNvSpPr>
            <a:spLocks noChangeArrowheads="1"/>
          </p:cNvSpPr>
          <p:nvPr/>
        </p:nvSpPr>
        <p:spPr bwMode="auto">
          <a:xfrm>
            <a:off x="1905000" y="13716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linear discriminant function is: </a:t>
            </a:r>
          </a:p>
        </p:txBody>
      </p:sp>
      <p:sp>
        <p:nvSpPr>
          <p:cNvPr id="93190" name="Rectangle 6"/>
          <p:cNvSpPr>
            <a:spLocks noChangeArrowheads="1"/>
          </p:cNvSpPr>
          <p:nvPr/>
        </p:nvSpPr>
        <p:spPr bwMode="auto">
          <a:xfrm>
            <a:off x="1905000" y="32004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Notice it relies on a </a:t>
            </a:r>
            <a:r>
              <a:rPr lang="en-US" altLang="zh-CN" sz="2200" i="1">
                <a:solidFill>
                  <a:srgbClr val="FF9900"/>
                </a:solidFill>
              </a:rPr>
              <a:t>dot product</a:t>
            </a:r>
            <a:r>
              <a:rPr lang="en-US" altLang="zh-CN" sz="2200"/>
              <a:t> between the test point </a:t>
            </a:r>
            <a:r>
              <a:rPr lang="en-US" altLang="zh-CN" sz="2200" b="1" i="1">
                <a:solidFill>
                  <a:schemeClr val="tx2"/>
                </a:solidFill>
              </a:rPr>
              <a:t>x</a:t>
            </a:r>
            <a:r>
              <a:rPr lang="en-US" altLang="zh-CN" sz="2200" b="1" i="1"/>
              <a:t> </a:t>
            </a:r>
            <a:r>
              <a:rPr lang="en-US" altLang="zh-CN" sz="2200"/>
              <a:t>and the support vectors </a:t>
            </a:r>
            <a:r>
              <a:rPr lang="en-US" altLang="zh-CN" sz="2200" b="1" i="1">
                <a:solidFill>
                  <a:schemeClr val="tx2"/>
                </a:solidFill>
              </a:rPr>
              <a:t>x</a:t>
            </a:r>
            <a:r>
              <a:rPr lang="en-US" altLang="zh-CN" sz="2200" b="1" i="1" baseline="-25000">
                <a:solidFill>
                  <a:schemeClr val="tx2"/>
                </a:solidFill>
              </a:rPr>
              <a:t>i</a:t>
            </a:r>
          </a:p>
        </p:txBody>
      </p:sp>
      <p:sp>
        <p:nvSpPr>
          <p:cNvPr id="93195" name="Rectangle 11"/>
          <p:cNvSpPr>
            <a:spLocks noChangeArrowheads="1"/>
          </p:cNvSpPr>
          <p:nvPr/>
        </p:nvSpPr>
        <p:spPr bwMode="auto">
          <a:xfrm>
            <a:off x="1905000" y="4495800"/>
            <a:ext cx="7848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Also keep in mind that solving the optimization problem involved computing the </a:t>
            </a:r>
            <a:r>
              <a:rPr lang="en-US" altLang="zh-CN" sz="2200">
                <a:solidFill>
                  <a:srgbClr val="FF9900"/>
                </a:solidFill>
              </a:rPr>
              <a:t>dot products</a:t>
            </a:r>
            <a:r>
              <a:rPr lang="en-US" altLang="zh-CN" sz="2200"/>
              <a:t> </a:t>
            </a:r>
            <a:r>
              <a:rPr lang="en-US" altLang="zh-CN" sz="2200" b="1" i="1">
                <a:solidFill>
                  <a:schemeClr val="tx2"/>
                </a:solidFill>
              </a:rPr>
              <a:t>x</a:t>
            </a:r>
            <a:r>
              <a:rPr lang="en-US" altLang="zh-CN" sz="2200" b="1" i="1" baseline="-25000">
                <a:solidFill>
                  <a:schemeClr val="tx2"/>
                </a:solidFill>
              </a:rPr>
              <a:t>i</a:t>
            </a:r>
            <a:r>
              <a:rPr lang="en-US" altLang="zh-CN" sz="2200" b="1" i="1" baseline="30000">
                <a:solidFill>
                  <a:schemeClr val="tx2"/>
                </a:solidFill>
              </a:rPr>
              <a:t>T</a:t>
            </a:r>
            <a:r>
              <a:rPr lang="en-US" altLang="zh-CN" sz="2200" b="1" i="1">
                <a:solidFill>
                  <a:schemeClr val="tx2"/>
                </a:solidFill>
              </a:rPr>
              <a:t>x</a:t>
            </a:r>
            <a:r>
              <a:rPr lang="en-US" altLang="zh-CN" sz="2200" b="1" i="1" baseline="-25000">
                <a:solidFill>
                  <a:schemeClr val="tx2"/>
                </a:solidFill>
              </a:rPr>
              <a:t>j</a:t>
            </a:r>
            <a:r>
              <a:rPr lang="en-US" altLang="zh-CN" sz="2200" b="1" baseline="-25000">
                <a:solidFill>
                  <a:schemeClr val="tx2"/>
                </a:solidFill>
              </a:rPr>
              <a:t> </a:t>
            </a:r>
            <a:r>
              <a:rPr lang="en-US" altLang="zh-CN" sz="2200"/>
              <a:t>between all pairs of training points</a:t>
            </a:r>
          </a:p>
        </p:txBody>
      </p:sp>
    </p:spTree>
    <p:extLst>
      <p:ext uri="{BB962C8B-B14F-4D97-AF65-F5344CB8AC3E}">
        <p14:creationId xmlns:p14="http://schemas.microsoft.com/office/powerpoint/2010/main" val="3972719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p:bldP spid="93195"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a:t>Large Margin Linear Classifier </a:t>
            </a:r>
          </a:p>
        </p:txBody>
      </p:sp>
      <p:grpSp>
        <p:nvGrpSpPr>
          <p:cNvPr id="95236" name="Group 4"/>
          <p:cNvGrpSpPr>
            <a:grpSpLocks/>
          </p:cNvGrpSpPr>
          <p:nvPr/>
        </p:nvGrpSpPr>
        <p:grpSpPr bwMode="auto">
          <a:xfrm>
            <a:off x="5867400" y="1600200"/>
            <a:ext cx="4419600" cy="4419600"/>
            <a:chOff x="2736" y="1008"/>
            <a:chExt cx="2784" cy="2784"/>
          </a:xfrm>
        </p:grpSpPr>
        <p:sp>
          <p:nvSpPr>
            <p:cNvPr id="95237" name="Line 5"/>
            <p:cNvSpPr>
              <a:spLocks noChangeShapeType="1"/>
            </p:cNvSpPr>
            <p:nvPr/>
          </p:nvSpPr>
          <p:spPr bwMode="auto">
            <a:xfrm>
              <a:off x="2736" y="3648"/>
              <a:ext cx="27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38" name="Line 6"/>
            <p:cNvSpPr>
              <a:spLocks noChangeShapeType="1"/>
            </p:cNvSpPr>
            <p:nvPr/>
          </p:nvSpPr>
          <p:spPr bwMode="auto">
            <a:xfrm flipV="1">
              <a:off x="2928" y="1008"/>
              <a:ext cx="0" cy="27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95240" name="Oval 8"/>
          <p:cNvSpPr>
            <a:spLocks noChangeArrowheads="1"/>
          </p:cNvSpPr>
          <p:nvPr/>
        </p:nvSpPr>
        <p:spPr bwMode="auto">
          <a:xfrm>
            <a:off x="7818438" y="410368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1" name="Oval 9"/>
          <p:cNvSpPr>
            <a:spLocks noChangeArrowheads="1"/>
          </p:cNvSpPr>
          <p:nvPr/>
        </p:nvSpPr>
        <p:spPr bwMode="auto">
          <a:xfrm>
            <a:off x="8305800" y="3962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2" name="Oval 10"/>
          <p:cNvSpPr>
            <a:spLocks noChangeArrowheads="1"/>
          </p:cNvSpPr>
          <p:nvPr/>
        </p:nvSpPr>
        <p:spPr bwMode="auto">
          <a:xfrm>
            <a:off x="8229600" y="4343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3" name="Oval 11"/>
          <p:cNvSpPr>
            <a:spLocks noChangeArrowheads="1"/>
          </p:cNvSpPr>
          <p:nvPr/>
        </p:nvSpPr>
        <p:spPr bwMode="auto">
          <a:xfrm>
            <a:off x="8686800" y="44196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4" name="Oval 12"/>
          <p:cNvSpPr>
            <a:spLocks noChangeArrowheads="1"/>
          </p:cNvSpPr>
          <p:nvPr/>
        </p:nvSpPr>
        <p:spPr bwMode="auto">
          <a:xfrm>
            <a:off x="9067800" y="38862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5" name="Oval 13"/>
          <p:cNvSpPr>
            <a:spLocks noChangeArrowheads="1"/>
          </p:cNvSpPr>
          <p:nvPr/>
        </p:nvSpPr>
        <p:spPr bwMode="auto">
          <a:xfrm>
            <a:off x="7924800" y="47244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6" name="Oval 14"/>
          <p:cNvSpPr>
            <a:spLocks noChangeArrowheads="1"/>
          </p:cNvSpPr>
          <p:nvPr/>
        </p:nvSpPr>
        <p:spPr bwMode="auto">
          <a:xfrm>
            <a:off x="7391400" y="51816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7" name="Oval 15"/>
          <p:cNvSpPr>
            <a:spLocks noChangeArrowheads="1"/>
          </p:cNvSpPr>
          <p:nvPr/>
        </p:nvSpPr>
        <p:spPr bwMode="auto">
          <a:xfrm>
            <a:off x="8763000" y="4953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49" name="Oval 17"/>
          <p:cNvSpPr>
            <a:spLocks noChangeArrowheads="1"/>
          </p:cNvSpPr>
          <p:nvPr/>
        </p:nvSpPr>
        <p:spPr bwMode="auto">
          <a:xfrm>
            <a:off x="6629400" y="21336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0" name="Oval 18"/>
          <p:cNvSpPr>
            <a:spLocks noChangeArrowheads="1"/>
          </p:cNvSpPr>
          <p:nvPr/>
        </p:nvSpPr>
        <p:spPr bwMode="auto">
          <a:xfrm>
            <a:off x="6705600" y="2590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1" name="Oval 19"/>
          <p:cNvSpPr>
            <a:spLocks noChangeArrowheads="1"/>
          </p:cNvSpPr>
          <p:nvPr/>
        </p:nvSpPr>
        <p:spPr bwMode="auto">
          <a:xfrm>
            <a:off x="7543800" y="24384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2" name="Oval 20"/>
          <p:cNvSpPr>
            <a:spLocks noChangeArrowheads="1"/>
          </p:cNvSpPr>
          <p:nvPr/>
        </p:nvSpPr>
        <p:spPr bwMode="auto">
          <a:xfrm>
            <a:off x="6705600" y="3352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3" name="Oval 21"/>
          <p:cNvSpPr>
            <a:spLocks noChangeArrowheads="1"/>
          </p:cNvSpPr>
          <p:nvPr/>
        </p:nvSpPr>
        <p:spPr bwMode="auto">
          <a:xfrm>
            <a:off x="7391400" y="3352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4" name="Oval 22"/>
          <p:cNvSpPr>
            <a:spLocks noChangeArrowheads="1"/>
          </p:cNvSpPr>
          <p:nvPr/>
        </p:nvSpPr>
        <p:spPr bwMode="auto">
          <a:xfrm>
            <a:off x="8305800" y="20574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5" name="Oval 23"/>
          <p:cNvSpPr>
            <a:spLocks noChangeArrowheads="1"/>
          </p:cNvSpPr>
          <p:nvPr/>
        </p:nvSpPr>
        <p:spPr bwMode="auto">
          <a:xfrm>
            <a:off x="8686800" y="25146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57" name="Rectangle 25"/>
          <p:cNvSpPr>
            <a:spLocks noGrp="1" noChangeArrowheads="1"/>
          </p:cNvSpPr>
          <p:nvPr>
            <p:ph type="body" idx="1"/>
          </p:nvPr>
        </p:nvSpPr>
        <p:spPr>
          <a:xfrm>
            <a:off x="1981200" y="1443038"/>
            <a:ext cx="4038600" cy="1223962"/>
          </a:xfrm>
          <a:noFill/>
          <a:ln/>
        </p:spPr>
        <p:txBody>
          <a:bodyPr/>
          <a:lstStyle/>
          <a:p>
            <a:r>
              <a:rPr lang="en-US" altLang="zh-CN" sz="2200"/>
              <a:t>What if data is not linear separable? (noisy data, outliers, etc.)</a:t>
            </a:r>
          </a:p>
        </p:txBody>
      </p:sp>
      <p:sp>
        <p:nvSpPr>
          <p:cNvPr id="95258" name="Rectangle 26"/>
          <p:cNvSpPr>
            <a:spLocks noChangeArrowheads="1"/>
          </p:cNvSpPr>
          <p:nvPr/>
        </p:nvSpPr>
        <p:spPr bwMode="auto">
          <a:xfrm>
            <a:off x="1981200" y="3209926"/>
            <a:ext cx="365760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Slack variables </a:t>
            </a:r>
            <a:r>
              <a:rPr lang="el-GR" altLang="en-US" sz="2200" i="1"/>
              <a:t>ξ</a:t>
            </a:r>
            <a:r>
              <a:rPr lang="en-US" altLang="zh-CN" sz="2200" i="1" baseline="-25000"/>
              <a:t>i</a:t>
            </a:r>
            <a:r>
              <a:rPr lang="en-US" altLang="zh-CN" sz="2200" baseline="-25000"/>
              <a:t> </a:t>
            </a:r>
            <a:r>
              <a:rPr lang="en-US" altLang="zh-CN" sz="2200"/>
              <a:t>can be added to allow mis-classification of difficult or noisy data points</a:t>
            </a:r>
          </a:p>
        </p:txBody>
      </p:sp>
      <p:sp>
        <p:nvSpPr>
          <p:cNvPr id="95259" name="Text Box 27"/>
          <p:cNvSpPr txBox="1">
            <a:spLocks noChangeArrowheads="1"/>
          </p:cNvSpPr>
          <p:nvPr/>
        </p:nvSpPr>
        <p:spPr bwMode="auto">
          <a:xfrm>
            <a:off x="10042525" y="529431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1</a:t>
            </a:r>
          </a:p>
        </p:txBody>
      </p:sp>
      <p:sp>
        <p:nvSpPr>
          <p:cNvPr id="95260" name="Text Box 28"/>
          <p:cNvSpPr txBox="1">
            <a:spLocks noChangeArrowheads="1"/>
          </p:cNvSpPr>
          <p:nvPr/>
        </p:nvSpPr>
        <p:spPr bwMode="auto">
          <a:xfrm>
            <a:off x="6248400" y="14478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x</a:t>
            </a:r>
            <a:r>
              <a:rPr lang="en-US" altLang="zh-CN" baseline="-25000"/>
              <a:t>2</a:t>
            </a:r>
          </a:p>
        </p:txBody>
      </p:sp>
      <p:grpSp>
        <p:nvGrpSpPr>
          <p:cNvPr id="95261" name="Group 29"/>
          <p:cNvGrpSpPr>
            <a:grpSpLocks/>
          </p:cNvGrpSpPr>
          <p:nvPr/>
        </p:nvGrpSpPr>
        <p:grpSpPr bwMode="auto">
          <a:xfrm>
            <a:off x="8691564" y="741364"/>
            <a:ext cx="1931987" cy="871537"/>
            <a:chOff x="4445" y="467"/>
            <a:chExt cx="1217" cy="549"/>
          </a:xfrm>
        </p:grpSpPr>
        <p:sp>
          <p:nvSpPr>
            <p:cNvPr id="95262" name="Text Box 30"/>
            <p:cNvSpPr txBox="1">
              <a:spLocks noChangeArrowheads="1"/>
            </p:cNvSpPr>
            <p:nvPr/>
          </p:nvSpPr>
          <p:spPr bwMode="auto">
            <a:xfrm>
              <a:off x="4462" y="468"/>
              <a:ext cx="1200"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tx1"/>
                </a:buClr>
              </a:pPr>
              <a:r>
                <a:rPr lang="en-US" altLang="zh-CN" sz="2000">
                  <a:latin typeface="Tahoma" panose="020B0604030504040204" pitchFamily="34" charset="0"/>
                </a:rPr>
                <a:t>denotes +1</a:t>
              </a:r>
            </a:p>
            <a:p>
              <a:pPr algn="ctr">
                <a:spcBef>
                  <a:spcPct val="50000"/>
                </a:spcBef>
                <a:buClr>
                  <a:schemeClr val="tx1"/>
                </a:buClr>
              </a:pPr>
              <a:r>
                <a:rPr lang="en-US" altLang="zh-CN" sz="2000">
                  <a:latin typeface="Tahoma" panose="020B0604030504040204" pitchFamily="34" charset="0"/>
                </a:rPr>
                <a:t>denotes -1</a:t>
              </a:r>
            </a:p>
          </p:txBody>
        </p:sp>
        <p:grpSp>
          <p:nvGrpSpPr>
            <p:cNvPr id="95263" name="Group 31"/>
            <p:cNvGrpSpPr>
              <a:grpSpLocks/>
            </p:cNvGrpSpPr>
            <p:nvPr/>
          </p:nvGrpSpPr>
          <p:grpSpPr bwMode="auto">
            <a:xfrm>
              <a:off x="4445" y="467"/>
              <a:ext cx="1060" cy="549"/>
              <a:chOff x="4445" y="467"/>
              <a:chExt cx="1060" cy="549"/>
            </a:xfrm>
          </p:grpSpPr>
          <p:sp>
            <p:nvSpPr>
              <p:cNvPr id="95264" name="Oval 32"/>
              <p:cNvSpPr>
                <a:spLocks noChangeArrowheads="1"/>
              </p:cNvSpPr>
              <p:nvPr/>
            </p:nvSpPr>
            <p:spPr bwMode="auto">
              <a:xfrm>
                <a:off x="4522" y="859"/>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65" name="Oval 33"/>
              <p:cNvSpPr>
                <a:spLocks noChangeArrowheads="1"/>
              </p:cNvSpPr>
              <p:nvPr/>
            </p:nvSpPr>
            <p:spPr bwMode="auto">
              <a:xfrm>
                <a:off x="4505" y="556"/>
                <a:ext cx="96" cy="96"/>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66" name="Rectangle 34"/>
              <p:cNvSpPr>
                <a:spLocks noChangeArrowheads="1"/>
              </p:cNvSpPr>
              <p:nvPr/>
            </p:nvSpPr>
            <p:spPr bwMode="auto">
              <a:xfrm>
                <a:off x="4445" y="467"/>
                <a:ext cx="1060" cy="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95271" name="Oval 39"/>
          <p:cNvSpPr>
            <a:spLocks noChangeArrowheads="1"/>
          </p:cNvSpPr>
          <p:nvPr/>
        </p:nvSpPr>
        <p:spPr bwMode="auto">
          <a:xfrm>
            <a:off x="8763000" y="4114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272" name="Oval 40"/>
          <p:cNvSpPr>
            <a:spLocks noChangeArrowheads="1"/>
          </p:cNvSpPr>
          <p:nvPr/>
        </p:nvSpPr>
        <p:spPr bwMode="auto">
          <a:xfrm>
            <a:off x="7010400" y="3048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95282" name="Group 50"/>
          <p:cNvGrpSpPr>
            <a:grpSpLocks/>
          </p:cNvGrpSpPr>
          <p:nvPr/>
        </p:nvGrpSpPr>
        <p:grpSpPr bwMode="auto">
          <a:xfrm>
            <a:off x="4953000" y="1905000"/>
            <a:ext cx="5334000" cy="3352800"/>
            <a:chOff x="2160" y="1200"/>
            <a:chExt cx="3360" cy="2112"/>
          </a:xfrm>
        </p:grpSpPr>
        <p:sp>
          <p:nvSpPr>
            <p:cNvPr id="95256" name="Line 24"/>
            <p:cNvSpPr>
              <a:spLocks noChangeShapeType="1"/>
            </p:cNvSpPr>
            <p:nvPr/>
          </p:nvSpPr>
          <p:spPr bwMode="auto">
            <a:xfrm flipV="1">
              <a:off x="2832" y="1440"/>
              <a:ext cx="2544" cy="1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73" name="Line 41"/>
            <p:cNvSpPr>
              <a:spLocks noChangeShapeType="1"/>
            </p:cNvSpPr>
            <p:nvPr/>
          </p:nvSpPr>
          <p:spPr bwMode="auto">
            <a:xfrm flipV="1">
              <a:off x="2688" y="1200"/>
              <a:ext cx="2544" cy="1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74" name="Line 42"/>
            <p:cNvSpPr>
              <a:spLocks noChangeShapeType="1"/>
            </p:cNvSpPr>
            <p:nvPr/>
          </p:nvSpPr>
          <p:spPr bwMode="auto">
            <a:xfrm flipV="1">
              <a:off x="2976" y="1632"/>
              <a:ext cx="2544" cy="16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75" name="Rectangle 43"/>
            <p:cNvSpPr>
              <a:spLocks noChangeArrowheads="1"/>
            </p:cNvSpPr>
            <p:nvPr/>
          </p:nvSpPr>
          <p:spPr bwMode="auto">
            <a:xfrm rot="-45254740">
              <a:off x="2352" y="2736"/>
              <a:ext cx="15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0</a:t>
              </a:r>
            </a:p>
          </p:txBody>
        </p:sp>
        <p:sp>
          <p:nvSpPr>
            <p:cNvPr id="95276" name="Rectangle 44"/>
            <p:cNvSpPr>
              <a:spLocks noChangeArrowheads="1"/>
            </p:cNvSpPr>
            <p:nvPr/>
          </p:nvSpPr>
          <p:spPr bwMode="auto">
            <a:xfrm rot="-45254740">
              <a:off x="2496" y="2928"/>
              <a:ext cx="15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sp>
          <p:nvSpPr>
            <p:cNvPr id="95277" name="Rectangle 45"/>
            <p:cNvSpPr>
              <a:spLocks noChangeArrowheads="1"/>
            </p:cNvSpPr>
            <p:nvPr/>
          </p:nvSpPr>
          <p:spPr bwMode="auto">
            <a:xfrm rot="-45254740">
              <a:off x="2160" y="2496"/>
              <a:ext cx="15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i="1"/>
                <a:t>w</a:t>
              </a:r>
              <a:r>
                <a:rPr lang="en-US" altLang="zh-CN" b="1" i="1" baseline="30000"/>
                <a:t>T</a:t>
              </a:r>
              <a:r>
                <a:rPr lang="en-US" altLang="zh-CN" b="1" i="1"/>
                <a:t> x + b = 1</a:t>
              </a:r>
            </a:p>
          </p:txBody>
        </p:sp>
      </p:grpSp>
      <p:sp>
        <p:nvSpPr>
          <p:cNvPr id="95278" name="Line 46"/>
          <p:cNvSpPr>
            <a:spLocks noChangeShapeType="1"/>
          </p:cNvSpPr>
          <p:nvPr/>
        </p:nvSpPr>
        <p:spPr bwMode="auto">
          <a:xfrm>
            <a:off x="7088188" y="3132139"/>
            <a:ext cx="690562" cy="1120775"/>
          </a:xfrm>
          <a:prstGeom prst="line">
            <a:avLst/>
          </a:prstGeom>
          <a:noFill/>
          <a:ln w="254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79" name="Line 47"/>
          <p:cNvSpPr>
            <a:spLocks noChangeShapeType="1"/>
          </p:cNvSpPr>
          <p:nvPr/>
        </p:nvSpPr>
        <p:spPr bwMode="auto">
          <a:xfrm>
            <a:off x="8123238" y="3044826"/>
            <a:ext cx="690562" cy="1120775"/>
          </a:xfrm>
          <a:prstGeom prst="line">
            <a:avLst/>
          </a:prstGeom>
          <a:noFill/>
          <a:ln w="254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95280" name="Object 48"/>
          <p:cNvGraphicFramePr>
            <a:graphicFrameLocks noChangeAspect="1"/>
          </p:cNvGraphicFramePr>
          <p:nvPr/>
        </p:nvGraphicFramePr>
        <p:xfrm>
          <a:off x="7196139" y="3551238"/>
          <a:ext cx="312737" cy="469900"/>
        </p:xfrm>
        <a:graphic>
          <a:graphicData uri="http://schemas.openxmlformats.org/presentationml/2006/ole">
            <mc:AlternateContent xmlns:mc="http://schemas.openxmlformats.org/markup-compatibility/2006">
              <mc:Choice xmlns:v="urn:schemas-microsoft-com:vml" Requires="v">
                <p:oleObj name="Equation" r:id="rId2" imgW="152280" imgH="228600" progId="Equation.DSMT4">
                  <p:embed/>
                </p:oleObj>
              </mc:Choice>
              <mc:Fallback>
                <p:oleObj name="Equation" r:id="rId2" imgW="152280" imgH="228600" progId="Equation.DSMT4">
                  <p:embed/>
                  <p:pic>
                    <p:nvPicPr>
                      <p:cNvPr id="95280" name="Object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139" y="3551238"/>
                        <a:ext cx="31273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81" name="Object 49"/>
          <p:cNvGraphicFramePr>
            <a:graphicFrameLocks noChangeAspect="1"/>
          </p:cNvGraphicFramePr>
          <p:nvPr/>
        </p:nvGraphicFramePr>
        <p:xfrm>
          <a:off x="8456614" y="3194050"/>
          <a:ext cx="338137" cy="469900"/>
        </p:xfrm>
        <a:graphic>
          <a:graphicData uri="http://schemas.openxmlformats.org/presentationml/2006/ole">
            <mc:AlternateContent xmlns:mc="http://schemas.openxmlformats.org/markup-compatibility/2006">
              <mc:Choice xmlns:v="urn:schemas-microsoft-com:vml" Requires="v">
                <p:oleObj name="Equation" r:id="rId4" imgW="164880" imgH="228600" progId="Equation.DSMT4">
                  <p:embed/>
                </p:oleObj>
              </mc:Choice>
              <mc:Fallback>
                <p:oleObj name="Equation" r:id="rId4" imgW="164880" imgH="228600" progId="Equation.DSMT4">
                  <p:embed/>
                  <p:pic>
                    <p:nvPicPr>
                      <p:cNvPr id="95281"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614" y="3194050"/>
                        <a:ext cx="33813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36212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52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2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2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8" grpId="0"/>
      <p:bldP spid="95278" grpId="0" animBg="1"/>
      <p:bldP spid="95279"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zh-CN"/>
              <a:t>Large Margin Linear Classifier </a:t>
            </a:r>
          </a:p>
        </p:txBody>
      </p:sp>
      <p:sp>
        <p:nvSpPr>
          <p:cNvPr id="96278" name="Rectangle 22"/>
          <p:cNvSpPr>
            <a:spLocks noChangeArrowheads="1"/>
          </p:cNvSpPr>
          <p:nvPr/>
        </p:nvSpPr>
        <p:spPr bwMode="auto">
          <a:xfrm>
            <a:off x="1981200" y="1390650"/>
            <a:ext cx="36576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Formulation:</a:t>
            </a:r>
          </a:p>
        </p:txBody>
      </p:sp>
      <p:graphicFrame>
        <p:nvGraphicFramePr>
          <p:cNvPr id="96300" name="Object 44"/>
          <p:cNvGraphicFramePr>
            <a:graphicFrameLocks noChangeAspect="1"/>
          </p:cNvGraphicFramePr>
          <p:nvPr/>
        </p:nvGraphicFramePr>
        <p:xfrm>
          <a:off x="4267200" y="3581400"/>
          <a:ext cx="2597150" cy="508000"/>
        </p:xfrm>
        <a:graphic>
          <a:graphicData uri="http://schemas.openxmlformats.org/presentationml/2006/ole">
            <mc:AlternateContent xmlns:mc="http://schemas.openxmlformats.org/markup-compatibility/2006">
              <mc:Choice xmlns:v="urn:schemas-microsoft-com:vml" Requires="v">
                <p:oleObj name="Equation" r:id="rId2" imgW="1231560" imgH="241200" progId="Equation.DSMT4">
                  <p:embed/>
                </p:oleObj>
              </mc:Choice>
              <mc:Fallback>
                <p:oleObj name="Equation" r:id="rId2" imgW="1231560" imgH="241200" progId="Equation.DSMT4">
                  <p:embed/>
                  <p:pic>
                    <p:nvPicPr>
                      <p:cNvPr id="96300" name="Object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581400"/>
                        <a:ext cx="259715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301" name="Object 45"/>
          <p:cNvGraphicFramePr>
            <a:graphicFrameLocks noChangeAspect="1"/>
          </p:cNvGraphicFramePr>
          <p:nvPr/>
        </p:nvGraphicFramePr>
        <p:xfrm>
          <a:off x="3810000" y="1905000"/>
          <a:ext cx="3481388" cy="908050"/>
        </p:xfrm>
        <a:graphic>
          <a:graphicData uri="http://schemas.openxmlformats.org/presentationml/2006/ole">
            <mc:AlternateContent xmlns:mc="http://schemas.openxmlformats.org/markup-compatibility/2006">
              <mc:Choice xmlns:v="urn:schemas-microsoft-com:vml" Requires="v">
                <p:oleObj name="Equation" r:id="rId4" imgW="1650960" imgH="431640" progId="Equation.DSMT4">
                  <p:embed/>
                </p:oleObj>
              </mc:Choice>
              <mc:Fallback>
                <p:oleObj name="Equation" r:id="rId4" imgW="1650960" imgH="431640" progId="Equation.DSMT4">
                  <p:embed/>
                  <p:pic>
                    <p:nvPicPr>
                      <p:cNvPr id="96301"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905000"/>
                        <a:ext cx="3481388"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02" name="Text Box 46"/>
          <p:cNvSpPr txBox="1">
            <a:spLocks noChangeArrowheads="1"/>
          </p:cNvSpPr>
          <p:nvPr/>
        </p:nvSpPr>
        <p:spPr bwMode="auto">
          <a:xfrm>
            <a:off x="2971801" y="29718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96304" name="Object 48"/>
          <p:cNvGraphicFramePr>
            <a:graphicFrameLocks noChangeAspect="1"/>
          </p:cNvGraphicFramePr>
          <p:nvPr/>
        </p:nvGraphicFramePr>
        <p:xfrm>
          <a:off x="5257801" y="4267200"/>
          <a:ext cx="803275" cy="482600"/>
        </p:xfrm>
        <a:graphic>
          <a:graphicData uri="http://schemas.openxmlformats.org/presentationml/2006/ole">
            <mc:AlternateContent xmlns:mc="http://schemas.openxmlformats.org/markup-compatibility/2006">
              <mc:Choice xmlns:v="urn:schemas-microsoft-com:vml" Requires="v">
                <p:oleObj name="Equation" r:id="rId6" imgW="380880" imgH="228600" progId="Equation.DSMT4">
                  <p:embed/>
                </p:oleObj>
              </mc:Choice>
              <mc:Fallback>
                <p:oleObj name="Equation" r:id="rId6" imgW="380880" imgH="228600" progId="Equation.DSMT4">
                  <p:embed/>
                  <p:pic>
                    <p:nvPicPr>
                      <p:cNvPr id="96304" name="Object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1" y="4267200"/>
                        <a:ext cx="8032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05" name="Rectangle 49"/>
          <p:cNvSpPr>
            <a:spLocks noChangeArrowheads="1"/>
          </p:cNvSpPr>
          <p:nvPr/>
        </p:nvSpPr>
        <p:spPr bwMode="auto">
          <a:xfrm>
            <a:off x="1981200" y="54102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Parameter </a:t>
            </a:r>
            <a:r>
              <a:rPr lang="en-US" altLang="zh-CN" sz="2200" i="1"/>
              <a:t>C</a:t>
            </a:r>
            <a:r>
              <a:rPr lang="en-US" altLang="zh-CN" sz="2200"/>
              <a:t> can be viewed as a way to control over-fitting.</a:t>
            </a:r>
          </a:p>
        </p:txBody>
      </p:sp>
    </p:spTree>
    <p:extLst>
      <p:ext uri="{BB962C8B-B14F-4D97-AF65-F5344CB8AC3E}">
        <p14:creationId xmlns:p14="http://schemas.microsoft.com/office/powerpoint/2010/main" val="31773390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a:t>Large Margin Linear Classifier </a:t>
            </a:r>
          </a:p>
        </p:txBody>
      </p:sp>
      <p:sp>
        <p:nvSpPr>
          <p:cNvPr id="97283" name="Rectangle 3"/>
          <p:cNvSpPr>
            <a:spLocks noChangeArrowheads="1"/>
          </p:cNvSpPr>
          <p:nvPr/>
        </p:nvSpPr>
        <p:spPr bwMode="auto">
          <a:xfrm>
            <a:off x="1981200" y="1390650"/>
            <a:ext cx="64770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Formulation: (Lagrangian Dual Problem)</a:t>
            </a:r>
          </a:p>
        </p:txBody>
      </p:sp>
      <p:graphicFrame>
        <p:nvGraphicFramePr>
          <p:cNvPr id="97289" name="Object 9"/>
          <p:cNvGraphicFramePr>
            <a:graphicFrameLocks noChangeAspect="1"/>
          </p:cNvGraphicFramePr>
          <p:nvPr/>
        </p:nvGraphicFramePr>
        <p:xfrm>
          <a:off x="3733801" y="2133600"/>
          <a:ext cx="5222875" cy="935038"/>
        </p:xfrm>
        <a:graphic>
          <a:graphicData uri="http://schemas.openxmlformats.org/presentationml/2006/ole">
            <mc:AlternateContent xmlns:mc="http://schemas.openxmlformats.org/markup-compatibility/2006">
              <mc:Choice xmlns:v="urn:schemas-microsoft-com:vml" Requires="v">
                <p:oleObj name="Equation" r:id="rId2" imgW="2476440" imgH="444240" progId="Equation.DSMT4">
                  <p:embed/>
                </p:oleObj>
              </mc:Choice>
              <mc:Fallback>
                <p:oleObj name="Equation" r:id="rId2" imgW="2476440" imgH="444240" progId="Equation.DSMT4">
                  <p:embed/>
                  <p:pic>
                    <p:nvPicPr>
                      <p:cNvPr id="97289"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1" y="2133600"/>
                        <a:ext cx="5222875"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0" name="Text Box 10"/>
          <p:cNvSpPr txBox="1">
            <a:spLocks noChangeArrowheads="1"/>
          </p:cNvSpPr>
          <p:nvPr/>
        </p:nvSpPr>
        <p:spPr bwMode="auto">
          <a:xfrm>
            <a:off x="3276601" y="342900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97291" name="Object 11"/>
          <p:cNvGraphicFramePr>
            <a:graphicFrameLocks noChangeAspect="1"/>
          </p:cNvGraphicFramePr>
          <p:nvPr/>
        </p:nvGraphicFramePr>
        <p:xfrm>
          <a:off x="5105401" y="3962401"/>
          <a:ext cx="1393825" cy="481013"/>
        </p:xfrm>
        <a:graphic>
          <a:graphicData uri="http://schemas.openxmlformats.org/presentationml/2006/ole">
            <mc:AlternateContent xmlns:mc="http://schemas.openxmlformats.org/markup-compatibility/2006">
              <mc:Choice xmlns:v="urn:schemas-microsoft-com:vml" Requires="v">
                <p:oleObj name="Equation" r:id="rId4" imgW="660240" imgH="228600" progId="Equation.DSMT4">
                  <p:embed/>
                </p:oleObj>
              </mc:Choice>
              <mc:Fallback>
                <p:oleObj name="Equation" r:id="rId4" imgW="660240" imgH="228600" progId="Equation.DSMT4">
                  <p:embed/>
                  <p:pic>
                    <p:nvPicPr>
                      <p:cNvPr id="9729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1" y="3962401"/>
                        <a:ext cx="13938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2" name="Object 12"/>
          <p:cNvGraphicFramePr>
            <a:graphicFrameLocks noChangeAspect="1"/>
          </p:cNvGraphicFramePr>
          <p:nvPr/>
        </p:nvGraphicFramePr>
        <p:xfrm>
          <a:off x="5105400" y="4572000"/>
          <a:ext cx="1498600" cy="908050"/>
        </p:xfrm>
        <a:graphic>
          <a:graphicData uri="http://schemas.openxmlformats.org/presentationml/2006/ole">
            <mc:AlternateContent xmlns:mc="http://schemas.openxmlformats.org/markup-compatibility/2006">
              <mc:Choice xmlns:v="urn:schemas-microsoft-com:vml" Requires="v">
                <p:oleObj name="Equation" r:id="rId6" imgW="711000" imgH="431640" progId="Equation.DSMT4">
                  <p:embed/>
                </p:oleObj>
              </mc:Choice>
              <mc:Fallback>
                <p:oleObj name="Equation" r:id="rId6" imgW="711000" imgH="431640" progId="Equation.DSMT4">
                  <p:embed/>
                  <p:pic>
                    <p:nvPicPr>
                      <p:cNvPr id="97292"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4572000"/>
                        <a:ext cx="14986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7015461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8457"/>
          </a:xfrm>
        </p:spPr>
        <p:txBody>
          <a:bodyPr>
            <a:normAutofit fontScale="90000"/>
          </a:bodyPr>
          <a:lstStyle/>
          <a:p>
            <a:r>
              <a:rPr lang="en-IN" dirty="0"/>
              <a:t>SVM Example</a:t>
            </a:r>
          </a:p>
        </p:txBody>
      </p:sp>
      <p:graphicFrame>
        <p:nvGraphicFramePr>
          <p:cNvPr id="4" name="Content Placeholder 3"/>
          <p:cNvGraphicFramePr>
            <a:graphicFrameLocks noGrp="1"/>
          </p:cNvGraphicFramePr>
          <p:nvPr>
            <p:ph idx="1"/>
          </p:nvPr>
        </p:nvGraphicFramePr>
        <p:xfrm>
          <a:off x="838201" y="1023937"/>
          <a:ext cx="3802038" cy="4926483"/>
        </p:xfrm>
        <a:graphic>
          <a:graphicData uri="http://schemas.openxmlformats.org/drawingml/2006/table">
            <a:tbl>
              <a:tblPr firstRow="1" bandRow="1">
                <a:tableStyleId>{5C22544A-7EE6-4342-B048-85BDC9FD1C3A}</a:tableStyleId>
              </a:tblPr>
              <a:tblGrid>
                <a:gridCol w="1267346">
                  <a:extLst>
                    <a:ext uri="{9D8B030D-6E8A-4147-A177-3AD203B41FA5}">
                      <a16:colId xmlns:a16="http://schemas.microsoft.com/office/drawing/2014/main" val="20000"/>
                    </a:ext>
                  </a:extLst>
                </a:gridCol>
                <a:gridCol w="1267346">
                  <a:extLst>
                    <a:ext uri="{9D8B030D-6E8A-4147-A177-3AD203B41FA5}">
                      <a16:colId xmlns:a16="http://schemas.microsoft.com/office/drawing/2014/main" val="20001"/>
                    </a:ext>
                  </a:extLst>
                </a:gridCol>
                <a:gridCol w="1267346">
                  <a:extLst>
                    <a:ext uri="{9D8B030D-6E8A-4147-A177-3AD203B41FA5}">
                      <a16:colId xmlns:a16="http://schemas.microsoft.com/office/drawing/2014/main" val="20002"/>
                    </a:ext>
                  </a:extLst>
                </a:gridCol>
              </a:tblGrid>
              <a:tr h="547387">
                <a:tc>
                  <a:txBody>
                    <a:bodyPr/>
                    <a:lstStyle/>
                    <a:p>
                      <a:r>
                        <a:rPr lang="en-IN" dirty="0"/>
                        <a:t>X1</a:t>
                      </a:r>
                    </a:p>
                  </a:txBody>
                  <a:tcPr/>
                </a:tc>
                <a:tc>
                  <a:txBody>
                    <a:bodyPr/>
                    <a:lstStyle/>
                    <a:p>
                      <a:r>
                        <a:rPr lang="en-IN" dirty="0"/>
                        <a:t>X2</a:t>
                      </a:r>
                    </a:p>
                  </a:txBody>
                  <a:tcPr/>
                </a:tc>
                <a:tc>
                  <a:txBody>
                    <a:bodyPr/>
                    <a:lstStyle/>
                    <a:p>
                      <a:r>
                        <a:rPr lang="en-IN" dirty="0"/>
                        <a:t>Y</a:t>
                      </a:r>
                    </a:p>
                  </a:txBody>
                  <a:tcPr/>
                </a:tc>
                <a:extLst>
                  <a:ext uri="{0D108BD9-81ED-4DB2-BD59-A6C34878D82A}">
                    <a16:rowId xmlns:a16="http://schemas.microsoft.com/office/drawing/2014/main" val="10000"/>
                  </a:ext>
                </a:extLst>
              </a:tr>
              <a:tr h="547387">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1"/>
                  </a:ext>
                </a:extLst>
              </a:tr>
              <a:tr h="547387">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2"/>
                  </a:ext>
                </a:extLst>
              </a:tr>
              <a:tr h="547387">
                <a:tc>
                  <a:txBody>
                    <a:bodyPr/>
                    <a:lstStyle/>
                    <a:p>
                      <a:r>
                        <a:rPr lang="en-IN" dirty="0"/>
                        <a:t>2</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3"/>
                  </a:ext>
                </a:extLst>
              </a:tr>
              <a:tr h="547387">
                <a:tc>
                  <a:txBody>
                    <a:bodyPr/>
                    <a:lstStyle/>
                    <a:p>
                      <a:r>
                        <a:rPr lang="en-IN" dirty="0"/>
                        <a:t>2</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4"/>
                  </a:ext>
                </a:extLst>
              </a:tr>
              <a:tr h="547387">
                <a:tc>
                  <a:txBody>
                    <a:bodyPr/>
                    <a:lstStyle/>
                    <a:p>
                      <a:r>
                        <a:rPr lang="en-IN" dirty="0"/>
                        <a:t>4</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5"/>
                  </a:ext>
                </a:extLst>
              </a:tr>
              <a:tr h="547387">
                <a:tc>
                  <a:txBody>
                    <a:bodyPr/>
                    <a:lstStyle/>
                    <a:p>
                      <a:r>
                        <a:rPr lang="en-IN" dirty="0"/>
                        <a:t>5</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6"/>
                  </a:ext>
                </a:extLst>
              </a:tr>
              <a:tr h="547387">
                <a:tc>
                  <a:txBody>
                    <a:bodyPr/>
                    <a:lstStyle/>
                    <a:p>
                      <a:r>
                        <a:rPr lang="en-IN" dirty="0"/>
                        <a:t>5</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7"/>
                  </a:ext>
                </a:extLst>
              </a:tr>
              <a:tr h="547387">
                <a:tc>
                  <a:txBody>
                    <a:bodyPr/>
                    <a:lstStyle/>
                    <a:p>
                      <a:r>
                        <a:rPr lang="en-IN" dirty="0"/>
                        <a:t>6</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8"/>
                  </a:ext>
                </a:extLst>
              </a:tr>
            </a:tbl>
          </a:graphicData>
        </a:graphic>
      </p:graphicFrame>
      <p:pic>
        <p:nvPicPr>
          <p:cNvPr id="5" name="Picture 4"/>
          <p:cNvPicPr>
            <a:picLocks noChangeAspect="1"/>
          </p:cNvPicPr>
          <p:nvPr/>
        </p:nvPicPr>
        <p:blipFill>
          <a:blip r:embed="rId2"/>
          <a:stretch>
            <a:fillRect/>
          </a:stretch>
        </p:blipFill>
        <p:spPr>
          <a:xfrm>
            <a:off x="5281685" y="1637731"/>
            <a:ext cx="5868536" cy="3439235"/>
          </a:xfrm>
          <a:prstGeom prst="rect">
            <a:avLst/>
          </a:prstGeom>
        </p:spPr>
      </p:pic>
    </p:spTree>
    <p:extLst>
      <p:ext uri="{BB962C8B-B14F-4D97-AF65-F5344CB8AC3E}">
        <p14:creationId xmlns:p14="http://schemas.microsoft.com/office/powerpoint/2010/main" val="30393120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Nonlinear SVM(Kernel Trick) Example</a:t>
            </a:r>
          </a:p>
        </p:txBody>
      </p:sp>
      <p:graphicFrame>
        <p:nvGraphicFramePr>
          <p:cNvPr id="4" name="Content Placeholder 3"/>
          <p:cNvGraphicFramePr>
            <a:graphicFrameLocks noGrp="1"/>
          </p:cNvGraphicFramePr>
          <p:nvPr>
            <p:ph idx="1"/>
          </p:nvPr>
        </p:nvGraphicFramePr>
        <p:xfrm>
          <a:off x="838200" y="1825625"/>
          <a:ext cx="3215184" cy="4288572"/>
        </p:xfrm>
        <a:graphic>
          <a:graphicData uri="http://schemas.openxmlformats.org/drawingml/2006/table">
            <a:tbl>
              <a:tblPr firstRow="1" bandRow="1">
                <a:tableStyleId>{5C22544A-7EE6-4342-B048-85BDC9FD1C3A}</a:tableStyleId>
              </a:tblPr>
              <a:tblGrid>
                <a:gridCol w="1071728">
                  <a:extLst>
                    <a:ext uri="{9D8B030D-6E8A-4147-A177-3AD203B41FA5}">
                      <a16:colId xmlns:a16="http://schemas.microsoft.com/office/drawing/2014/main" val="20000"/>
                    </a:ext>
                  </a:extLst>
                </a:gridCol>
                <a:gridCol w="1071728">
                  <a:extLst>
                    <a:ext uri="{9D8B030D-6E8A-4147-A177-3AD203B41FA5}">
                      <a16:colId xmlns:a16="http://schemas.microsoft.com/office/drawing/2014/main" val="20001"/>
                    </a:ext>
                  </a:extLst>
                </a:gridCol>
                <a:gridCol w="1071728">
                  <a:extLst>
                    <a:ext uri="{9D8B030D-6E8A-4147-A177-3AD203B41FA5}">
                      <a16:colId xmlns:a16="http://schemas.microsoft.com/office/drawing/2014/main" val="20002"/>
                    </a:ext>
                  </a:extLst>
                </a:gridCol>
              </a:tblGrid>
              <a:tr h="476508">
                <a:tc>
                  <a:txBody>
                    <a:bodyPr/>
                    <a:lstStyle/>
                    <a:p>
                      <a:r>
                        <a:rPr lang="en-IN" dirty="0"/>
                        <a:t>X1</a:t>
                      </a:r>
                    </a:p>
                  </a:txBody>
                  <a:tcPr/>
                </a:tc>
                <a:tc>
                  <a:txBody>
                    <a:bodyPr/>
                    <a:lstStyle/>
                    <a:p>
                      <a:r>
                        <a:rPr lang="en-IN" dirty="0"/>
                        <a:t>X2</a:t>
                      </a:r>
                    </a:p>
                  </a:txBody>
                  <a:tcPr/>
                </a:tc>
                <a:tc>
                  <a:txBody>
                    <a:bodyPr/>
                    <a:lstStyle/>
                    <a:p>
                      <a:r>
                        <a:rPr lang="en-IN" dirty="0"/>
                        <a:t>Y</a:t>
                      </a:r>
                    </a:p>
                  </a:txBody>
                  <a:tcPr/>
                </a:tc>
                <a:extLst>
                  <a:ext uri="{0D108BD9-81ED-4DB2-BD59-A6C34878D82A}">
                    <a16:rowId xmlns:a16="http://schemas.microsoft.com/office/drawing/2014/main" val="10000"/>
                  </a:ext>
                </a:extLst>
              </a:tr>
              <a:tr h="476508">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1"/>
                  </a:ext>
                </a:extLst>
              </a:tr>
              <a:tr h="476508">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2"/>
                  </a:ext>
                </a:extLst>
              </a:tr>
              <a:tr h="476508">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3"/>
                  </a:ext>
                </a:extLst>
              </a:tr>
              <a:tr h="476508">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10004"/>
                  </a:ext>
                </a:extLst>
              </a:tr>
              <a:tr h="476508">
                <a:tc>
                  <a:txBody>
                    <a:bodyPr/>
                    <a:lstStyle/>
                    <a:p>
                      <a:r>
                        <a:rPr lang="en-IN" dirty="0"/>
                        <a:t>-2</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5"/>
                  </a:ext>
                </a:extLst>
              </a:tr>
              <a:tr h="476508">
                <a:tc>
                  <a:txBody>
                    <a:bodyPr/>
                    <a:lstStyle/>
                    <a:p>
                      <a:r>
                        <a:rPr lang="en-IN" dirty="0"/>
                        <a:t>0</a:t>
                      </a:r>
                    </a:p>
                  </a:txBody>
                  <a:tcPr/>
                </a:tc>
                <a:tc>
                  <a:txBody>
                    <a:bodyPr/>
                    <a:lstStyle/>
                    <a:p>
                      <a:r>
                        <a:rPr lang="en-IN" dirty="0"/>
                        <a:t>2</a:t>
                      </a:r>
                    </a:p>
                  </a:txBody>
                  <a:tcPr/>
                </a:tc>
                <a:tc>
                  <a:txBody>
                    <a:bodyPr/>
                    <a:lstStyle/>
                    <a:p>
                      <a:r>
                        <a:rPr lang="en-IN" dirty="0"/>
                        <a:t>1</a:t>
                      </a:r>
                    </a:p>
                  </a:txBody>
                  <a:tcPr/>
                </a:tc>
                <a:extLst>
                  <a:ext uri="{0D108BD9-81ED-4DB2-BD59-A6C34878D82A}">
                    <a16:rowId xmlns:a16="http://schemas.microsoft.com/office/drawing/2014/main" val="10006"/>
                  </a:ext>
                </a:extLst>
              </a:tr>
              <a:tr h="476508">
                <a:tc>
                  <a:txBody>
                    <a:bodyPr/>
                    <a:lstStyle/>
                    <a:p>
                      <a:r>
                        <a:rPr lang="en-IN" dirty="0"/>
                        <a:t>0</a:t>
                      </a:r>
                    </a:p>
                  </a:txBody>
                  <a:tcPr/>
                </a:tc>
                <a:tc>
                  <a:txBody>
                    <a:bodyPr/>
                    <a:lstStyle/>
                    <a:p>
                      <a:r>
                        <a:rPr lang="en-IN" dirty="0"/>
                        <a:t>-2</a:t>
                      </a:r>
                    </a:p>
                  </a:txBody>
                  <a:tcPr/>
                </a:tc>
                <a:tc>
                  <a:txBody>
                    <a:bodyPr/>
                    <a:lstStyle/>
                    <a:p>
                      <a:r>
                        <a:rPr lang="en-IN" dirty="0"/>
                        <a:t>1</a:t>
                      </a:r>
                    </a:p>
                  </a:txBody>
                  <a:tcPr/>
                </a:tc>
                <a:extLst>
                  <a:ext uri="{0D108BD9-81ED-4DB2-BD59-A6C34878D82A}">
                    <a16:rowId xmlns:a16="http://schemas.microsoft.com/office/drawing/2014/main" val="10007"/>
                  </a:ext>
                </a:extLst>
              </a:tr>
              <a:tr h="476508">
                <a:tc>
                  <a:txBody>
                    <a:bodyPr/>
                    <a:lstStyle/>
                    <a:p>
                      <a:r>
                        <a:rPr lang="en-IN" dirty="0"/>
                        <a:t>2</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008"/>
                  </a:ext>
                </a:extLst>
              </a:tr>
            </a:tbl>
          </a:graphicData>
        </a:graphic>
      </p:graphicFrame>
      <p:pic>
        <p:nvPicPr>
          <p:cNvPr id="5" name="Picture 4"/>
          <p:cNvPicPr>
            <a:picLocks noChangeAspect="1"/>
          </p:cNvPicPr>
          <p:nvPr/>
        </p:nvPicPr>
        <p:blipFill>
          <a:blip r:embed="rId2"/>
          <a:stretch>
            <a:fillRect/>
          </a:stretch>
        </p:blipFill>
        <p:spPr>
          <a:xfrm>
            <a:off x="4694830" y="1924334"/>
            <a:ext cx="6658970" cy="4189863"/>
          </a:xfrm>
          <a:prstGeom prst="rect">
            <a:avLst/>
          </a:prstGeom>
        </p:spPr>
      </p:pic>
    </p:spTree>
    <p:extLst>
      <p:ext uri="{BB962C8B-B14F-4D97-AF65-F5344CB8AC3E}">
        <p14:creationId xmlns:p14="http://schemas.microsoft.com/office/powerpoint/2010/main" val="10782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C26C-1170-EE9E-7CFD-67832AD68B13}"/>
              </a:ext>
            </a:extLst>
          </p:cNvPr>
          <p:cNvSpPr>
            <a:spLocks noGrp="1"/>
          </p:cNvSpPr>
          <p:nvPr>
            <p:ph type="title"/>
          </p:nvPr>
        </p:nvSpPr>
        <p:spPr>
          <a:xfrm>
            <a:off x="876693" y="443061"/>
            <a:ext cx="3455821" cy="801278"/>
          </a:xfrm>
        </p:spPr>
        <p:txBody>
          <a:bodyPr anchor="b">
            <a:normAutofit/>
          </a:bodyPr>
          <a:lstStyle/>
          <a:p>
            <a:r>
              <a:rPr lang="en-US" sz="3200" dirty="0"/>
              <a:t>Feature Scaling</a:t>
            </a:r>
            <a:endParaRPr lang="en-IN" sz="3200" dirty="0"/>
          </a:p>
        </p:txBody>
      </p:sp>
      <p:sp>
        <p:nvSpPr>
          <p:cNvPr id="3" name="Content Placeholder 2">
            <a:extLst>
              <a:ext uri="{FF2B5EF4-FFF2-40B4-BE49-F238E27FC236}">
                <a16:creationId xmlns:a16="http://schemas.microsoft.com/office/drawing/2014/main" id="{0BD274C4-C19B-6E2A-5828-2635051D6F79}"/>
              </a:ext>
            </a:extLst>
          </p:cNvPr>
          <p:cNvSpPr>
            <a:spLocks noGrp="1"/>
          </p:cNvSpPr>
          <p:nvPr>
            <p:ph idx="1"/>
          </p:nvPr>
        </p:nvSpPr>
        <p:spPr>
          <a:xfrm>
            <a:off x="876693" y="1574276"/>
            <a:ext cx="3617248" cy="4760536"/>
          </a:xfrm>
        </p:spPr>
        <p:txBody>
          <a:bodyPr anchor="t">
            <a:normAutofit/>
          </a:bodyPr>
          <a:lstStyle/>
          <a:p>
            <a:r>
              <a:rPr lang="en-US" sz="1400" dirty="0"/>
              <a:t>Given a data-set with features- Age, Salary, BHK Apartment with the data size of 5000 people, each having these independent data features. </a:t>
            </a:r>
          </a:p>
          <a:p>
            <a:r>
              <a:rPr lang="en-US" sz="1400" dirty="0"/>
              <a:t>Each data point is labeled as: </a:t>
            </a:r>
          </a:p>
          <a:p>
            <a:pPr lvl="1"/>
            <a:r>
              <a:rPr lang="en-US" sz="1400" dirty="0"/>
              <a:t>Class1- YES (means with the given Age, Salary, BHK Apartment feature value one can buy the property)</a:t>
            </a:r>
          </a:p>
          <a:p>
            <a:pPr lvl="1"/>
            <a:r>
              <a:rPr lang="en-US" sz="1400" dirty="0"/>
              <a:t>Class2- NO (means with the given Age, Salary, BHK Apartment feature value one can’t buy the property).</a:t>
            </a:r>
          </a:p>
          <a:p>
            <a:r>
              <a:rPr lang="en-US" sz="1400" dirty="0"/>
              <a:t>Using a dataset to train the model, one aims to build a model that can predict whether one can buy a property or not with given feature values. </a:t>
            </a:r>
          </a:p>
          <a:p>
            <a:r>
              <a:rPr lang="en-US" sz="1400" dirty="0"/>
              <a:t>Now a new data point (diamond as shown in the figure) is given and it has different independent values for the 3 features (Age, Salary, BHK Apartment) mentioned above. The model has to predict whether this data point belongs to Yes or No.</a:t>
            </a:r>
          </a:p>
          <a:p>
            <a:endParaRPr lang="en-US" sz="1100" dirty="0"/>
          </a:p>
          <a:p>
            <a:endParaRPr lang="en-IN" sz="1100" dirty="0"/>
          </a:p>
        </p:txBody>
      </p:sp>
      <p:pic>
        <p:nvPicPr>
          <p:cNvPr id="26626" name="Picture 2">
            <a:extLst>
              <a:ext uri="{FF2B5EF4-FFF2-40B4-BE49-F238E27FC236}">
                <a16:creationId xmlns:a16="http://schemas.microsoft.com/office/drawing/2014/main" id="{772B3FF3-CEAA-4BA6-F689-E6634278B1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1" y="1133490"/>
            <a:ext cx="6687803" cy="4600329"/>
          </a:xfrm>
          <a:prstGeom prst="rect">
            <a:avLst/>
          </a:prstGeom>
          <a:noFill/>
          <a:extLst>
            <a:ext uri="{909E8E84-426E-40DD-AFC4-6F175D3DCCD1}">
              <a14:hiddenFill xmlns:a14="http://schemas.microsoft.com/office/drawing/2010/main">
                <a:solidFill>
                  <a:srgbClr val="FFFFFF"/>
                </a:solidFill>
              </a14:hiddenFill>
            </a:ext>
          </a:extLst>
        </p:spPr>
      </p:pic>
      <p:grpSp>
        <p:nvGrpSpPr>
          <p:cNvPr id="26631" name="Group 266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6632" name="Rectangle 266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3" name="Rectangle 266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6477783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1905000" y="228600"/>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a:t>
            </a:r>
          </a:p>
        </p:txBody>
      </p:sp>
      <p:sp>
        <p:nvSpPr>
          <p:cNvPr id="54275" name="Rectangle 3"/>
          <p:cNvSpPr>
            <a:spLocks noChangeArrowheads="1"/>
          </p:cNvSpPr>
          <p:nvPr/>
        </p:nvSpPr>
        <p:spPr bwMode="auto">
          <a:xfrm>
            <a:off x="1905000" y="10668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Datasets that are linearly separable with noise work out great:</a:t>
            </a:r>
          </a:p>
        </p:txBody>
      </p:sp>
      <p:grpSp>
        <p:nvGrpSpPr>
          <p:cNvPr id="54293" name="Group 21"/>
          <p:cNvGrpSpPr>
            <a:grpSpLocks/>
          </p:cNvGrpSpPr>
          <p:nvPr/>
        </p:nvGrpSpPr>
        <p:grpSpPr bwMode="auto">
          <a:xfrm>
            <a:off x="3886200" y="1719264"/>
            <a:ext cx="4324350" cy="642937"/>
            <a:chOff x="1056" y="1284"/>
            <a:chExt cx="2724" cy="405"/>
          </a:xfrm>
        </p:grpSpPr>
        <p:sp>
          <p:nvSpPr>
            <p:cNvPr id="54294" name="Line 22"/>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295" name="AutoShape 23"/>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6" name="Line 24"/>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297" name="Text Box 25"/>
            <p:cNvSpPr txBox="1">
              <a:spLocks noChangeArrowheads="1"/>
            </p:cNvSpPr>
            <p:nvPr/>
          </p:nvSpPr>
          <p:spPr bwMode="auto">
            <a:xfrm>
              <a:off x="2106" y="14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anose="02020603050405020304" pitchFamily="18" charset="0"/>
                </a:rPr>
                <a:t>0</a:t>
              </a:r>
            </a:p>
          </p:txBody>
        </p:sp>
        <p:sp>
          <p:nvSpPr>
            <p:cNvPr id="54298" name="AutoShape 26"/>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9" name="AutoShape 27"/>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0" name="AutoShape 28"/>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1" name="AutoShape 29"/>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2" name="AutoShape 30"/>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3" name="AutoShape 31"/>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4" name="Line 32"/>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05" name="Oval 33"/>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6" name="Oval 34"/>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07" name="Line 35"/>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08" name="Line 36"/>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09" name="Text Box 37"/>
            <p:cNvSpPr txBox="1">
              <a:spLocks noChangeArrowheads="1"/>
            </p:cNvSpPr>
            <p:nvPr/>
          </p:nvSpPr>
          <p:spPr bwMode="auto">
            <a:xfrm>
              <a:off x="3492" y="141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54334" name="Group 62"/>
          <p:cNvGrpSpPr>
            <a:grpSpLocks/>
          </p:cNvGrpSpPr>
          <p:nvPr/>
        </p:nvGrpSpPr>
        <p:grpSpPr bwMode="auto">
          <a:xfrm>
            <a:off x="3886201" y="4357689"/>
            <a:ext cx="4352925" cy="1952625"/>
            <a:chOff x="1488" y="2745"/>
            <a:chExt cx="2742" cy="1230"/>
          </a:xfrm>
        </p:grpSpPr>
        <p:sp>
          <p:nvSpPr>
            <p:cNvPr id="54276" name="Text Box 4"/>
            <p:cNvSpPr txBox="1">
              <a:spLocks noChangeArrowheads="1"/>
            </p:cNvSpPr>
            <p:nvPr/>
          </p:nvSpPr>
          <p:spPr bwMode="auto">
            <a:xfrm>
              <a:off x="2568" y="3744"/>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anose="02020603050405020304" pitchFamily="18" charset="0"/>
                </a:rPr>
                <a:t>0</a:t>
              </a:r>
            </a:p>
          </p:txBody>
        </p:sp>
        <p:sp>
          <p:nvSpPr>
            <p:cNvPr id="54277" name="Text Box 5"/>
            <p:cNvSpPr txBox="1">
              <a:spLocks noChangeArrowheads="1"/>
            </p:cNvSpPr>
            <p:nvPr/>
          </p:nvSpPr>
          <p:spPr bwMode="auto">
            <a:xfrm>
              <a:off x="3936" y="3705"/>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54310" name="Group 38"/>
            <p:cNvGrpSpPr>
              <a:grpSpLocks/>
            </p:cNvGrpSpPr>
            <p:nvPr/>
          </p:nvGrpSpPr>
          <p:grpSpPr bwMode="auto">
            <a:xfrm>
              <a:off x="1488" y="2745"/>
              <a:ext cx="2742" cy="1151"/>
              <a:chOff x="1122" y="2874"/>
              <a:chExt cx="2742" cy="1151"/>
            </a:xfrm>
          </p:grpSpPr>
          <p:sp>
            <p:nvSpPr>
              <p:cNvPr id="54311" name="Line 39"/>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12" name="AutoShape 40"/>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3" name="Line 41"/>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14" name="AutoShape 42"/>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5" name="AutoShape 43"/>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6" name="AutoShape 44"/>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7" name="AutoShape 45"/>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8" name="AutoShape 46"/>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19" name="AutoShape 47"/>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0" name="AutoShape 48"/>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1" name="AutoShape 49"/>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2" name="AutoShape 50"/>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3" name="Line 51"/>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24" name="Text Box 52"/>
              <p:cNvSpPr txBox="1">
                <a:spLocks noChangeArrowheads="1"/>
              </p:cNvSpPr>
              <p:nvPr/>
            </p:nvSpPr>
            <p:spPr bwMode="auto">
              <a:xfrm>
                <a:off x="2262" y="287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latin typeface="Times New Roman" panose="02020603050405020304" pitchFamily="18" charset="0"/>
                  </a:rPr>
                  <a:t>x</a:t>
                </a:r>
                <a:r>
                  <a:rPr lang="en-US" altLang="zh-CN" i="1" baseline="30000">
                    <a:latin typeface="Times New Roman" panose="02020603050405020304" pitchFamily="18" charset="0"/>
                  </a:rPr>
                  <a:t>2</a:t>
                </a:r>
              </a:p>
            </p:txBody>
          </p:sp>
          <p:sp>
            <p:nvSpPr>
              <p:cNvPr id="54325" name="Line 53"/>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26" name="Line 54"/>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27" name="Line 55"/>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328" name="Oval 56"/>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29" name="Oval 57"/>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330" name="Oval 58"/>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54333" name="Group 61"/>
          <p:cNvGrpSpPr>
            <a:grpSpLocks/>
          </p:cNvGrpSpPr>
          <p:nvPr/>
        </p:nvGrpSpPr>
        <p:grpSpPr bwMode="auto">
          <a:xfrm>
            <a:off x="1905000" y="2590800"/>
            <a:ext cx="8229600" cy="1295400"/>
            <a:chOff x="240" y="1632"/>
            <a:chExt cx="5184" cy="816"/>
          </a:xfrm>
        </p:grpSpPr>
        <p:grpSp>
          <p:nvGrpSpPr>
            <p:cNvPr id="54278" name="Group 6"/>
            <p:cNvGrpSpPr>
              <a:grpSpLocks/>
            </p:cNvGrpSpPr>
            <p:nvPr/>
          </p:nvGrpSpPr>
          <p:grpSpPr bwMode="auto">
            <a:xfrm>
              <a:off x="1488" y="2181"/>
              <a:ext cx="2700" cy="267"/>
              <a:chOff x="1056" y="2322"/>
              <a:chExt cx="2700" cy="267"/>
            </a:xfrm>
          </p:grpSpPr>
          <p:sp>
            <p:nvSpPr>
              <p:cNvPr id="54279" name="Line 7"/>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280" name="AutoShape 8"/>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1" name="Line 9"/>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4282" name="Text Box 10"/>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anose="02020603050405020304" pitchFamily="18" charset="0"/>
                  </a:rPr>
                  <a:t>0</a:t>
                </a:r>
              </a:p>
            </p:txBody>
          </p:sp>
          <p:sp>
            <p:nvSpPr>
              <p:cNvPr id="54283" name="AutoShape 11"/>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4" name="AutoShape 12"/>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5" name="AutoShape 13"/>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6" name="AutoShape 14"/>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7" name="AutoShape 15"/>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8" name="AutoShape 16"/>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89" name="AutoShape 17"/>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0" name="AutoShape 18"/>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1" name="AutoShape 19"/>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2" name="Text Box 20"/>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sp>
          <p:nvSpPr>
            <p:cNvPr id="54331" name="Rectangle 59"/>
            <p:cNvSpPr>
              <a:spLocks noChangeArrowheads="1"/>
            </p:cNvSpPr>
            <p:nvPr/>
          </p:nvSpPr>
          <p:spPr bwMode="auto">
            <a:xfrm>
              <a:off x="240" y="1632"/>
              <a:ext cx="51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But what are we going to do if the dataset is just too hard? </a:t>
              </a:r>
            </a:p>
          </p:txBody>
        </p:sp>
      </p:grpSp>
      <p:sp>
        <p:nvSpPr>
          <p:cNvPr id="54332" name="Rectangle 60"/>
          <p:cNvSpPr>
            <a:spLocks noChangeArrowheads="1"/>
          </p:cNvSpPr>
          <p:nvPr/>
        </p:nvSpPr>
        <p:spPr bwMode="auto">
          <a:xfrm>
            <a:off x="1905000" y="39624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How about</a:t>
            </a:r>
            <a:r>
              <a:rPr lang="en-US" altLang="zh-CN" sz="2200">
                <a:latin typeface="Times New Roman" panose="02020603050405020304" pitchFamily="18" charset="0"/>
              </a:rPr>
              <a:t>…</a:t>
            </a:r>
            <a:r>
              <a:rPr lang="en-US" altLang="zh-CN" sz="2200"/>
              <a:t> mapping data to a higher-dimensional space:</a:t>
            </a:r>
          </a:p>
        </p:txBody>
      </p:sp>
      <p:sp>
        <p:nvSpPr>
          <p:cNvPr id="54335" name="Text Box 63"/>
          <p:cNvSpPr txBox="1">
            <a:spLocks noChangeArrowheads="1"/>
          </p:cNvSpPr>
          <p:nvPr/>
        </p:nvSpPr>
        <p:spPr bwMode="auto">
          <a:xfrm>
            <a:off x="1970088" y="6335714"/>
            <a:ext cx="7079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This slide is courtesy of </a:t>
            </a:r>
            <a:r>
              <a:rPr lang="en-US" altLang="en-US" sz="1400" i="1"/>
              <a:t>www.iro.umontreal.ca/~pift6080/documents/papers/</a:t>
            </a:r>
            <a:r>
              <a:rPr lang="en-US" altLang="en-US" sz="1400" b="1" i="1"/>
              <a:t>svm</a:t>
            </a:r>
            <a:r>
              <a:rPr lang="en-US" altLang="en-US" sz="1400" i="1"/>
              <a:t>_tutorial.</a:t>
            </a:r>
            <a:r>
              <a:rPr lang="en-US" altLang="en-US" sz="1400" b="1" i="1"/>
              <a:t>ppt</a:t>
            </a:r>
            <a:r>
              <a:rPr lang="en-US" altLang="en-US" sz="1400"/>
              <a:t> </a:t>
            </a:r>
          </a:p>
        </p:txBody>
      </p:sp>
    </p:spTree>
    <p:extLst>
      <p:ext uri="{BB962C8B-B14F-4D97-AF65-F5344CB8AC3E}">
        <p14:creationId xmlns:p14="http://schemas.microsoft.com/office/powerpoint/2010/main" val="3498299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3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3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32"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  Feature Space</a:t>
            </a:r>
          </a:p>
        </p:txBody>
      </p:sp>
      <p:sp>
        <p:nvSpPr>
          <p:cNvPr id="55299" name="Rectangle 3"/>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400"/>
              <a:t>General idea:  the original input space can be mapped to some higher-dimensional feature space where the training set is separable:</a:t>
            </a:r>
          </a:p>
        </p:txBody>
      </p:sp>
      <p:sp>
        <p:nvSpPr>
          <p:cNvPr id="55300" name="Line 4"/>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01" name="Line 5"/>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02" name="AutoShape 6"/>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3" name="AutoShape 7"/>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4" name="AutoShape 8"/>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5" name="AutoShape 9"/>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6" name="AutoShape 10"/>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7" name="AutoShape 11"/>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8" name="AutoShape 12"/>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9" name="AutoShape 13"/>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0" name="AutoShape 14"/>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1" name="AutoShape 15"/>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2" name="AutoShape 16"/>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3" name="AutoShape 17"/>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4" name="AutoShape 18"/>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5" name="AutoShape 19"/>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6" name="AutoShape 20"/>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7" name="AutoShape 21"/>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8" name="AutoShape 22"/>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19" name="AutoShape 23"/>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0" name="AutoShape 24"/>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1" name="Oval 25"/>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2" name="AutoShape 26"/>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3" name="AutoShape 27"/>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4" name="Line 28"/>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25" name="Line 29"/>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26" name="AutoShape 30"/>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7" name="AutoShape 31"/>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8" name="AutoShape 32"/>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29" name="AutoShape 33"/>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0" name="AutoShape 34"/>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1" name="AutoShape 35"/>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2" name="AutoShape 36"/>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3" name="AutoShape 37"/>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4" name="AutoShape 38"/>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5" name="AutoShape 39"/>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6" name="AutoShape 40"/>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7" name="AutoShape 41"/>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8" name="AutoShape 42"/>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39" name="AutoShape 43"/>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0" name="AutoShape 44"/>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1" name="AutoShape 45"/>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2" name="AutoShape 46"/>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3" name="AutoShape 47"/>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4" name="AutoShape 48"/>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5" name="AutoShape 49"/>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6" name="AutoShape 50"/>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47" name="Line 51"/>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55356" name="Group 60"/>
          <p:cNvGrpSpPr>
            <a:grpSpLocks/>
          </p:cNvGrpSpPr>
          <p:nvPr/>
        </p:nvGrpSpPr>
        <p:grpSpPr bwMode="auto">
          <a:xfrm>
            <a:off x="6134100" y="3048000"/>
            <a:ext cx="2933700" cy="2590800"/>
            <a:chOff x="2904" y="1920"/>
            <a:chExt cx="1848" cy="1632"/>
          </a:xfrm>
        </p:grpSpPr>
        <p:sp>
          <p:nvSpPr>
            <p:cNvPr id="55348" name="Line 52"/>
            <p:cNvSpPr>
              <a:spLocks noChangeShapeType="1"/>
            </p:cNvSpPr>
            <p:nvPr/>
          </p:nvSpPr>
          <p:spPr bwMode="auto">
            <a:xfrm>
              <a:off x="3840" y="1920"/>
              <a:ext cx="912" cy="84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49" name="Line 53"/>
            <p:cNvSpPr>
              <a:spLocks noChangeShapeType="1"/>
            </p:cNvSpPr>
            <p:nvPr/>
          </p:nvSpPr>
          <p:spPr bwMode="auto">
            <a:xfrm flipV="1">
              <a:off x="3984" y="2784"/>
              <a:ext cx="768" cy="768"/>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50" name="Line 54"/>
            <p:cNvSpPr>
              <a:spLocks noChangeShapeType="1"/>
            </p:cNvSpPr>
            <p:nvPr/>
          </p:nvSpPr>
          <p:spPr bwMode="auto">
            <a:xfrm flipV="1">
              <a:off x="2916" y="1944"/>
              <a:ext cx="924" cy="528"/>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5351" name="Line 55"/>
            <p:cNvSpPr>
              <a:spLocks noChangeShapeType="1"/>
            </p:cNvSpPr>
            <p:nvPr/>
          </p:nvSpPr>
          <p:spPr bwMode="auto">
            <a:xfrm>
              <a:off x="2904" y="2472"/>
              <a:ext cx="1080" cy="1068"/>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55352" name="AutoShape 56"/>
          <p:cNvSpPr>
            <a:spLocks noChangeArrowheads="1"/>
          </p:cNvSpPr>
          <p:nvPr/>
        </p:nvSpPr>
        <p:spPr bwMode="auto">
          <a:xfrm>
            <a:off x="51054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53" name="Text Box 57"/>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 </a:t>
            </a: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x</a:t>
            </a:r>
            <a:r>
              <a:rPr lang="en-US" altLang="zh-CN" sz="2000">
                <a:latin typeface="Times New Roman" panose="02020603050405020304" pitchFamily="18" charset="0"/>
                <a:cs typeface="Times New Roman" panose="02020603050405020304" pitchFamily="18" charset="0"/>
              </a:rPr>
              <a:t>)</a:t>
            </a:r>
          </a:p>
        </p:txBody>
      </p:sp>
      <p:sp>
        <p:nvSpPr>
          <p:cNvPr id="55357" name="Text Box 61"/>
          <p:cNvSpPr txBox="1">
            <a:spLocks noChangeArrowheads="1"/>
          </p:cNvSpPr>
          <p:nvPr/>
        </p:nvSpPr>
        <p:spPr bwMode="auto">
          <a:xfrm>
            <a:off x="1970088" y="6335714"/>
            <a:ext cx="7079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This slide is courtesy of </a:t>
            </a:r>
            <a:r>
              <a:rPr lang="en-US" altLang="en-US" sz="1400" i="1"/>
              <a:t>www.iro.umontreal.ca/~pift6080/documents/papers/</a:t>
            </a:r>
            <a:r>
              <a:rPr lang="en-US" altLang="en-US" sz="1400" b="1" i="1"/>
              <a:t>svm</a:t>
            </a:r>
            <a:r>
              <a:rPr lang="en-US" altLang="en-US" sz="1400" i="1"/>
              <a:t>_tutorial.</a:t>
            </a:r>
            <a:r>
              <a:rPr lang="en-US" altLang="en-US" sz="1400" b="1" i="1"/>
              <a:t>ppt</a:t>
            </a:r>
            <a:r>
              <a:rPr lang="en-US" altLang="en-US" sz="1400"/>
              <a:t> </a:t>
            </a:r>
          </a:p>
        </p:txBody>
      </p:sp>
    </p:spTree>
    <p:extLst>
      <p:ext uri="{BB962C8B-B14F-4D97-AF65-F5344CB8AC3E}">
        <p14:creationId xmlns:p14="http://schemas.microsoft.com/office/powerpoint/2010/main" val="16981308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1905000" y="228600"/>
            <a:ext cx="838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 The Kernel Trick</a:t>
            </a:r>
          </a:p>
        </p:txBody>
      </p:sp>
      <p:sp>
        <p:nvSpPr>
          <p:cNvPr id="56324" name="Rectangle 4"/>
          <p:cNvSpPr>
            <a:spLocks noChangeArrowheads="1"/>
          </p:cNvSpPr>
          <p:nvPr/>
        </p:nvSpPr>
        <p:spPr bwMode="auto">
          <a:xfrm>
            <a:off x="1905000" y="10668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With this mapping, our discriminant function is now:</a:t>
            </a:r>
          </a:p>
        </p:txBody>
      </p:sp>
      <p:graphicFrame>
        <p:nvGraphicFramePr>
          <p:cNvPr id="56325" name="Object 5"/>
          <p:cNvGraphicFramePr>
            <a:graphicFrameLocks noChangeAspect="1"/>
          </p:cNvGraphicFramePr>
          <p:nvPr/>
        </p:nvGraphicFramePr>
        <p:xfrm>
          <a:off x="3581400" y="1752601"/>
          <a:ext cx="5270500" cy="722313"/>
        </p:xfrm>
        <a:graphic>
          <a:graphicData uri="http://schemas.openxmlformats.org/presentationml/2006/ole">
            <mc:AlternateContent xmlns:mc="http://schemas.openxmlformats.org/markup-compatibility/2006">
              <mc:Choice xmlns:v="urn:schemas-microsoft-com:vml" Requires="v">
                <p:oleObj name="Equation" r:id="rId2" imgW="2501640" imgH="342720" progId="Equation.DSMT4">
                  <p:embed/>
                </p:oleObj>
              </mc:Choice>
              <mc:Fallback>
                <p:oleObj name="Equation" r:id="rId2" imgW="2501640" imgH="342720" progId="Equation.DSMT4">
                  <p:embed/>
                  <p:pic>
                    <p:nvPicPr>
                      <p:cNvPr id="5632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752601"/>
                        <a:ext cx="5270500"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6" name="Rectangle 6"/>
          <p:cNvSpPr>
            <a:spLocks noChangeArrowheads="1"/>
          </p:cNvSpPr>
          <p:nvPr/>
        </p:nvSpPr>
        <p:spPr bwMode="auto">
          <a:xfrm>
            <a:off x="1905000" y="274320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No need to know this mapping explicitly, because we only use the </a:t>
            </a:r>
            <a:r>
              <a:rPr lang="en-US" altLang="zh-CN" sz="2200">
                <a:solidFill>
                  <a:srgbClr val="FF9900"/>
                </a:solidFill>
              </a:rPr>
              <a:t>dot product</a:t>
            </a:r>
            <a:r>
              <a:rPr lang="en-US" altLang="zh-CN" sz="2200"/>
              <a:t> of feature vectors in both the training and test.</a:t>
            </a:r>
          </a:p>
        </p:txBody>
      </p:sp>
      <p:sp>
        <p:nvSpPr>
          <p:cNvPr id="56327" name="Rectangle 7"/>
          <p:cNvSpPr>
            <a:spLocks noChangeArrowheads="1"/>
          </p:cNvSpPr>
          <p:nvPr/>
        </p:nvSpPr>
        <p:spPr bwMode="auto">
          <a:xfrm>
            <a:off x="6934200" y="1752600"/>
            <a:ext cx="1447800" cy="533400"/>
          </a:xfrm>
          <a:prstGeom prst="rect">
            <a:avLst/>
          </a:prstGeom>
          <a:noFill/>
          <a:ln w="254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328" name="Rectangle 8"/>
          <p:cNvSpPr>
            <a:spLocks noChangeArrowheads="1"/>
          </p:cNvSpPr>
          <p:nvPr/>
        </p:nvSpPr>
        <p:spPr bwMode="auto">
          <a:xfrm>
            <a:off x="1905000" y="4038600"/>
            <a:ext cx="8229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A </a:t>
            </a:r>
            <a:r>
              <a:rPr lang="en-US" altLang="zh-CN" sz="2200" i="1">
                <a:solidFill>
                  <a:srgbClr val="FF9900"/>
                </a:solidFill>
              </a:rPr>
              <a:t>kernel function</a:t>
            </a:r>
            <a:r>
              <a:rPr lang="en-US" altLang="zh-CN" sz="2200"/>
              <a:t> is defined as a function that corresponds to a dot product of two feature vectors in some expanded feature space:</a:t>
            </a:r>
          </a:p>
        </p:txBody>
      </p:sp>
      <p:graphicFrame>
        <p:nvGraphicFramePr>
          <p:cNvPr id="56329" name="Object 9"/>
          <p:cNvGraphicFramePr>
            <a:graphicFrameLocks noChangeAspect="1"/>
          </p:cNvGraphicFramePr>
          <p:nvPr/>
        </p:nvGraphicFramePr>
        <p:xfrm>
          <a:off x="4419601" y="5257800"/>
          <a:ext cx="3103563" cy="534988"/>
        </p:xfrm>
        <a:graphic>
          <a:graphicData uri="http://schemas.openxmlformats.org/presentationml/2006/ole">
            <mc:AlternateContent xmlns:mc="http://schemas.openxmlformats.org/markup-compatibility/2006">
              <mc:Choice xmlns:v="urn:schemas-microsoft-com:vml" Requires="v">
                <p:oleObj name="Equation" r:id="rId4" imgW="1473120" imgH="253800" progId="Equation.DSMT4">
                  <p:embed/>
                </p:oleObj>
              </mc:Choice>
              <mc:Fallback>
                <p:oleObj name="Equation" r:id="rId4" imgW="1473120" imgH="253800" progId="Equation.DSMT4">
                  <p:embed/>
                  <p:pic>
                    <p:nvPicPr>
                      <p:cNvPr id="5632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1" y="5257800"/>
                        <a:ext cx="3103563"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43424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32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3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p:bldP spid="56327" grpId="0" animBg="1"/>
      <p:bldP spid="56328"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905000" y="228600"/>
            <a:ext cx="838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 The Kernel Trick</a:t>
            </a:r>
          </a:p>
        </p:txBody>
      </p:sp>
      <p:sp>
        <p:nvSpPr>
          <p:cNvPr id="98307" name="Rectangle 3"/>
          <p:cNvSpPr>
            <a:spLocks noChangeArrowheads="1"/>
          </p:cNvSpPr>
          <p:nvPr/>
        </p:nvSpPr>
        <p:spPr bwMode="auto">
          <a:xfrm>
            <a:off x="1752600" y="1752600"/>
            <a:ext cx="8839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buFont typeface="Wingdings" panose="05000000000000000000" pitchFamily="2" charset="2"/>
              <a:buNone/>
            </a:pPr>
            <a:r>
              <a:rPr lang="en-US" altLang="zh-CN" sz="2000" b="1">
                <a:latin typeface="Times New Roman" panose="02020603050405020304" pitchFamily="18" charset="0"/>
              </a:rPr>
              <a:t>	</a:t>
            </a:r>
            <a:r>
              <a:rPr lang="en-US" altLang="zh-CN" sz="2000"/>
              <a:t>2-dimensional vectors</a:t>
            </a:r>
            <a:r>
              <a:rPr lang="en-US" altLang="zh-CN" sz="2000" b="1">
                <a:latin typeface="Times New Roman" panose="02020603050405020304" pitchFamily="18" charset="0"/>
              </a:rPr>
              <a:t> x=[</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  </a:t>
            </a:r>
          </a:p>
          <a:p>
            <a:pPr>
              <a:buFont typeface="Wingdings" panose="05000000000000000000" pitchFamily="2" charset="2"/>
              <a:buNone/>
            </a:pPr>
            <a:endParaRPr lang="en-US" altLang="zh-CN" sz="2000" b="1">
              <a:latin typeface="Times New Roman" panose="02020603050405020304" pitchFamily="18" charset="0"/>
            </a:endParaRPr>
          </a:p>
          <a:p>
            <a:pPr>
              <a:buFont typeface="Wingdings" panose="05000000000000000000" pitchFamily="2" charset="2"/>
              <a:buNone/>
            </a:pPr>
            <a:r>
              <a:rPr lang="en-US" altLang="zh-CN" sz="2000"/>
              <a:t>     let</a:t>
            </a: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endParaRPr lang="en-US" altLang="zh-CN" sz="2000" b="1">
              <a:latin typeface="Times New Roman" panose="02020603050405020304" pitchFamily="18" charset="0"/>
            </a:endParaRPr>
          </a:p>
          <a:p>
            <a:pPr>
              <a:buFont typeface="Wingdings" panose="05000000000000000000" pitchFamily="2" charset="2"/>
              <a:buNone/>
            </a:pPr>
            <a:r>
              <a:rPr lang="en-US" altLang="zh-CN" sz="2000" b="1">
                <a:latin typeface="Times New Roman" panose="02020603050405020304" pitchFamily="18" charset="0"/>
              </a:rPr>
              <a:t>	</a:t>
            </a:r>
          </a:p>
          <a:p>
            <a:pPr>
              <a:buFont typeface="Wingdings" panose="05000000000000000000" pitchFamily="2" charset="2"/>
              <a:buNone/>
            </a:pPr>
            <a:r>
              <a:rPr lang="en-US" altLang="zh-CN" sz="2000" b="1">
                <a:latin typeface="Times New Roman" panose="02020603050405020304" pitchFamily="18" charset="0"/>
              </a:rPr>
              <a:t>     </a:t>
            </a:r>
            <a:r>
              <a:rPr lang="en-US" altLang="zh-CN" sz="2000"/>
              <a:t>Need to show that</a:t>
            </a: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a:buFont typeface="Wingdings" panose="05000000000000000000" pitchFamily="2" charset="2"/>
              <a:buNone/>
            </a:pPr>
            <a:r>
              <a:rPr lang="en-US" altLang="zh-CN" sz="2000" b="1">
                <a:latin typeface="Times New Roman" panose="02020603050405020304" pitchFamily="18" charset="0"/>
              </a:rPr>
              <a:t>	 </a:t>
            </a:r>
          </a:p>
          <a:p>
            <a:pPr>
              <a:buFont typeface="Wingdings" panose="05000000000000000000" pitchFamily="2" charset="2"/>
              <a:buNone/>
            </a:pP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p>
          <a:p>
            <a:pPr>
              <a:buFont typeface="Wingdings" panose="05000000000000000000" pitchFamily="2" charset="2"/>
              <a:buNone/>
            </a:pPr>
            <a:r>
              <a:rPr lang="en-US" altLang="zh-CN" sz="2000" b="1" baseline="-25000">
                <a:latin typeface="Times New Roman" panose="02020603050405020304" pitchFamily="18" charset="0"/>
              </a:rPr>
              <a:t>                           </a:t>
            </a:r>
            <a:r>
              <a:rPr lang="en-US" altLang="zh-CN" sz="2000" b="1">
                <a:latin typeface="Times New Roman" panose="02020603050405020304" pitchFamily="18" charset="0"/>
              </a:rPr>
              <a:t>= 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rPr>
              <a:t>+ </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a:latin typeface="Times New Roman" panose="02020603050405020304" pitchFamily="18" charset="0"/>
              </a:rPr>
              <a:t>+ 2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rPr>
              <a:t>+ </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endParaRPr lang="en-US" altLang="zh-CN" sz="2000" b="1" i="1">
              <a:latin typeface="Times New Roman" panose="02020603050405020304" pitchFamily="18" charset="0"/>
            </a:endParaRPr>
          </a:p>
          <a:p>
            <a:pPr>
              <a:buFont typeface="Wingdings" panose="05000000000000000000" pitchFamily="2" charset="2"/>
              <a:buNone/>
            </a:pPr>
            <a:r>
              <a:rPr lang="en-US" altLang="zh-CN" sz="2000" b="1" i="1">
                <a:latin typeface="Times New Roman" panose="02020603050405020304" pitchFamily="18" charset="0"/>
              </a:rPr>
              <a:t>	      =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a:latin typeface="Times New Roman" panose="02020603050405020304" pitchFamily="18" charset="0"/>
              </a:rPr>
              <a:t>] </a:t>
            </a:r>
          </a:p>
          <a:p>
            <a:pPr>
              <a:buFont typeface="Wingdings" panose="05000000000000000000" pitchFamily="2" charset="2"/>
              <a:buNone/>
            </a:pPr>
            <a:r>
              <a:rPr lang="en-US" altLang="zh-CN" sz="2000" b="1">
                <a:latin typeface="Times New Roman" panose="02020603050405020304" pitchFamily="18" charset="0"/>
              </a:rPr>
              <a:t>	      =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n-US" altLang="zh-CN" sz="2000"/>
              <a:t>where</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 = </a:t>
            </a:r>
            <a:r>
              <a:rPr lang="en-US" altLang="zh-CN" sz="2000" b="1" baseline="-25000">
                <a:latin typeface="Times New Roman" panose="02020603050405020304" pitchFamily="18" charset="0"/>
              </a:rPr>
              <a: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a:t>
            </a:r>
          </a:p>
          <a:p>
            <a:pPr>
              <a:buFont typeface="Wingdings" panose="05000000000000000000" pitchFamily="2" charset="2"/>
              <a:buNone/>
            </a:pPr>
            <a:endParaRPr lang="el-GR" altLang="en-US" sz="2000" b="1">
              <a:latin typeface="Times New Roman" panose="02020603050405020304" pitchFamily="18" charset="0"/>
            </a:endParaRPr>
          </a:p>
        </p:txBody>
      </p:sp>
      <p:sp>
        <p:nvSpPr>
          <p:cNvPr id="98308" name="Rectangle 4"/>
          <p:cNvSpPr>
            <a:spLocks noChangeArrowheads="1"/>
          </p:cNvSpPr>
          <p:nvPr/>
        </p:nvSpPr>
        <p:spPr bwMode="auto">
          <a:xfrm>
            <a:off x="1905000" y="10668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An example:</a:t>
            </a:r>
          </a:p>
        </p:txBody>
      </p:sp>
      <p:sp>
        <p:nvSpPr>
          <p:cNvPr id="98314" name="Text Box 10"/>
          <p:cNvSpPr txBox="1">
            <a:spLocks noChangeArrowheads="1"/>
          </p:cNvSpPr>
          <p:nvPr/>
        </p:nvSpPr>
        <p:spPr bwMode="auto">
          <a:xfrm>
            <a:off x="1970088" y="6335714"/>
            <a:ext cx="7079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This slide is courtesy of </a:t>
            </a:r>
            <a:r>
              <a:rPr lang="en-US" altLang="en-US" sz="1400" i="1"/>
              <a:t>www.iro.umontreal.ca/~pift6080/documents/papers/</a:t>
            </a:r>
            <a:r>
              <a:rPr lang="en-US" altLang="en-US" sz="1400" b="1" i="1"/>
              <a:t>svm</a:t>
            </a:r>
            <a:r>
              <a:rPr lang="en-US" altLang="en-US" sz="1400" i="1"/>
              <a:t>_tutorial.</a:t>
            </a:r>
            <a:r>
              <a:rPr lang="en-US" altLang="en-US" sz="1400" b="1" i="1"/>
              <a:t>ppt</a:t>
            </a:r>
            <a:r>
              <a:rPr lang="en-US" altLang="en-US" sz="1400"/>
              <a:t> </a:t>
            </a:r>
          </a:p>
        </p:txBody>
      </p:sp>
    </p:spTree>
    <p:extLst>
      <p:ext uri="{BB962C8B-B14F-4D97-AF65-F5344CB8AC3E}">
        <p14:creationId xmlns:p14="http://schemas.microsoft.com/office/powerpoint/2010/main" val="182737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830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30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307">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830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83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905000" y="228600"/>
            <a:ext cx="838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ea typeface="SimSun" panose="02010600030101010101" pitchFamily="2" charset="-122"/>
              </a:defRPr>
            </a:lvl1pPr>
            <a:lvl2pPr>
              <a:defRPr sz="4200">
                <a:solidFill>
                  <a:schemeClr val="tx2"/>
                </a:solidFill>
                <a:latin typeface="Garamond" panose="02020404030301010803" pitchFamily="18" charset="0"/>
                <a:ea typeface="SimSun" panose="02010600030101010101" pitchFamily="2" charset="-122"/>
              </a:defRPr>
            </a:lvl2pPr>
            <a:lvl3pPr>
              <a:defRPr sz="4200">
                <a:solidFill>
                  <a:schemeClr val="tx2"/>
                </a:solidFill>
                <a:latin typeface="Garamond" panose="02020404030301010803" pitchFamily="18" charset="0"/>
                <a:ea typeface="SimSun" panose="02010600030101010101" pitchFamily="2" charset="-122"/>
              </a:defRPr>
            </a:lvl3pPr>
            <a:lvl4pPr>
              <a:defRPr sz="4200">
                <a:solidFill>
                  <a:schemeClr val="tx2"/>
                </a:solidFill>
                <a:latin typeface="Garamond" panose="02020404030301010803" pitchFamily="18" charset="0"/>
                <a:ea typeface="SimSun" panose="02010600030101010101" pitchFamily="2" charset="-122"/>
              </a:defRPr>
            </a:lvl4pPr>
            <a:lvl5pPr>
              <a:defRPr sz="4200">
                <a:solidFill>
                  <a:schemeClr val="tx2"/>
                </a:solidFill>
                <a:latin typeface="Garamond" panose="02020404030301010803" pitchFamily="18" charset="0"/>
                <a:ea typeface="SimSun"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SimSun" panose="02010600030101010101" pitchFamily="2" charset="-122"/>
              </a:defRPr>
            </a:lvl9pPr>
          </a:lstStyle>
          <a:p>
            <a:r>
              <a:rPr lang="en-US" altLang="zh-CN"/>
              <a:t>Nonlinear SVMs: The Kernel Trick</a:t>
            </a:r>
          </a:p>
        </p:txBody>
      </p:sp>
      <p:sp>
        <p:nvSpPr>
          <p:cNvPr id="99332" name="Rectangle 4"/>
          <p:cNvSpPr>
            <a:spLocks noChangeArrowheads="1"/>
          </p:cNvSpPr>
          <p:nvPr/>
        </p:nvSpPr>
        <p:spPr bwMode="auto">
          <a:xfrm>
            <a:off x="2362200" y="1676400"/>
            <a:ext cx="2743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lvl="1"/>
            <a:r>
              <a:rPr lang="en-US" altLang="zh-CN" sz="2000"/>
              <a:t>Linear kernel:</a:t>
            </a:r>
          </a:p>
        </p:txBody>
      </p:sp>
      <p:graphicFrame>
        <p:nvGraphicFramePr>
          <p:cNvPr id="99334" name="Object 6"/>
          <p:cNvGraphicFramePr>
            <a:graphicFrameLocks noChangeAspect="1"/>
          </p:cNvGraphicFramePr>
          <p:nvPr/>
        </p:nvGraphicFramePr>
        <p:xfrm>
          <a:off x="4191001" y="3276601"/>
          <a:ext cx="4005263" cy="1095375"/>
        </p:xfrm>
        <a:graphic>
          <a:graphicData uri="http://schemas.openxmlformats.org/presentationml/2006/ole">
            <mc:AlternateContent xmlns:mc="http://schemas.openxmlformats.org/markup-compatibility/2006">
              <mc:Choice xmlns:v="urn:schemas-microsoft-com:vml" Requires="v">
                <p:oleObj name="Equation" r:id="rId2" imgW="1765080" imgH="482400" progId="Equation.DSMT4">
                  <p:embed/>
                </p:oleObj>
              </mc:Choice>
              <mc:Fallback>
                <p:oleObj name="Equation" r:id="rId2" imgW="1765080" imgH="482400" progId="Equation.DSMT4">
                  <p:embed/>
                  <p:pic>
                    <p:nvPicPr>
                      <p:cNvPr id="99334"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1" y="3276601"/>
                        <a:ext cx="400526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35" name="Object 7"/>
          <p:cNvGraphicFramePr>
            <a:graphicFrameLocks noChangeAspect="1"/>
          </p:cNvGraphicFramePr>
          <p:nvPr/>
        </p:nvGraphicFramePr>
        <p:xfrm>
          <a:off x="4953001" y="1600201"/>
          <a:ext cx="2333625" cy="576263"/>
        </p:xfrm>
        <a:graphic>
          <a:graphicData uri="http://schemas.openxmlformats.org/presentationml/2006/ole">
            <mc:AlternateContent xmlns:mc="http://schemas.openxmlformats.org/markup-compatibility/2006">
              <mc:Choice xmlns:v="urn:schemas-microsoft-com:vml" Requires="v">
                <p:oleObj name="Equation" r:id="rId4" imgW="1028520" imgH="253800" progId="Equation.DSMT4">
                  <p:embed/>
                </p:oleObj>
              </mc:Choice>
              <mc:Fallback>
                <p:oleObj name="Equation" r:id="rId4" imgW="1028520" imgH="253800" progId="Equation.DSMT4">
                  <p:embed/>
                  <p:pic>
                    <p:nvPicPr>
                      <p:cNvPr id="9933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1" y="1600201"/>
                        <a:ext cx="2333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36" name="Object 8"/>
          <p:cNvGraphicFramePr>
            <a:graphicFrameLocks noChangeAspect="1"/>
          </p:cNvGraphicFramePr>
          <p:nvPr/>
        </p:nvGraphicFramePr>
        <p:xfrm>
          <a:off x="5410200" y="2286001"/>
          <a:ext cx="3168650" cy="576263"/>
        </p:xfrm>
        <a:graphic>
          <a:graphicData uri="http://schemas.openxmlformats.org/presentationml/2006/ole">
            <mc:AlternateContent xmlns:mc="http://schemas.openxmlformats.org/markup-compatibility/2006">
              <mc:Choice xmlns:v="urn:schemas-microsoft-com:vml" Requires="v">
                <p:oleObj name="Equation" r:id="rId6" imgW="1396800" imgH="253800" progId="Equation.DSMT4">
                  <p:embed/>
                </p:oleObj>
              </mc:Choice>
              <mc:Fallback>
                <p:oleObj name="Equation" r:id="rId6" imgW="1396800" imgH="253800" progId="Equation.DSMT4">
                  <p:embed/>
                  <p:pic>
                    <p:nvPicPr>
                      <p:cNvPr id="9933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2286001"/>
                        <a:ext cx="316865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37" name="Object 9"/>
          <p:cNvGraphicFramePr>
            <a:graphicFrameLocks noChangeAspect="1"/>
          </p:cNvGraphicFramePr>
          <p:nvPr/>
        </p:nvGraphicFramePr>
        <p:xfrm>
          <a:off x="4114801" y="4681538"/>
          <a:ext cx="4149725" cy="576262"/>
        </p:xfrm>
        <a:graphic>
          <a:graphicData uri="http://schemas.openxmlformats.org/presentationml/2006/ole">
            <mc:AlternateContent xmlns:mc="http://schemas.openxmlformats.org/markup-compatibility/2006">
              <mc:Choice xmlns:v="urn:schemas-microsoft-com:vml" Requires="v">
                <p:oleObj name="Equation" r:id="rId8" imgW="1828800" imgH="253800" progId="Equation.DSMT4">
                  <p:embed/>
                </p:oleObj>
              </mc:Choice>
              <mc:Fallback>
                <p:oleObj name="Equation" r:id="rId8" imgW="1828800" imgH="253800" progId="Equation.DSMT4">
                  <p:embed/>
                  <p:pic>
                    <p:nvPicPr>
                      <p:cNvPr id="9933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801" y="4681538"/>
                        <a:ext cx="41497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38" name="Rectangle 10"/>
          <p:cNvSpPr>
            <a:spLocks noChangeArrowheads="1"/>
          </p:cNvSpPr>
          <p:nvPr/>
        </p:nvSpPr>
        <p:spPr bwMode="auto">
          <a:xfrm>
            <a:off x="2057400" y="10668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Examples of commonly-used kernel functions:</a:t>
            </a:r>
          </a:p>
        </p:txBody>
      </p:sp>
      <p:sp>
        <p:nvSpPr>
          <p:cNvPr id="99339" name="Rectangle 11"/>
          <p:cNvSpPr>
            <a:spLocks noChangeArrowheads="1"/>
          </p:cNvSpPr>
          <p:nvPr/>
        </p:nvSpPr>
        <p:spPr bwMode="auto">
          <a:xfrm>
            <a:off x="2362200" y="2362200"/>
            <a:ext cx="3124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lvl="1"/>
            <a:r>
              <a:rPr lang="en-US" altLang="zh-CN" sz="2000"/>
              <a:t>Polynomial kernel:</a:t>
            </a:r>
          </a:p>
        </p:txBody>
      </p:sp>
      <p:sp>
        <p:nvSpPr>
          <p:cNvPr id="99340" name="Rectangle 12"/>
          <p:cNvSpPr>
            <a:spLocks noChangeArrowheads="1"/>
          </p:cNvSpPr>
          <p:nvPr/>
        </p:nvSpPr>
        <p:spPr bwMode="auto">
          <a:xfrm>
            <a:off x="2362200" y="2971800"/>
            <a:ext cx="6400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lvl="1"/>
            <a:r>
              <a:rPr lang="en-US" altLang="zh-CN" sz="2000"/>
              <a:t>Gaussian (Radial-Basis Function (RBF) ) kernel:</a:t>
            </a:r>
          </a:p>
        </p:txBody>
      </p:sp>
      <p:sp>
        <p:nvSpPr>
          <p:cNvPr id="99341" name="Rectangle 13"/>
          <p:cNvSpPr>
            <a:spLocks noChangeArrowheads="1"/>
          </p:cNvSpPr>
          <p:nvPr/>
        </p:nvSpPr>
        <p:spPr bwMode="auto">
          <a:xfrm>
            <a:off x="2362200" y="4343400"/>
            <a:ext cx="2743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lvl="1"/>
            <a:r>
              <a:rPr lang="en-US" altLang="zh-CN" sz="2000"/>
              <a:t>Sigmoid:</a:t>
            </a:r>
          </a:p>
        </p:txBody>
      </p:sp>
      <p:sp>
        <p:nvSpPr>
          <p:cNvPr id="99342" name="Rectangle 14"/>
          <p:cNvSpPr>
            <a:spLocks noChangeArrowheads="1"/>
          </p:cNvSpPr>
          <p:nvPr/>
        </p:nvSpPr>
        <p:spPr bwMode="auto">
          <a:xfrm>
            <a:off x="2057400" y="54102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In general, functions that satisfy </a:t>
            </a:r>
            <a:r>
              <a:rPr lang="en-US" altLang="zh-CN" sz="2200" i="1"/>
              <a:t>Mercer</a:t>
            </a:r>
            <a:r>
              <a:rPr lang="en-US" altLang="zh-CN" sz="2200" i="1">
                <a:latin typeface="Times New Roman" panose="02020603050405020304" pitchFamily="18" charset="0"/>
              </a:rPr>
              <a:t>’</a:t>
            </a:r>
            <a:r>
              <a:rPr lang="en-US" altLang="zh-CN" sz="2200" i="1"/>
              <a:t>s condition</a:t>
            </a:r>
            <a:r>
              <a:rPr lang="en-US" altLang="zh-CN" sz="2200"/>
              <a:t> can be kernel functions.</a:t>
            </a:r>
          </a:p>
        </p:txBody>
      </p:sp>
    </p:spTree>
    <p:extLst>
      <p:ext uri="{BB962C8B-B14F-4D97-AF65-F5344CB8AC3E}">
        <p14:creationId xmlns:p14="http://schemas.microsoft.com/office/powerpoint/2010/main" val="1352981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93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93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34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3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3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9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P spid="99339" grpId="0"/>
      <p:bldP spid="99340" grpId="0"/>
      <p:bldP spid="99341" grpId="0"/>
      <p:bldP spid="99342"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a:t>Nonlinear SVM: Optimization</a:t>
            </a:r>
          </a:p>
        </p:txBody>
      </p:sp>
      <p:sp>
        <p:nvSpPr>
          <p:cNvPr id="100355" name="Rectangle 3"/>
          <p:cNvSpPr>
            <a:spLocks noChangeArrowheads="1"/>
          </p:cNvSpPr>
          <p:nvPr/>
        </p:nvSpPr>
        <p:spPr bwMode="auto">
          <a:xfrm>
            <a:off x="1981200" y="1143000"/>
            <a:ext cx="64770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Formulation: (Lagrangian Dual Problem)</a:t>
            </a:r>
          </a:p>
        </p:txBody>
      </p:sp>
      <p:graphicFrame>
        <p:nvGraphicFramePr>
          <p:cNvPr id="100356" name="Object 4"/>
          <p:cNvGraphicFramePr>
            <a:graphicFrameLocks noChangeAspect="1"/>
          </p:cNvGraphicFramePr>
          <p:nvPr/>
        </p:nvGraphicFramePr>
        <p:xfrm>
          <a:off x="3452813" y="1636714"/>
          <a:ext cx="5784850" cy="935037"/>
        </p:xfrm>
        <a:graphic>
          <a:graphicData uri="http://schemas.openxmlformats.org/presentationml/2006/ole">
            <mc:AlternateContent xmlns:mc="http://schemas.openxmlformats.org/markup-compatibility/2006">
              <mc:Choice xmlns:v="urn:schemas-microsoft-com:vml" Requires="v">
                <p:oleObj name="Equation" r:id="rId2" imgW="2743200" imgH="444240" progId="Equation.DSMT4">
                  <p:embed/>
                </p:oleObj>
              </mc:Choice>
              <mc:Fallback>
                <p:oleObj name="Equation" r:id="rId2" imgW="2743200" imgH="444240" progId="Equation.DSMT4">
                  <p:embed/>
                  <p:pic>
                    <p:nvPicPr>
                      <p:cNvPr id="10035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13" y="1636714"/>
                        <a:ext cx="5784850"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57" name="Text Box 5"/>
          <p:cNvSpPr txBox="1">
            <a:spLocks noChangeArrowheads="1"/>
          </p:cNvSpPr>
          <p:nvPr/>
        </p:nvSpPr>
        <p:spPr bwMode="auto">
          <a:xfrm>
            <a:off x="3276601" y="2571751"/>
            <a:ext cx="1339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such that</a:t>
            </a:r>
          </a:p>
        </p:txBody>
      </p:sp>
      <p:graphicFrame>
        <p:nvGraphicFramePr>
          <p:cNvPr id="100358" name="Object 6"/>
          <p:cNvGraphicFramePr>
            <a:graphicFrameLocks noChangeAspect="1"/>
          </p:cNvGraphicFramePr>
          <p:nvPr/>
        </p:nvGraphicFramePr>
        <p:xfrm>
          <a:off x="5105401" y="2743201"/>
          <a:ext cx="1393825" cy="481013"/>
        </p:xfrm>
        <a:graphic>
          <a:graphicData uri="http://schemas.openxmlformats.org/presentationml/2006/ole">
            <mc:AlternateContent xmlns:mc="http://schemas.openxmlformats.org/markup-compatibility/2006">
              <mc:Choice xmlns:v="urn:schemas-microsoft-com:vml" Requires="v">
                <p:oleObj name="Equation" r:id="rId4" imgW="660240" imgH="228600" progId="Equation.DSMT4">
                  <p:embed/>
                </p:oleObj>
              </mc:Choice>
              <mc:Fallback>
                <p:oleObj name="Equation" r:id="rId4" imgW="660240" imgH="228600" progId="Equation.DSMT4">
                  <p:embed/>
                  <p:pic>
                    <p:nvPicPr>
                      <p:cNvPr id="10035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1" y="2743201"/>
                        <a:ext cx="13938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9" name="Object 7"/>
          <p:cNvGraphicFramePr>
            <a:graphicFrameLocks noChangeAspect="1"/>
          </p:cNvGraphicFramePr>
          <p:nvPr/>
        </p:nvGraphicFramePr>
        <p:xfrm>
          <a:off x="5054600" y="3130550"/>
          <a:ext cx="1498600" cy="908050"/>
        </p:xfrm>
        <a:graphic>
          <a:graphicData uri="http://schemas.openxmlformats.org/presentationml/2006/ole">
            <mc:AlternateContent xmlns:mc="http://schemas.openxmlformats.org/markup-compatibility/2006">
              <mc:Choice xmlns:v="urn:schemas-microsoft-com:vml" Requires="v">
                <p:oleObj name="Equation" r:id="rId6" imgW="711000" imgH="431640" progId="Equation.DSMT4">
                  <p:embed/>
                </p:oleObj>
              </mc:Choice>
              <mc:Fallback>
                <p:oleObj name="Equation" r:id="rId6" imgW="711000" imgH="431640" progId="Equation.DSMT4">
                  <p:embed/>
                  <p:pic>
                    <p:nvPicPr>
                      <p:cNvPr id="10035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4600" y="3130550"/>
                        <a:ext cx="14986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60" name="Rectangle 8"/>
          <p:cNvSpPr>
            <a:spLocks noChangeArrowheads="1"/>
          </p:cNvSpPr>
          <p:nvPr/>
        </p:nvSpPr>
        <p:spPr bwMode="auto">
          <a:xfrm>
            <a:off x="1981200" y="41910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solution of the discriminant function is</a:t>
            </a:r>
          </a:p>
        </p:txBody>
      </p:sp>
      <p:graphicFrame>
        <p:nvGraphicFramePr>
          <p:cNvPr id="100361" name="Object 9"/>
          <p:cNvGraphicFramePr>
            <a:graphicFrameLocks noChangeAspect="1"/>
          </p:cNvGraphicFramePr>
          <p:nvPr/>
        </p:nvGraphicFramePr>
        <p:xfrm>
          <a:off x="4511676" y="4800601"/>
          <a:ext cx="3184525" cy="722313"/>
        </p:xfrm>
        <a:graphic>
          <a:graphicData uri="http://schemas.openxmlformats.org/presentationml/2006/ole">
            <mc:AlternateContent xmlns:mc="http://schemas.openxmlformats.org/markup-compatibility/2006">
              <mc:Choice xmlns:v="urn:schemas-microsoft-com:vml" Requires="v">
                <p:oleObj name="Equation" r:id="rId8" imgW="1511280" imgH="342720" progId="Equation.DSMT4">
                  <p:embed/>
                </p:oleObj>
              </mc:Choice>
              <mc:Fallback>
                <p:oleObj name="Equation" r:id="rId8" imgW="1511280" imgH="342720" progId="Equation.DSMT4">
                  <p:embed/>
                  <p:pic>
                    <p:nvPicPr>
                      <p:cNvPr id="100361"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1676" y="4800601"/>
                        <a:ext cx="3184525"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62" name="Rectangle 10"/>
          <p:cNvSpPr>
            <a:spLocks noChangeArrowheads="1"/>
          </p:cNvSpPr>
          <p:nvPr/>
        </p:nvSpPr>
        <p:spPr bwMode="auto">
          <a:xfrm>
            <a:off x="1981200" y="57150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r>
              <a:rPr lang="en-US" altLang="zh-CN" sz="2200"/>
              <a:t>The optimization technique is the same.</a:t>
            </a:r>
          </a:p>
        </p:txBody>
      </p:sp>
    </p:spTree>
    <p:extLst>
      <p:ext uri="{BB962C8B-B14F-4D97-AF65-F5344CB8AC3E}">
        <p14:creationId xmlns:p14="http://schemas.microsoft.com/office/powerpoint/2010/main" val="3691748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03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6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0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0" grpId="0"/>
      <p:bldP spid="100362"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zh-CN"/>
              <a:t>Support Vector Machine: Algorithm</a:t>
            </a:r>
          </a:p>
        </p:txBody>
      </p:sp>
      <p:sp>
        <p:nvSpPr>
          <p:cNvPr id="49155" name="Rectangle 3"/>
          <p:cNvSpPr>
            <a:spLocks noGrp="1" noChangeArrowheads="1"/>
          </p:cNvSpPr>
          <p:nvPr>
            <p:ph type="body" idx="1"/>
          </p:nvPr>
        </p:nvSpPr>
        <p:spPr>
          <a:xfrm>
            <a:off x="1981200" y="1600200"/>
            <a:ext cx="6248400" cy="3733800"/>
          </a:xfrm>
        </p:spPr>
        <p:txBody>
          <a:bodyPr/>
          <a:lstStyle/>
          <a:p>
            <a:r>
              <a:rPr lang="en-US" altLang="zh-CN" sz="2200"/>
              <a:t>1. Choose a kernel function</a:t>
            </a:r>
          </a:p>
          <a:p>
            <a:endParaRPr lang="en-US" altLang="zh-CN" sz="2200"/>
          </a:p>
          <a:p>
            <a:r>
              <a:rPr lang="en-US" altLang="zh-CN" sz="2200"/>
              <a:t>2. Choose a value for </a:t>
            </a:r>
            <a:r>
              <a:rPr lang="en-US" altLang="zh-CN" sz="2200" i="1"/>
              <a:t>C</a:t>
            </a:r>
          </a:p>
          <a:p>
            <a:endParaRPr lang="en-US" altLang="zh-CN" sz="2200"/>
          </a:p>
          <a:p>
            <a:r>
              <a:rPr lang="en-US" altLang="zh-CN" sz="2200"/>
              <a:t>3. Solve the quadratic programming problem (many software packages available)</a:t>
            </a:r>
          </a:p>
          <a:p>
            <a:endParaRPr lang="en-US" altLang="zh-CN" sz="2200"/>
          </a:p>
          <a:p>
            <a:r>
              <a:rPr lang="en-US" altLang="zh-CN" sz="2200"/>
              <a:t>4. Construct the discriminant function from the support vectors </a:t>
            </a:r>
          </a:p>
        </p:txBody>
      </p:sp>
    </p:spTree>
    <p:extLst>
      <p:ext uri="{BB962C8B-B14F-4D97-AF65-F5344CB8AC3E}">
        <p14:creationId xmlns:p14="http://schemas.microsoft.com/office/powerpoint/2010/main" val="8084620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905000" y="228600"/>
            <a:ext cx="8229600" cy="712788"/>
          </a:xfrm>
        </p:spPr>
        <p:txBody>
          <a:bodyPr/>
          <a:lstStyle/>
          <a:p>
            <a:r>
              <a:rPr lang="en-US" altLang="zh-CN" sz="3800"/>
              <a:t>Some Issues</a:t>
            </a:r>
          </a:p>
        </p:txBody>
      </p:sp>
      <p:sp>
        <p:nvSpPr>
          <p:cNvPr id="107523" name="Rectangle 3"/>
          <p:cNvSpPr>
            <a:spLocks noGrp="1" noChangeArrowheads="1"/>
          </p:cNvSpPr>
          <p:nvPr>
            <p:ph type="body" idx="1"/>
          </p:nvPr>
        </p:nvSpPr>
        <p:spPr>
          <a:xfrm>
            <a:off x="1905000" y="1143000"/>
            <a:ext cx="8229600" cy="5257800"/>
          </a:xfrm>
        </p:spPr>
        <p:txBody>
          <a:bodyPr/>
          <a:lstStyle/>
          <a:p>
            <a:pPr>
              <a:lnSpc>
                <a:spcPct val="80000"/>
              </a:lnSpc>
            </a:pPr>
            <a:r>
              <a:rPr lang="en-US" altLang="zh-CN" sz="2400"/>
              <a:t>Choice of kernel</a:t>
            </a:r>
          </a:p>
          <a:p>
            <a:pPr>
              <a:lnSpc>
                <a:spcPct val="80000"/>
              </a:lnSpc>
              <a:buFont typeface="Wingdings" panose="05000000000000000000" pitchFamily="2" charset="2"/>
              <a:buNone/>
            </a:pPr>
            <a:r>
              <a:rPr lang="en-US" altLang="zh-CN" sz="2000"/>
              <a:t>    - Gaussian or polynomial kernel is default</a:t>
            </a:r>
          </a:p>
          <a:p>
            <a:pPr>
              <a:lnSpc>
                <a:spcPct val="80000"/>
              </a:lnSpc>
              <a:buFont typeface="Wingdings" panose="05000000000000000000" pitchFamily="2" charset="2"/>
              <a:buNone/>
            </a:pPr>
            <a:r>
              <a:rPr lang="en-US" altLang="zh-CN" sz="2000"/>
              <a:t>    - if ineffective, more elaborate kernels are needed</a:t>
            </a:r>
          </a:p>
          <a:p>
            <a:pPr>
              <a:lnSpc>
                <a:spcPct val="80000"/>
              </a:lnSpc>
              <a:buFont typeface="Wingdings" panose="05000000000000000000" pitchFamily="2" charset="2"/>
              <a:buNone/>
            </a:pPr>
            <a:r>
              <a:rPr lang="en-US" altLang="zh-CN" sz="2000"/>
              <a:t>    - domain experts can give assistance in formulating appropriate similarity measures</a:t>
            </a:r>
          </a:p>
          <a:p>
            <a:pPr>
              <a:lnSpc>
                <a:spcPct val="80000"/>
              </a:lnSpc>
              <a:buFont typeface="Wingdings" panose="05000000000000000000" pitchFamily="2" charset="2"/>
              <a:buNone/>
            </a:pPr>
            <a:endParaRPr lang="en-US" altLang="zh-CN" sz="2000"/>
          </a:p>
          <a:p>
            <a:pPr>
              <a:lnSpc>
                <a:spcPct val="80000"/>
              </a:lnSpc>
            </a:pPr>
            <a:r>
              <a:rPr lang="en-US" altLang="zh-CN" sz="2400"/>
              <a:t>Choice of kernel parameters</a:t>
            </a:r>
          </a:p>
          <a:p>
            <a:pPr>
              <a:lnSpc>
                <a:spcPct val="80000"/>
              </a:lnSpc>
              <a:buFont typeface="Wingdings" panose="05000000000000000000" pitchFamily="2" charset="2"/>
              <a:buNone/>
            </a:pPr>
            <a:r>
              <a:rPr lang="en-US" altLang="zh-CN" sz="2000"/>
              <a:t>   - e.g. </a:t>
            </a:r>
            <a:r>
              <a:rPr lang="en-CA" altLang="zh-CN" sz="2000"/>
              <a:t>σ in Gaussian kernel</a:t>
            </a:r>
          </a:p>
          <a:p>
            <a:pPr>
              <a:lnSpc>
                <a:spcPct val="80000"/>
              </a:lnSpc>
              <a:buFont typeface="Wingdings" panose="05000000000000000000" pitchFamily="2" charset="2"/>
              <a:buNone/>
            </a:pPr>
            <a:r>
              <a:rPr lang="en-US" altLang="zh-CN" sz="2000"/>
              <a:t>   - </a:t>
            </a:r>
            <a:r>
              <a:rPr lang="en-CA" altLang="zh-CN" sz="2000"/>
              <a:t>σ is the distance between closest points with different classifications </a:t>
            </a:r>
          </a:p>
          <a:p>
            <a:pPr>
              <a:lnSpc>
                <a:spcPct val="80000"/>
              </a:lnSpc>
              <a:buFont typeface="Wingdings" panose="05000000000000000000" pitchFamily="2" charset="2"/>
              <a:buNone/>
            </a:pPr>
            <a:r>
              <a:rPr lang="en-US" altLang="zh-CN" sz="2000"/>
              <a:t>   -</a:t>
            </a:r>
            <a:r>
              <a:rPr lang="en-CA" altLang="zh-CN" sz="2000"/>
              <a:t> In the absence of reliable criteria, applications rely on the use of a validation set or cross-validation to set such parameters. </a:t>
            </a:r>
          </a:p>
          <a:p>
            <a:pPr>
              <a:lnSpc>
                <a:spcPct val="80000"/>
              </a:lnSpc>
              <a:buFont typeface="Wingdings" panose="05000000000000000000" pitchFamily="2" charset="2"/>
              <a:buNone/>
            </a:pPr>
            <a:endParaRPr lang="en-CA" altLang="zh-CN" sz="2000"/>
          </a:p>
          <a:p>
            <a:pPr>
              <a:lnSpc>
                <a:spcPct val="80000"/>
              </a:lnSpc>
            </a:pPr>
            <a:r>
              <a:rPr lang="en-US" altLang="zh-CN" sz="2400"/>
              <a:t>Optimization criterion</a:t>
            </a:r>
            <a:r>
              <a:rPr lang="en-US" altLang="zh-CN" sz="2100"/>
              <a:t> – Hard margin v.s. Soft margin</a:t>
            </a:r>
          </a:p>
          <a:p>
            <a:pPr>
              <a:lnSpc>
                <a:spcPct val="80000"/>
              </a:lnSpc>
              <a:buFont typeface="Wingdings" panose="05000000000000000000" pitchFamily="2" charset="2"/>
              <a:buNone/>
            </a:pPr>
            <a:r>
              <a:rPr lang="en-US" altLang="zh-CN" sz="2000"/>
              <a:t>   - a lengthy series of experiments in which various parameters are tested </a:t>
            </a:r>
          </a:p>
        </p:txBody>
      </p:sp>
      <p:sp>
        <p:nvSpPr>
          <p:cNvPr id="107524" name="Text Box 4"/>
          <p:cNvSpPr txBox="1">
            <a:spLocks noChangeArrowheads="1"/>
          </p:cNvSpPr>
          <p:nvPr/>
        </p:nvSpPr>
        <p:spPr bwMode="auto">
          <a:xfrm>
            <a:off x="1970088" y="6335714"/>
            <a:ext cx="7079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This slide is courtesy of </a:t>
            </a:r>
            <a:r>
              <a:rPr lang="en-US" altLang="en-US" sz="1400" i="1"/>
              <a:t>www.iro.umontreal.ca/~pift6080/documents/papers/</a:t>
            </a:r>
            <a:r>
              <a:rPr lang="en-US" altLang="en-US" sz="1400" b="1" i="1"/>
              <a:t>svm</a:t>
            </a:r>
            <a:r>
              <a:rPr lang="en-US" altLang="en-US" sz="1400" i="1"/>
              <a:t>_tutorial.</a:t>
            </a:r>
            <a:r>
              <a:rPr lang="en-US" altLang="en-US" sz="1400" b="1" i="1"/>
              <a:t>ppt</a:t>
            </a:r>
            <a:r>
              <a:rPr lang="en-US" altLang="en-US" sz="1400"/>
              <a:t> </a:t>
            </a:r>
          </a:p>
        </p:txBody>
      </p:sp>
    </p:spTree>
    <p:extLst>
      <p:ext uri="{BB962C8B-B14F-4D97-AF65-F5344CB8AC3E}">
        <p14:creationId xmlns:p14="http://schemas.microsoft.com/office/powerpoint/2010/main" val="407803723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en-US"/>
              <a:t>SVM applications</a:t>
            </a:r>
          </a:p>
        </p:txBody>
      </p:sp>
      <p:sp>
        <p:nvSpPr>
          <p:cNvPr id="229379" name="Rectangle 3"/>
          <p:cNvSpPr>
            <a:spLocks noGrp="1" noChangeArrowheads="1"/>
          </p:cNvSpPr>
          <p:nvPr>
            <p:ph type="body" idx="1"/>
          </p:nvPr>
        </p:nvSpPr>
        <p:spPr>
          <a:xfrm>
            <a:off x="1752600" y="1566863"/>
            <a:ext cx="8686800" cy="5029200"/>
          </a:xfrm>
        </p:spPr>
        <p:txBody>
          <a:bodyPr>
            <a:normAutofit fontScale="92500" lnSpcReduction="20000"/>
          </a:bodyPr>
          <a:lstStyle/>
          <a:p>
            <a:r>
              <a:rPr lang="en-US" altLang="en-US"/>
              <a:t>SVMs were originally proposed by Boser, Guyon and Vapnik in 1992 and gained increasing popularity in late 1990s.</a:t>
            </a:r>
          </a:p>
          <a:p>
            <a:r>
              <a:rPr lang="en-US" altLang="en-US"/>
              <a:t>SVMs are currently among the best performers for a number of classification tasks ranging from text to genomic data.</a:t>
            </a:r>
          </a:p>
          <a:p>
            <a:r>
              <a:rPr lang="en-US" altLang="en-US"/>
              <a:t>SVMs can be applied to complex data types beyond feature vectors (e.g. graphs, sequences, relational data) by designing kernel functions for such data.</a:t>
            </a:r>
          </a:p>
          <a:p>
            <a:r>
              <a:rPr lang="en-US" altLang="en-US"/>
              <a:t>SVM techniques have been extended to a number of tasks such as regression [Vapnik </a:t>
            </a:r>
            <a:r>
              <a:rPr lang="en-US" altLang="en-US" i="1"/>
              <a:t>et al.</a:t>
            </a:r>
            <a:r>
              <a:rPr lang="en-US" altLang="en-US"/>
              <a:t> ’97], principal component analysis [Sch</a:t>
            </a:r>
            <a:r>
              <a:rPr lang="en-US" altLang="en-US">
                <a:cs typeface="Times New Roman" panose="02020603050405020304" pitchFamily="18" charset="0"/>
              </a:rPr>
              <a:t>ö</a:t>
            </a:r>
            <a:r>
              <a:rPr lang="en-US" altLang="en-US"/>
              <a:t>lkopf </a:t>
            </a:r>
            <a:r>
              <a:rPr lang="en-US" altLang="en-US" i="1"/>
              <a:t>et al. </a:t>
            </a:r>
            <a:r>
              <a:rPr lang="en-US" altLang="en-US"/>
              <a:t>’99], etc. </a:t>
            </a:r>
          </a:p>
          <a:p>
            <a:r>
              <a:rPr lang="en-US" altLang="en-US"/>
              <a:t>Most popular optimization algorithms for SVMs use </a:t>
            </a:r>
            <a:r>
              <a:rPr lang="en-US" altLang="en-US" i="1"/>
              <a:t>decomposition </a:t>
            </a:r>
            <a:r>
              <a:rPr lang="en-US" altLang="en-US"/>
              <a:t>to hill-climb over a subset of </a:t>
            </a:r>
            <a:r>
              <a:rPr lang="el-GR" altLang="en-US" i="1">
                <a:cs typeface="Times New Roman" panose="02020603050405020304" pitchFamily="18" charset="0"/>
              </a:rPr>
              <a:t>α</a:t>
            </a:r>
            <a:r>
              <a:rPr lang="en-US" altLang="en-US" i="1" baseline="-25000">
                <a:cs typeface="Times New Roman" panose="02020603050405020304" pitchFamily="18" charset="0"/>
              </a:rPr>
              <a:t>i</a:t>
            </a:r>
            <a:r>
              <a:rPr lang="en-US" altLang="en-US" i="1">
                <a:cs typeface="Times New Roman" panose="02020603050405020304" pitchFamily="18" charset="0"/>
              </a:rPr>
              <a:t>’</a:t>
            </a:r>
            <a:r>
              <a:rPr lang="en-US" altLang="en-US">
                <a:cs typeface="Times New Roman" panose="02020603050405020304" pitchFamily="18" charset="0"/>
              </a:rPr>
              <a:t>s at a time, e.g. </a:t>
            </a:r>
            <a:r>
              <a:rPr lang="en-US" altLang="en-US"/>
              <a:t>SMO [Platt ’99] and </a:t>
            </a:r>
            <a:r>
              <a:rPr lang="en-US" altLang="en-US" baseline="-25000"/>
              <a:t> </a:t>
            </a:r>
            <a:r>
              <a:rPr lang="en-US" altLang="en-US"/>
              <a:t>[Joachims ’99]</a:t>
            </a:r>
          </a:p>
          <a:p>
            <a:r>
              <a:rPr lang="en-US" altLang="en-US"/>
              <a:t> </a:t>
            </a:r>
            <a:r>
              <a:rPr lang="en-US" altLang="en-US">
                <a:cs typeface="Times New Roman" panose="02020603050405020304" pitchFamily="18" charset="0"/>
              </a:rPr>
              <a:t>Tuning SVMs remains a black art:  selecting a specific kernel and parameters is usually done in a try-and-see manner. </a:t>
            </a:r>
          </a:p>
          <a:p>
            <a:endParaRPr lang="en-US" altLang="en-US" i="1" baseline="-25000">
              <a:cs typeface="Times New Roman" panose="02020603050405020304" pitchFamily="18" charset="0"/>
            </a:endParaRPr>
          </a:p>
        </p:txBody>
      </p:sp>
    </p:spTree>
    <p:extLst>
      <p:ext uri="{BB962C8B-B14F-4D97-AF65-F5344CB8AC3E}">
        <p14:creationId xmlns:p14="http://schemas.microsoft.com/office/powerpoint/2010/main" val="1142187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en-US"/>
              <a:t>SVM Extensions</a:t>
            </a:r>
          </a:p>
        </p:txBody>
      </p:sp>
      <p:sp>
        <p:nvSpPr>
          <p:cNvPr id="269315" name="Rectangle 3"/>
          <p:cNvSpPr>
            <a:spLocks noGrp="1" noChangeArrowheads="1"/>
          </p:cNvSpPr>
          <p:nvPr>
            <p:ph type="body" idx="1"/>
          </p:nvPr>
        </p:nvSpPr>
        <p:spPr>
          <a:xfrm>
            <a:off x="2635250" y="1524000"/>
            <a:ext cx="5956300" cy="4129088"/>
          </a:xfrm>
        </p:spPr>
        <p:txBody>
          <a:bodyPr/>
          <a:lstStyle/>
          <a:p>
            <a:r>
              <a:rPr lang="en-US" altLang="en-US"/>
              <a:t>Regression</a:t>
            </a:r>
          </a:p>
          <a:p>
            <a:r>
              <a:rPr lang="en-US" altLang="en-US"/>
              <a:t>Variable Selection</a:t>
            </a:r>
          </a:p>
          <a:p>
            <a:r>
              <a:rPr lang="en-US" altLang="en-US"/>
              <a:t>Boosting</a:t>
            </a:r>
          </a:p>
          <a:p>
            <a:r>
              <a:rPr lang="en-US" altLang="en-US"/>
              <a:t>Density Estimation</a:t>
            </a:r>
          </a:p>
          <a:p>
            <a:r>
              <a:rPr lang="en-US" altLang="en-US"/>
              <a:t>Unsupervised Learning</a:t>
            </a:r>
          </a:p>
          <a:p>
            <a:pPr lvl="1"/>
            <a:r>
              <a:rPr lang="en-US" altLang="en-US" sz="2800"/>
              <a:t>Novelty/Outlier Detection</a:t>
            </a:r>
          </a:p>
          <a:p>
            <a:pPr lvl="1"/>
            <a:r>
              <a:rPr lang="en-US" altLang="en-US" sz="2800"/>
              <a:t>Feature Detection	</a:t>
            </a:r>
          </a:p>
          <a:p>
            <a:pPr lvl="1"/>
            <a:r>
              <a:rPr lang="en-US" altLang="en-US" sz="2800"/>
              <a:t>Clustering</a:t>
            </a:r>
          </a:p>
        </p:txBody>
      </p:sp>
    </p:spTree>
    <p:extLst>
      <p:ext uri="{BB962C8B-B14F-4D97-AF65-F5344CB8AC3E}">
        <p14:creationId xmlns:p14="http://schemas.microsoft.com/office/powerpoint/2010/main" val="3409518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dirty="0"/>
              <a:t>Feature Scaling</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b="1" dirty="0"/>
              <a:t>Need of Feature Scaling: </a:t>
            </a:r>
          </a:p>
          <a:p>
            <a:r>
              <a:rPr lang="en-US" sz="1600" dirty="0"/>
              <a:t>The given data set contains 3 features – Age, Salary, BHK Apartment. Consider a range of 10- 60 for Age, 1 Lac- 40 Lacs for Salary, 1- 5 for BHK of Flat. All these features are independent of each other. </a:t>
            </a:r>
          </a:p>
          <a:p>
            <a:r>
              <a:rPr lang="en-US" sz="1600" dirty="0"/>
              <a:t>Suppose the centroid of class 1 is [40, 22 Lacs, 3] and the data point to be predicted is [57, 33 Lacs, 2]. </a:t>
            </a:r>
          </a:p>
          <a:p>
            <a:r>
              <a:rPr lang="en-US" sz="1600" dirty="0"/>
              <a:t>Using Manhattan Method, </a:t>
            </a:r>
          </a:p>
          <a:p>
            <a:r>
              <a:rPr lang="en-US" sz="1600" dirty="0"/>
              <a:t>Distance = (|(40 - 57)| + |(2200000 - 3300000)| + |(3 - 2)|)</a:t>
            </a:r>
          </a:p>
          <a:p>
            <a:r>
              <a:rPr lang="en-US" sz="1600" dirty="0"/>
              <a:t>It can be seen that the Salary feature will dominate all other features while predicting the class of the given data point and since all the features are independent of each other i.e. a person’s salary has no relation with his/her age or what requirement of the flat he/she has. This means that the model will always predict wrong. </a:t>
            </a:r>
          </a:p>
          <a:p>
            <a:r>
              <a:rPr lang="en-US" sz="1600" dirty="0"/>
              <a:t>So, the simple solution to this problem is Feature Scaling. Feature Scaling Algorithms will scale Age, Salary, BHK in a fixed range say [-1, 1] or [0, 1]. And then no feature can dominate others. </a:t>
            </a:r>
          </a:p>
          <a:p>
            <a:r>
              <a:rPr lang="en-US" sz="3300" b="1" dirty="0"/>
              <a:t>What is Feature Scaling?</a:t>
            </a:r>
          </a:p>
          <a:p>
            <a:r>
              <a:rPr lang="en-US" sz="1600" dirty="0"/>
              <a:t>Feature Scaling is a technique to standardize the independent features present in the data in a fixed range. It is performed during the data pre-processing to handle highly varying magnitudes or values or units. If feature scaling is not done, then a machine learning algorithm tends to weigh greater values, higher and consider smaller values as the lower values, regardless of the unit of the values.</a:t>
            </a:r>
          </a:p>
          <a:p>
            <a:endParaRPr lang="en-US" sz="1600" dirty="0"/>
          </a:p>
        </p:txBody>
      </p:sp>
    </p:spTree>
    <p:extLst>
      <p:ext uri="{BB962C8B-B14F-4D97-AF65-F5344CB8AC3E}">
        <p14:creationId xmlns:p14="http://schemas.microsoft.com/office/powerpoint/2010/main" val="37925406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9EC0-67E8-366F-6316-B24D1B763CC9}"/>
              </a:ext>
            </a:extLst>
          </p:cNvPr>
          <p:cNvSpPr>
            <a:spLocks noGrp="1"/>
          </p:cNvSpPr>
          <p:nvPr>
            <p:ph type="ctrTitle"/>
          </p:nvPr>
        </p:nvSpPr>
        <p:spPr/>
        <p:txBody>
          <a:bodyPr/>
          <a:lstStyle/>
          <a:p>
            <a:r>
              <a:rPr lang="en-US" dirty="0"/>
              <a:t>Clustering</a:t>
            </a:r>
            <a:endParaRPr lang="en-IN" dirty="0"/>
          </a:p>
        </p:txBody>
      </p:sp>
      <p:sp>
        <p:nvSpPr>
          <p:cNvPr id="3" name="Subtitle 2">
            <a:extLst>
              <a:ext uri="{FF2B5EF4-FFF2-40B4-BE49-F238E27FC236}">
                <a16:creationId xmlns:a16="http://schemas.microsoft.com/office/drawing/2014/main" id="{35698DF1-0B7B-F285-5F84-851ACABD565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198282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osettacode.org/mw/images/a/a2/GoOrig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27" y="651728"/>
            <a:ext cx="10692156" cy="56671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885227" cy="1325563"/>
          </a:xfrm>
        </p:spPr>
        <p:txBody>
          <a:bodyPr>
            <a:noAutofit/>
          </a:bodyPr>
          <a:lstStyle/>
          <a:p>
            <a:pPr algn="ctr"/>
            <a:r>
              <a:rPr lang="en-US" sz="9600" b="1" dirty="0">
                <a:solidFill>
                  <a:srgbClr val="268FDE"/>
                </a:solidFill>
                <a:effectLst>
                  <a:outerShdw blurRad="38100" dist="38100" dir="2700000" algn="tl">
                    <a:srgbClr val="000000">
                      <a:alpha val="43137"/>
                    </a:srgbClr>
                  </a:outerShdw>
                </a:effectLst>
                <a:latin typeface="Centaur" panose="02030504050205020304" pitchFamily="18" charset="0"/>
              </a:rPr>
              <a:t>K-Means</a:t>
            </a:r>
            <a:endParaRPr lang="ru-RU" sz="9600" b="1" dirty="0">
              <a:solidFill>
                <a:srgbClr val="268FD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11238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4696" name="Rectangle 75469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690" name="Rectangle 2"/>
          <p:cNvSpPr>
            <a:spLocks noGrp="1" noChangeArrowheads="1"/>
          </p:cNvSpPr>
          <p:nvPr>
            <p:ph type="title"/>
          </p:nvPr>
        </p:nvSpPr>
        <p:spPr>
          <a:xfrm>
            <a:off x="838200" y="365125"/>
            <a:ext cx="10515600" cy="1325563"/>
          </a:xfrm>
        </p:spPr>
        <p:txBody>
          <a:bodyPr>
            <a:normAutofit/>
          </a:bodyPr>
          <a:lstStyle/>
          <a:p>
            <a:r>
              <a:rPr lang="en-US" altLang="en-US" sz="4200"/>
              <a:t>Supervised learning vs. unsupervised learning</a:t>
            </a:r>
          </a:p>
        </p:txBody>
      </p:sp>
      <p:sp>
        <p:nvSpPr>
          <p:cNvPr id="75469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691" name="Rectangle 3"/>
          <p:cNvSpPr>
            <a:spLocks noGrp="1" noChangeArrowheads="1"/>
          </p:cNvSpPr>
          <p:nvPr>
            <p:ph type="body" idx="1"/>
          </p:nvPr>
        </p:nvSpPr>
        <p:spPr>
          <a:xfrm>
            <a:off x="838200" y="1929384"/>
            <a:ext cx="10515600" cy="4251960"/>
          </a:xfrm>
        </p:spPr>
        <p:txBody>
          <a:bodyPr>
            <a:normAutofit/>
          </a:bodyPr>
          <a:lstStyle/>
          <a:p>
            <a:r>
              <a:rPr lang="en-US" altLang="ja-JP" sz="2200">
                <a:ea typeface="ＭＳ Ｐゴシック" panose="020B0600070205080204" pitchFamily="34" charset="-128"/>
              </a:rPr>
              <a:t>Supervised learning: discover patterns in the data that relate data attributes with a target (class) attribute. </a:t>
            </a:r>
          </a:p>
          <a:p>
            <a:pPr lvl="1"/>
            <a:r>
              <a:rPr lang="en-US" altLang="ja-JP" sz="2200">
                <a:ea typeface="ＭＳ Ｐゴシック" panose="020B0600070205080204" pitchFamily="34" charset="-128"/>
              </a:rPr>
              <a:t>These patterns are then utilized to predict the values of the target attribute in future data instances. </a:t>
            </a:r>
          </a:p>
          <a:p>
            <a:r>
              <a:rPr lang="en-US" altLang="ja-JP" sz="2200">
                <a:ea typeface="ＭＳ Ｐゴシック" panose="020B0600070205080204" pitchFamily="34" charset="-128"/>
              </a:rPr>
              <a:t>Unsupervised learning: The data have no target attribute. </a:t>
            </a:r>
          </a:p>
          <a:p>
            <a:pPr lvl="1"/>
            <a:r>
              <a:rPr lang="en-US" altLang="ja-JP" sz="2200">
                <a:ea typeface="ＭＳ Ｐゴシック" panose="020B0600070205080204" pitchFamily="34" charset="-128"/>
              </a:rPr>
              <a:t>We want to explore the data to find some intrinsic structures in them. </a:t>
            </a:r>
            <a:endParaRPr lang="en-US" altLang="en-US" sz="2200"/>
          </a:p>
        </p:txBody>
      </p:sp>
      <p:sp>
        <p:nvSpPr>
          <p:cNvPr id="4" name="Footer Placeholder 3"/>
          <p:cNvSpPr>
            <a:spLocks noGrp="1"/>
          </p:cNvSpPr>
          <p:nvPr>
            <p:ph type="ftr" sz="quarter" idx="10"/>
          </p:nvPr>
        </p:nvSpPr>
        <p:spPr>
          <a:xfrm>
            <a:off x="4038600" y="6356350"/>
            <a:ext cx="4114800" cy="365125"/>
          </a:xfrm>
        </p:spPr>
        <p:txBody>
          <a:bodyPr>
            <a:normAutofit/>
          </a:bodyPr>
          <a:lstStyle/>
          <a:p>
            <a:pPr>
              <a:spcAft>
                <a:spcPts val="600"/>
              </a:spcAft>
            </a:pPr>
            <a:r>
              <a:rPr lang="en-US" altLang="en-US"/>
              <a:t>CS583, Bing Liu, UIC</a:t>
            </a:r>
          </a:p>
        </p:txBody>
      </p:sp>
      <p:sp>
        <p:nvSpPr>
          <p:cNvPr id="5" name="Slide Number Placeholder 4"/>
          <p:cNvSpPr>
            <a:spLocks noGrp="1"/>
          </p:cNvSpPr>
          <p:nvPr>
            <p:ph type="sldNum" sz="quarter" idx="11"/>
          </p:nvPr>
        </p:nvSpPr>
        <p:spPr>
          <a:xfrm>
            <a:off x="8610600" y="6356350"/>
            <a:ext cx="2743200" cy="365125"/>
          </a:xfrm>
        </p:spPr>
        <p:txBody>
          <a:bodyPr>
            <a:normAutofit/>
          </a:bodyPr>
          <a:lstStyle/>
          <a:p>
            <a:pPr>
              <a:spcAft>
                <a:spcPts val="600"/>
              </a:spcAft>
            </a:pPr>
            <a:fld id="{9FC2913C-CB66-4EF1-829C-DFB005C177B2}" type="slidenum">
              <a:rPr lang="en-US" altLang="en-US"/>
              <a:pPr>
                <a:spcAft>
                  <a:spcPts val="600"/>
                </a:spcAft>
              </a:pPr>
              <a:t>272</a:t>
            </a:fld>
            <a:endParaRPr lang="en-US" altLang="en-US"/>
          </a:p>
        </p:txBody>
      </p:sp>
    </p:spTree>
    <p:extLst>
      <p:ext uri="{BB962C8B-B14F-4D97-AF65-F5344CB8AC3E}">
        <p14:creationId xmlns:p14="http://schemas.microsoft.com/office/powerpoint/2010/main" val="1543379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6568" name="Rectangle 70656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562" name="Rectangle 2"/>
          <p:cNvSpPr>
            <a:spLocks noGrp="1" noChangeArrowheads="1"/>
          </p:cNvSpPr>
          <p:nvPr>
            <p:ph type="title"/>
          </p:nvPr>
        </p:nvSpPr>
        <p:spPr>
          <a:xfrm>
            <a:off x="838200" y="365125"/>
            <a:ext cx="10515600" cy="1325563"/>
          </a:xfrm>
        </p:spPr>
        <p:txBody>
          <a:bodyPr>
            <a:normAutofit/>
          </a:bodyPr>
          <a:lstStyle/>
          <a:p>
            <a:r>
              <a:rPr lang="en-US" altLang="en-US" sz="5400"/>
              <a:t>Clustering</a:t>
            </a:r>
          </a:p>
        </p:txBody>
      </p:sp>
      <p:sp>
        <p:nvSpPr>
          <p:cNvPr id="70657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563" name="Rectangle 3"/>
          <p:cNvSpPr>
            <a:spLocks noGrp="1" noChangeArrowheads="1"/>
          </p:cNvSpPr>
          <p:nvPr>
            <p:ph type="body" idx="1"/>
          </p:nvPr>
        </p:nvSpPr>
        <p:spPr>
          <a:xfrm>
            <a:off x="838200" y="1929384"/>
            <a:ext cx="10515600" cy="4251960"/>
          </a:xfrm>
        </p:spPr>
        <p:txBody>
          <a:bodyPr>
            <a:normAutofit/>
          </a:bodyPr>
          <a:lstStyle/>
          <a:p>
            <a:r>
              <a:rPr lang="en-US" altLang="ja-JP" sz="2200">
                <a:ea typeface="ＭＳ Ｐゴシック" panose="020B0600070205080204" pitchFamily="34" charset="-128"/>
              </a:rPr>
              <a:t>Clustering is a technique for finding similarity groups</a:t>
            </a:r>
            <a:r>
              <a:rPr lang="en-US" altLang="ja-JP" sz="2200" b="1">
                <a:ea typeface="ＭＳ Ｐゴシック" panose="020B0600070205080204" pitchFamily="34" charset="-128"/>
              </a:rPr>
              <a:t> </a:t>
            </a:r>
            <a:r>
              <a:rPr lang="en-US" altLang="ja-JP" sz="2200">
                <a:ea typeface="ＭＳ Ｐゴシック" panose="020B0600070205080204" pitchFamily="34" charset="-128"/>
              </a:rPr>
              <a:t>in data, called </a:t>
            </a:r>
            <a:r>
              <a:rPr lang="en-US" altLang="ja-JP" sz="2200" b="1">
                <a:ea typeface="ＭＳ Ｐゴシック" panose="020B0600070205080204" pitchFamily="34" charset="-128"/>
              </a:rPr>
              <a:t>clusters</a:t>
            </a:r>
            <a:r>
              <a:rPr lang="en-US" altLang="ja-JP" sz="2200">
                <a:ea typeface="ＭＳ Ｐゴシック" panose="020B0600070205080204" pitchFamily="34" charset="-128"/>
              </a:rPr>
              <a:t>. I.e., </a:t>
            </a:r>
          </a:p>
          <a:p>
            <a:pPr marL="742950" lvl="1" indent="-285750"/>
            <a:r>
              <a:rPr lang="en-US" altLang="ja-JP" sz="2200" dirty="0">
                <a:ea typeface="ＭＳ Ｐゴシック" panose="020B0600070205080204" pitchFamily="34" charset="-128"/>
              </a:rPr>
              <a:t>it groups data instances that are similar to (near) each other in one cluster and data instances that are very different (far away) from each other into different clusters. </a:t>
            </a:r>
          </a:p>
          <a:p>
            <a:r>
              <a:rPr lang="en-US" altLang="ja-JP" sz="2200">
                <a:ea typeface="ＭＳ Ｐゴシック" panose="020B0600070205080204" pitchFamily="34" charset="-128"/>
              </a:rPr>
              <a:t>Clustering is often called an </a:t>
            </a:r>
            <a:r>
              <a:rPr lang="en-US" altLang="ja-JP" sz="2200" b="1">
                <a:ea typeface="ＭＳ Ｐゴシック" panose="020B0600070205080204" pitchFamily="34" charset="-128"/>
              </a:rPr>
              <a:t>unsupervised learning </a:t>
            </a:r>
            <a:r>
              <a:rPr lang="en-US" altLang="ja-JP" sz="2200">
                <a:ea typeface="ＭＳ Ｐゴシック" panose="020B0600070205080204" pitchFamily="34" charset="-128"/>
              </a:rPr>
              <a:t>task,</a:t>
            </a:r>
            <a:r>
              <a:rPr lang="en-US" altLang="ja-JP" sz="2200" b="1">
                <a:ea typeface="ＭＳ Ｐゴシック" panose="020B0600070205080204" pitchFamily="34" charset="-128"/>
              </a:rPr>
              <a:t> </a:t>
            </a:r>
            <a:r>
              <a:rPr lang="en-US" altLang="ja-JP" sz="2200">
                <a:ea typeface="ＭＳ Ｐゴシック" panose="020B0600070205080204" pitchFamily="34" charset="-128"/>
              </a:rPr>
              <a:t>as no class values denoting an </a:t>
            </a:r>
            <a:r>
              <a:rPr lang="en-US" altLang="ja-JP" sz="2200" i="1">
                <a:ea typeface="ＭＳ Ｐゴシック" panose="020B0600070205080204" pitchFamily="34" charset="-128"/>
              </a:rPr>
              <a:t>a priori</a:t>
            </a:r>
            <a:r>
              <a:rPr lang="en-US" altLang="ja-JP" sz="2200">
                <a:ea typeface="ＭＳ Ｐゴシック" panose="020B0600070205080204" pitchFamily="34" charset="-128"/>
              </a:rPr>
              <a:t> grouping of the data instances are given, which is the case in supervised learning. </a:t>
            </a:r>
          </a:p>
          <a:p>
            <a:r>
              <a:rPr lang="en-US" altLang="en-US" sz="2200" b="1"/>
              <a:t>Clustering</a:t>
            </a:r>
            <a:r>
              <a:rPr lang="en-US" altLang="en-US" sz="2200"/>
              <a:t> is the </a:t>
            </a:r>
            <a:r>
              <a:rPr lang="en-US" altLang="en-US" sz="2200">
                <a:hlinkClick r:id="rId2" tooltip="Statistical classification"/>
              </a:rPr>
              <a:t>classification</a:t>
            </a:r>
            <a:r>
              <a:rPr lang="en-US" altLang="en-US" sz="2200"/>
              <a:t> of objects into different groups, or more precisely, the </a:t>
            </a:r>
            <a:r>
              <a:rPr lang="en-US" altLang="en-US" sz="2200">
                <a:hlinkClick r:id="rId3" tooltip="Partition of a set"/>
              </a:rPr>
              <a:t>partitioning</a:t>
            </a:r>
            <a:r>
              <a:rPr lang="en-US" altLang="en-US" sz="2200"/>
              <a:t> of a </a:t>
            </a:r>
            <a:r>
              <a:rPr lang="en-US" altLang="en-US" sz="2200">
                <a:hlinkClick r:id="rId4" tooltip="Data set"/>
              </a:rPr>
              <a:t>data set</a:t>
            </a:r>
            <a:r>
              <a:rPr lang="en-US" altLang="en-US" sz="2200"/>
              <a:t> into </a:t>
            </a:r>
            <a:r>
              <a:rPr lang="en-US" altLang="en-US" sz="2200">
                <a:hlinkClick r:id="rId5" tooltip="Subset"/>
              </a:rPr>
              <a:t>subsets</a:t>
            </a:r>
            <a:r>
              <a:rPr lang="en-US" altLang="en-US" sz="2200"/>
              <a:t> (clusters), so that the data in each subset (ideally) share some common trait - often according to some defined </a:t>
            </a:r>
            <a:r>
              <a:rPr lang="en-US" altLang="en-US" sz="2200">
                <a:hlinkClick r:id="rId6" tooltip="Metric (mathematics)"/>
              </a:rPr>
              <a:t>distance measure</a:t>
            </a:r>
            <a:r>
              <a:rPr lang="en-US" altLang="en-US" sz="2200"/>
              <a:t>. </a:t>
            </a:r>
          </a:p>
          <a:p>
            <a:endParaRPr lang="en-US" altLang="ja-JP" sz="2200">
              <a:ea typeface="ＭＳ Ｐゴシック" panose="020B0600070205080204" pitchFamily="34" charset="-128"/>
            </a:endParaRPr>
          </a:p>
        </p:txBody>
      </p:sp>
      <p:sp>
        <p:nvSpPr>
          <p:cNvPr id="4" name="Footer Placeholder 3"/>
          <p:cNvSpPr>
            <a:spLocks noGrp="1"/>
          </p:cNvSpPr>
          <p:nvPr>
            <p:ph type="ftr" sz="quarter" idx="10"/>
          </p:nvPr>
        </p:nvSpPr>
        <p:spPr>
          <a:xfrm>
            <a:off x="4038600" y="6356350"/>
            <a:ext cx="4114800" cy="365125"/>
          </a:xfrm>
        </p:spPr>
        <p:txBody>
          <a:bodyPr>
            <a:normAutofit/>
          </a:bodyPr>
          <a:lstStyle/>
          <a:p>
            <a:pPr>
              <a:spcAft>
                <a:spcPts val="600"/>
              </a:spcAft>
            </a:pPr>
            <a:r>
              <a:rPr lang="en-US" altLang="en-US"/>
              <a:t>CS583, Bing Liu, UIC</a:t>
            </a:r>
          </a:p>
        </p:txBody>
      </p:sp>
      <p:sp>
        <p:nvSpPr>
          <p:cNvPr id="5" name="Slide Number Placeholder 4"/>
          <p:cNvSpPr>
            <a:spLocks noGrp="1"/>
          </p:cNvSpPr>
          <p:nvPr>
            <p:ph type="sldNum" sz="quarter" idx="11"/>
          </p:nvPr>
        </p:nvSpPr>
        <p:spPr>
          <a:xfrm>
            <a:off x="8610600" y="6356350"/>
            <a:ext cx="2743200" cy="365125"/>
          </a:xfrm>
        </p:spPr>
        <p:txBody>
          <a:bodyPr>
            <a:normAutofit/>
          </a:bodyPr>
          <a:lstStyle/>
          <a:p>
            <a:pPr>
              <a:spcAft>
                <a:spcPts val="600"/>
              </a:spcAft>
            </a:pPr>
            <a:fld id="{3CDB5931-1E06-49FD-8684-A1F5996AAE01}" type="slidenum">
              <a:rPr lang="en-US" altLang="en-US"/>
              <a:pPr>
                <a:spcAft>
                  <a:spcPts val="600"/>
                </a:spcAft>
              </a:pPr>
              <a:t>273</a:t>
            </a:fld>
            <a:endParaRPr lang="en-US" altLang="en-US"/>
          </a:p>
        </p:txBody>
      </p:sp>
    </p:spTree>
    <p:extLst>
      <p:ext uri="{BB962C8B-B14F-4D97-AF65-F5344CB8AC3E}">
        <p14:creationId xmlns:p14="http://schemas.microsoft.com/office/powerpoint/2010/main" val="10429928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F951ED0B-639A-4AD6-961C-B1A8B35DAFBA}" type="slidenum">
              <a:rPr lang="en-US" altLang="en-US"/>
              <a:pPr/>
              <a:t>274</a:t>
            </a:fld>
            <a:endParaRPr lang="en-US" altLang="en-US"/>
          </a:p>
        </p:txBody>
      </p:sp>
      <p:sp>
        <p:nvSpPr>
          <p:cNvPr id="755714" name="Rectangle 2"/>
          <p:cNvSpPr>
            <a:spLocks noGrp="1" noChangeArrowheads="1"/>
          </p:cNvSpPr>
          <p:nvPr>
            <p:ph type="title"/>
          </p:nvPr>
        </p:nvSpPr>
        <p:spPr/>
        <p:txBody>
          <a:bodyPr/>
          <a:lstStyle/>
          <a:p>
            <a:r>
              <a:rPr lang="en-US" altLang="en-US"/>
              <a:t>An illustration</a:t>
            </a:r>
          </a:p>
        </p:txBody>
      </p:sp>
      <p:sp>
        <p:nvSpPr>
          <p:cNvPr id="755715" name="Rectangle 3"/>
          <p:cNvSpPr>
            <a:spLocks noGrp="1" noChangeArrowheads="1"/>
          </p:cNvSpPr>
          <p:nvPr>
            <p:ph type="body" sz="half" idx="1"/>
          </p:nvPr>
        </p:nvSpPr>
        <p:spPr>
          <a:xfrm>
            <a:off x="1981201" y="1196975"/>
            <a:ext cx="8291513" cy="4933950"/>
          </a:xfrm>
        </p:spPr>
        <p:txBody>
          <a:bodyPr/>
          <a:lstStyle/>
          <a:p>
            <a:r>
              <a:rPr lang="en-US" altLang="en-US" sz="2600"/>
              <a:t>The data set has three natural groups of data points, i.e., 3 natural clusters. </a:t>
            </a:r>
          </a:p>
        </p:txBody>
      </p:sp>
      <p:pic>
        <p:nvPicPr>
          <p:cNvPr id="75571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16275" y="2276476"/>
            <a:ext cx="4427538" cy="36925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03287668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490E692-4799-4020-9D55-1D00A69AC95A}" type="slidenum">
              <a:rPr lang="en-US" altLang="en-US"/>
              <a:pPr/>
              <a:t>275</a:t>
            </a:fld>
            <a:endParaRPr lang="en-US" altLang="en-US"/>
          </a:p>
        </p:txBody>
      </p:sp>
      <p:sp>
        <p:nvSpPr>
          <p:cNvPr id="757762" name="Rectangle 2"/>
          <p:cNvSpPr>
            <a:spLocks noGrp="1" noChangeArrowheads="1"/>
          </p:cNvSpPr>
          <p:nvPr>
            <p:ph type="title"/>
          </p:nvPr>
        </p:nvSpPr>
        <p:spPr/>
        <p:txBody>
          <a:bodyPr/>
          <a:lstStyle/>
          <a:p>
            <a:r>
              <a:rPr lang="en-US" altLang="en-US"/>
              <a:t>What is clustering for? </a:t>
            </a:r>
          </a:p>
        </p:txBody>
      </p:sp>
      <p:sp>
        <p:nvSpPr>
          <p:cNvPr id="757763" name="Rectangle 3"/>
          <p:cNvSpPr>
            <a:spLocks noGrp="1" noChangeArrowheads="1"/>
          </p:cNvSpPr>
          <p:nvPr>
            <p:ph type="body" idx="1"/>
          </p:nvPr>
        </p:nvSpPr>
        <p:spPr>
          <a:xfrm>
            <a:off x="1981200" y="1341439"/>
            <a:ext cx="8229600" cy="4789487"/>
          </a:xfrm>
        </p:spPr>
        <p:txBody>
          <a:bodyPr/>
          <a:lstStyle/>
          <a:p>
            <a:r>
              <a:rPr lang="en-US" altLang="en-US"/>
              <a:t>Let us see some real-life examples</a:t>
            </a:r>
          </a:p>
          <a:p>
            <a:r>
              <a:rPr lang="en-US" altLang="en-US">
                <a:solidFill>
                  <a:srgbClr val="3333CC"/>
                </a:solidFill>
              </a:rPr>
              <a:t>Example 1</a:t>
            </a:r>
            <a:r>
              <a:rPr lang="en-US" altLang="en-US"/>
              <a:t>: groups people of similar sizes together to make “small”, “medium” and “large” T-Shirts.</a:t>
            </a:r>
          </a:p>
          <a:p>
            <a:pPr lvl="1"/>
            <a:r>
              <a:rPr lang="en-US" altLang="en-US"/>
              <a:t>Tailor-made for each person: too expensive</a:t>
            </a:r>
          </a:p>
          <a:p>
            <a:pPr lvl="1"/>
            <a:r>
              <a:rPr lang="en-US" altLang="en-US"/>
              <a:t>One-size-fits-all: does not fit all. </a:t>
            </a:r>
          </a:p>
          <a:p>
            <a:r>
              <a:rPr lang="en-US" altLang="en-US">
                <a:solidFill>
                  <a:srgbClr val="3333CC"/>
                </a:solidFill>
              </a:rPr>
              <a:t>Example 2</a:t>
            </a:r>
            <a:r>
              <a:rPr lang="en-US" altLang="en-US"/>
              <a:t>: In marketing, segment customers according to their similarities</a:t>
            </a:r>
          </a:p>
          <a:p>
            <a:pPr lvl="1"/>
            <a:r>
              <a:rPr lang="en-US" altLang="en-US"/>
              <a:t>To do targeted marketing. </a:t>
            </a:r>
          </a:p>
        </p:txBody>
      </p:sp>
    </p:spTree>
    <p:extLst>
      <p:ext uri="{BB962C8B-B14F-4D97-AF65-F5344CB8AC3E}">
        <p14:creationId xmlns:p14="http://schemas.microsoft.com/office/powerpoint/2010/main" val="30313281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D439883-DAA8-44AF-A6C9-8CBEB9F8AC66}" type="slidenum">
              <a:rPr lang="en-US" altLang="en-US"/>
              <a:pPr/>
              <a:t>276</a:t>
            </a:fld>
            <a:endParaRPr lang="en-US" altLang="en-US"/>
          </a:p>
        </p:txBody>
      </p:sp>
      <p:sp>
        <p:nvSpPr>
          <p:cNvPr id="758786" name="Rectangle 2"/>
          <p:cNvSpPr>
            <a:spLocks noGrp="1" noChangeArrowheads="1"/>
          </p:cNvSpPr>
          <p:nvPr>
            <p:ph type="title"/>
          </p:nvPr>
        </p:nvSpPr>
        <p:spPr/>
        <p:txBody>
          <a:bodyPr/>
          <a:lstStyle/>
          <a:p>
            <a:r>
              <a:rPr lang="en-US" altLang="en-US"/>
              <a:t>What is clustering for? (cont…)</a:t>
            </a:r>
          </a:p>
        </p:txBody>
      </p:sp>
      <p:sp>
        <p:nvSpPr>
          <p:cNvPr id="758787" name="Rectangle 3"/>
          <p:cNvSpPr>
            <a:spLocks noGrp="1" noChangeArrowheads="1"/>
          </p:cNvSpPr>
          <p:nvPr>
            <p:ph type="body" idx="1"/>
          </p:nvPr>
        </p:nvSpPr>
        <p:spPr>
          <a:xfrm>
            <a:off x="1981200" y="1196975"/>
            <a:ext cx="8229600" cy="5111750"/>
          </a:xfrm>
        </p:spPr>
        <p:txBody>
          <a:bodyPr/>
          <a:lstStyle/>
          <a:p>
            <a:pPr>
              <a:lnSpc>
                <a:spcPct val="90000"/>
              </a:lnSpc>
            </a:pPr>
            <a:r>
              <a:rPr lang="en-US" altLang="en-US">
                <a:solidFill>
                  <a:srgbClr val="3333CC"/>
                </a:solidFill>
              </a:rPr>
              <a:t>Example 3</a:t>
            </a:r>
            <a:r>
              <a:rPr lang="en-US" altLang="en-US"/>
              <a:t>: Given a collection of text documents, we want to organize them according to their content similarities,</a:t>
            </a:r>
          </a:p>
          <a:p>
            <a:pPr lvl="1">
              <a:lnSpc>
                <a:spcPct val="90000"/>
              </a:lnSpc>
            </a:pPr>
            <a:r>
              <a:rPr lang="en-US" altLang="en-US"/>
              <a:t>To produce a topic hierarchy</a:t>
            </a:r>
          </a:p>
          <a:p>
            <a:pPr>
              <a:lnSpc>
                <a:spcPct val="90000"/>
              </a:lnSpc>
            </a:pPr>
            <a:r>
              <a:rPr lang="en-US" altLang="en-US">
                <a:solidFill>
                  <a:srgbClr val="FF0000"/>
                </a:solidFill>
              </a:rPr>
              <a:t>In fact, clustering is one of the most utilized data mining techniques</a:t>
            </a:r>
            <a:r>
              <a:rPr lang="en-US" altLang="en-US"/>
              <a:t>. </a:t>
            </a:r>
          </a:p>
          <a:p>
            <a:pPr lvl="1">
              <a:lnSpc>
                <a:spcPct val="90000"/>
              </a:lnSpc>
            </a:pPr>
            <a:r>
              <a:rPr lang="en-US" altLang="ja-JP">
                <a:ea typeface="ＭＳ Ｐゴシック" panose="020B0600070205080204" pitchFamily="34" charset="-128"/>
              </a:rPr>
              <a:t>It has a long history, and used in almost every field, e.g., medicine</a:t>
            </a:r>
            <a:r>
              <a:rPr lang="en-US" altLang="zh-CN">
                <a:ea typeface="宋体" panose="02010600030101010101" pitchFamily="2" charset="-122"/>
              </a:rPr>
              <a:t>, psychology, botany, sociology, biology, </a:t>
            </a:r>
            <a:r>
              <a:rPr lang="en-US" altLang="ja-JP">
                <a:ea typeface="ＭＳ Ｐゴシック" panose="020B0600070205080204" pitchFamily="34" charset="-128"/>
              </a:rPr>
              <a:t>archeology</a:t>
            </a:r>
            <a:r>
              <a:rPr lang="en-US" altLang="zh-CN">
                <a:ea typeface="宋体" panose="02010600030101010101" pitchFamily="2" charset="-122"/>
              </a:rPr>
              <a:t>, marketing, insurance, libraries, etc.</a:t>
            </a:r>
            <a:r>
              <a:rPr lang="en-US" altLang="ja-JP">
                <a:ea typeface="ＭＳ Ｐゴシック" panose="020B0600070205080204" pitchFamily="34" charset="-128"/>
              </a:rPr>
              <a:t> </a:t>
            </a:r>
          </a:p>
          <a:p>
            <a:pPr lvl="1">
              <a:lnSpc>
                <a:spcPct val="90000"/>
              </a:lnSpc>
            </a:pPr>
            <a:r>
              <a:rPr lang="en-US" altLang="ja-JP">
                <a:ea typeface="ＭＳ Ｐゴシック" panose="020B0600070205080204" pitchFamily="34" charset="-128"/>
              </a:rPr>
              <a:t>In recent years, due to the rapid increase of online documents, text clustering becomes important. </a:t>
            </a:r>
            <a:endParaRPr lang="en-US" altLang="en-US"/>
          </a:p>
        </p:txBody>
      </p:sp>
    </p:spTree>
    <p:extLst>
      <p:ext uri="{BB962C8B-B14F-4D97-AF65-F5344CB8AC3E}">
        <p14:creationId xmlns:p14="http://schemas.microsoft.com/office/powerpoint/2010/main" val="177533099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5DBAD37A-0985-4BF3-8845-B7BEBBE8B624}" type="slidenum">
              <a:rPr lang="en-US" altLang="en-US"/>
              <a:pPr/>
              <a:t>277</a:t>
            </a:fld>
            <a:endParaRPr lang="en-US" altLang="en-US"/>
          </a:p>
        </p:txBody>
      </p:sp>
      <p:sp>
        <p:nvSpPr>
          <p:cNvPr id="759810" name="Rectangle 2"/>
          <p:cNvSpPr>
            <a:spLocks noGrp="1" noChangeArrowheads="1"/>
          </p:cNvSpPr>
          <p:nvPr>
            <p:ph type="title"/>
          </p:nvPr>
        </p:nvSpPr>
        <p:spPr/>
        <p:txBody>
          <a:bodyPr/>
          <a:lstStyle/>
          <a:p>
            <a:r>
              <a:rPr lang="en-US" altLang="en-US"/>
              <a:t>Aspects of clustering</a:t>
            </a:r>
          </a:p>
        </p:txBody>
      </p:sp>
      <p:sp>
        <p:nvSpPr>
          <p:cNvPr id="759811" name="Rectangle 3"/>
          <p:cNvSpPr>
            <a:spLocks noGrp="1" noChangeArrowheads="1"/>
          </p:cNvSpPr>
          <p:nvPr>
            <p:ph type="body" idx="1"/>
          </p:nvPr>
        </p:nvSpPr>
        <p:spPr>
          <a:xfrm>
            <a:off x="1981200" y="1160463"/>
            <a:ext cx="8229600" cy="5148262"/>
          </a:xfrm>
        </p:spPr>
        <p:txBody>
          <a:bodyPr/>
          <a:lstStyle/>
          <a:p>
            <a:pPr>
              <a:lnSpc>
                <a:spcPct val="90000"/>
              </a:lnSpc>
            </a:pPr>
            <a:r>
              <a:rPr lang="en-US" altLang="en-US">
                <a:solidFill>
                  <a:srgbClr val="FF0000"/>
                </a:solidFill>
              </a:rPr>
              <a:t>A clustering algorithm</a:t>
            </a:r>
          </a:p>
          <a:p>
            <a:pPr lvl="1">
              <a:lnSpc>
                <a:spcPct val="90000"/>
              </a:lnSpc>
            </a:pPr>
            <a:r>
              <a:rPr lang="en-US" altLang="en-US"/>
              <a:t>Partitional clustering</a:t>
            </a:r>
          </a:p>
          <a:p>
            <a:pPr lvl="1">
              <a:lnSpc>
                <a:spcPct val="90000"/>
              </a:lnSpc>
            </a:pPr>
            <a:r>
              <a:rPr lang="en-US" altLang="en-US"/>
              <a:t>Hierarchical clustering</a:t>
            </a:r>
          </a:p>
          <a:p>
            <a:pPr lvl="1">
              <a:lnSpc>
                <a:spcPct val="90000"/>
              </a:lnSpc>
            </a:pPr>
            <a:r>
              <a:rPr lang="en-US" altLang="en-US"/>
              <a:t>…</a:t>
            </a:r>
          </a:p>
          <a:p>
            <a:pPr>
              <a:lnSpc>
                <a:spcPct val="90000"/>
              </a:lnSpc>
            </a:pPr>
            <a:r>
              <a:rPr lang="en-US" altLang="en-US">
                <a:solidFill>
                  <a:srgbClr val="FF0000"/>
                </a:solidFill>
              </a:rPr>
              <a:t>A distance (similarity, or dissimilarity) function</a:t>
            </a:r>
          </a:p>
          <a:p>
            <a:pPr>
              <a:lnSpc>
                <a:spcPct val="90000"/>
              </a:lnSpc>
            </a:pPr>
            <a:r>
              <a:rPr lang="en-US" altLang="en-US">
                <a:solidFill>
                  <a:srgbClr val="FF0000"/>
                </a:solidFill>
              </a:rPr>
              <a:t>Clustering quality</a:t>
            </a:r>
          </a:p>
          <a:p>
            <a:pPr lvl="1">
              <a:lnSpc>
                <a:spcPct val="90000"/>
              </a:lnSpc>
            </a:pPr>
            <a:r>
              <a:rPr lang="en-US" altLang="en-US">
                <a:latin typeface="Times New Roman" panose="02020603050405020304" pitchFamily="18" charset="0"/>
              </a:rPr>
              <a:t>Inter-clusters distance </a:t>
            </a:r>
            <a:r>
              <a:rPr lang="en-US" altLang="en-US">
                <a:latin typeface="Times New Roman" panose="02020603050405020304" pitchFamily="18" charset="0"/>
                <a:sym typeface="Symbol" panose="05050102010706020507" pitchFamily="18" charset="2"/>
              </a:rPr>
              <a:t> maximized</a:t>
            </a:r>
          </a:p>
          <a:p>
            <a:pPr lvl="1">
              <a:lnSpc>
                <a:spcPct val="90000"/>
              </a:lnSpc>
            </a:pPr>
            <a:r>
              <a:rPr lang="en-US" altLang="en-US">
                <a:latin typeface="Times New Roman" panose="02020603050405020304" pitchFamily="18" charset="0"/>
              </a:rPr>
              <a:t>Intra-clusters distance </a:t>
            </a:r>
            <a:r>
              <a:rPr lang="en-US" altLang="en-US">
                <a:latin typeface="Times New Roman" panose="02020603050405020304" pitchFamily="18" charset="0"/>
                <a:sym typeface="Symbol" panose="05050102010706020507" pitchFamily="18" charset="2"/>
              </a:rPr>
              <a:t> minimized</a:t>
            </a:r>
          </a:p>
          <a:p>
            <a:pPr>
              <a:lnSpc>
                <a:spcPct val="90000"/>
              </a:lnSpc>
            </a:pPr>
            <a:r>
              <a:rPr lang="en-US" altLang="en-US"/>
              <a:t>The </a:t>
            </a:r>
            <a:r>
              <a:rPr lang="en-US" altLang="en-US">
                <a:solidFill>
                  <a:srgbClr val="FF0000"/>
                </a:solidFill>
              </a:rPr>
              <a:t>quality</a:t>
            </a:r>
            <a:r>
              <a:rPr lang="en-US" altLang="en-US"/>
              <a:t> of a clustering result depends on the algorithm, the distance function, and the application.</a:t>
            </a:r>
          </a:p>
          <a:p>
            <a:pPr>
              <a:lnSpc>
                <a:spcPct val="90000"/>
              </a:lnSpc>
            </a:pPr>
            <a:endParaRPr lang="en-US" altLang="en-US"/>
          </a:p>
        </p:txBody>
      </p:sp>
    </p:spTree>
    <p:extLst>
      <p:ext uri="{BB962C8B-B14F-4D97-AF65-F5344CB8AC3E}">
        <p14:creationId xmlns:p14="http://schemas.microsoft.com/office/powerpoint/2010/main" val="21487869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9776864-FF97-4401-9397-EFF2A670BDB0}" type="slidenum">
              <a:rPr lang="en-US" altLang="en-US"/>
              <a:pPr/>
              <a:t>278</a:t>
            </a:fld>
            <a:endParaRPr lang="en-US" altLang="en-US"/>
          </a:p>
        </p:txBody>
      </p:sp>
      <p:sp>
        <p:nvSpPr>
          <p:cNvPr id="772098" name="Rectangle 2"/>
          <p:cNvSpPr>
            <a:spLocks noGrp="1" noChangeArrowheads="1"/>
          </p:cNvSpPr>
          <p:nvPr>
            <p:ph type="title"/>
          </p:nvPr>
        </p:nvSpPr>
        <p:spPr/>
        <p:txBody>
          <a:bodyPr/>
          <a:lstStyle/>
          <a:p>
            <a:r>
              <a:rPr lang="en-US" altLang="en-US"/>
              <a:t>K-means clustering</a:t>
            </a:r>
          </a:p>
        </p:txBody>
      </p:sp>
      <p:sp>
        <p:nvSpPr>
          <p:cNvPr id="772099" name="Rectangle 3"/>
          <p:cNvSpPr>
            <a:spLocks noGrp="1" noChangeArrowheads="1"/>
          </p:cNvSpPr>
          <p:nvPr>
            <p:ph type="body" idx="1"/>
          </p:nvPr>
        </p:nvSpPr>
        <p:spPr>
          <a:xfrm>
            <a:off x="838199" y="1196975"/>
            <a:ext cx="10284725" cy="4933950"/>
          </a:xfrm>
        </p:spPr>
        <p:txBody>
          <a:bodyPr/>
          <a:lstStyle/>
          <a:p>
            <a:r>
              <a:rPr lang="en-US" altLang="en-US" dirty="0"/>
              <a:t>K-means is a </a:t>
            </a:r>
            <a:r>
              <a:rPr lang="en-US" altLang="en-US" dirty="0" err="1">
                <a:solidFill>
                  <a:srgbClr val="7030A0"/>
                </a:solidFill>
              </a:rPr>
              <a:t>partitional</a:t>
            </a:r>
            <a:r>
              <a:rPr lang="en-US" altLang="en-US" dirty="0">
                <a:solidFill>
                  <a:srgbClr val="7030A0"/>
                </a:solidFill>
              </a:rPr>
              <a:t> clustering </a:t>
            </a:r>
            <a:r>
              <a:rPr lang="en-US" altLang="en-US" dirty="0"/>
              <a:t>algorithm</a:t>
            </a:r>
          </a:p>
          <a:p>
            <a:r>
              <a:rPr lang="en-US" altLang="en-US" dirty="0" err="1"/>
              <a:t>Partitional</a:t>
            </a:r>
            <a:r>
              <a:rPr lang="en-US" altLang="en-US" dirty="0"/>
              <a:t> algorithms determine all clusters at once.</a:t>
            </a:r>
          </a:p>
          <a:p>
            <a:r>
              <a:rPr lang="en-US" altLang="ja-JP" dirty="0">
                <a:ea typeface="ＭＳ Ｐゴシック" panose="020B0600070205080204" pitchFamily="34" charset="-128"/>
              </a:rPr>
              <a:t>Let the set of data points (or instances) </a:t>
            </a:r>
            <a:r>
              <a:rPr lang="en-US" altLang="ja-JP" i="1" dirty="0">
                <a:ea typeface="ＭＳ Ｐゴシック" panose="020B0600070205080204" pitchFamily="34" charset="-128"/>
              </a:rPr>
              <a:t>D</a:t>
            </a:r>
            <a:r>
              <a:rPr lang="en-US" altLang="ja-JP" dirty="0">
                <a:ea typeface="ＭＳ Ｐゴシック" panose="020B0600070205080204" pitchFamily="34" charset="-128"/>
              </a:rPr>
              <a:t> be </a:t>
            </a:r>
          </a:p>
          <a:p>
            <a:pPr>
              <a:buFont typeface="Wingdings" panose="05000000000000000000" pitchFamily="2" charset="2"/>
              <a:buNone/>
            </a:pPr>
            <a:r>
              <a:rPr lang="en-US" altLang="ja-JP" dirty="0">
                <a:ea typeface="ＭＳ Ｐゴシック" panose="020B0600070205080204" pitchFamily="34" charset="-128"/>
              </a:rPr>
              <a:t>		{</a:t>
            </a:r>
            <a:r>
              <a:rPr lang="en-US" altLang="ja-JP" b="1" dirty="0">
                <a:ea typeface="ＭＳ Ｐゴシック" panose="020B0600070205080204" pitchFamily="34" charset="-128"/>
              </a:rPr>
              <a:t>x</a:t>
            </a:r>
            <a:r>
              <a:rPr lang="en-US" altLang="ja-JP" baseline="-25000" dirty="0">
                <a:ea typeface="ＭＳ Ｐゴシック" panose="020B0600070205080204" pitchFamily="34" charset="-128"/>
              </a:rPr>
              <a:t>1</a:t>
            </a:r>
            <a:r>
              <a:rPr lang="en-US" altLang="ja-JP" dirty="0">
                <a:ea typeface="ＭＳ Ｐゴシック" panose="020B0600070205080204" pitchFamily="34" charset="-128"/>
              </a:rPr>
              <a:t>, </a:t>
            </a:r>
            <a:r>
              <a:rPr lang="en-US" altLang="ja-JP" b="1" dirty="0">
                <a:ea typeface="ＭＳ Ｐゴシック" panose="020B0600070205080204" pitchFamily="34" charset="-128"/>
              </a:rPr>
              <a:t>x</a:t>
            </a:r>
            <a:r>
              <a:rPr lang="en-US" altLang="ja-JP" baseline="-25000" dirty="0">
                <a:ea typeface="ＭＳ Ｐゴシック" panose="020B0600070205080204" pitchFamily="34" charset="-128"/>
              </a:rPr>
              <a:t>2</a:t>
            </a:r>
            <a:r>
              <a:rPr lang="en-US" altLang="ja-JP" dirty="0">
                <a:ea typeface="ＭＳ Ｐゴシック" panose="020B0600070205080204" pitchFamily="34" charset="-128"/>
              </a:rPr>
              <a:t>, …, </a:t>
            </a:r>
            <a:r>
              <a:rPr lang="en-US" altLang="ja-JP" b="1" dirty="0" err="1">
                <a:ea typeface="ＭＳ Ｐゴシック" panose="020B0600070205080204" pitchFamily="34" charset="-128"/>
              </a:rPr>
              <a:t>x</a:t>
            </a:r>
            <a:r>
              <a:rPr lang="en-US" altLang="ja-JP" baseline="-25000" dirty="0" err="1">
                <a:ea typeface="ＭＳ Ｐゴシック" panose="020B0600070205080204" pitchFamily="34" charset="-128"/>
              </a:rPr>
              <a:t>n</a:t>
            </a:r>
            <a:r>
              <a:rPr lang="en-US" altLang="ja-JP" dirty="0">
                <a:ea typeface="ＭＳ Ｐゴシック" panose="020B0600070205080204" pitchFamily="34" charset="-128"/>
              </a:rPr>
              <a:t>}, </a:t>
            </a:r>
          </a:p>
          <a:p>
            <a:pPr lvl="1">
              <a:buFont typeface="Wingdings" panose="05000000000000000000" pitchFamily="2" charset="2"/>
              <a:buNone/>
            </a:pPr>
            <a:r>
              <a:rPr lang="en-US" altLang="ja-JP" dirty="0">
                <a:ea typeface="ＭＳ Ｐゴシック" panose="020B0600070205080204" pitchFamily="34" charset="-128"/>
              </a:rPr>
              <a:t>	where </a:t>
            </a:r>
            <a:r>
              <a:rPr lang="en-US" altLang="ja-JP" b="1" dirty="0">
                <a:ea typeface="ＭＳ Ｐゴシック" panose="020B0600070205080204" pitchFamily="34" charset="-128"/>
              </a:rPr>
              <a:t>x</a:t>
            </a:r>
            <a:r>
              <a:rPr lang="en-US" altLang="ja-JP" i="1" baseline="-25000" dirty="0">
                <a:ea typeface="ＭＳ Ｐゴシック" panose="020B0600070205080204" pitchFamily="34" charset="-128"/>
              </a:rPr>
              <a:t>i</a:t>
            </a:r>
            <a:r>
              <a:rPr lang="en-US" altLang="ja-JP" dirty="0">
                <a:ea typeface="ＭＳ Ｐゴシック" panose="020B0600070205080204" pitchFamily="34" charset="-128"/>
              </a:rPr>
              <a:t> = (</a:t>
            </a:r>
            <a:r>
              <a:rPr lang="en-US" altLang="ja-JP" i="1" dirty="0">
                <a:ea typeface="ＭＳ Ｐゴシック" panose="020B0600070205080204" pitchFamily="34" charset="-128"/>
              </a:rPr>
              <a:t>x</a:t>
            </a:r>
            <a:r>
              <a:rPr lang="en-US" altLang="ja-JP" i="1" baseline="-25000" dirty="0">
                <a:ea typeface="ＭＳ Ｐゴシック" panose="020B0600070205080204" pitchFamily="34" charset="-128"/>
              </a:rPr>
              <a:t>i</a:t>
            </a:r>
            <a:r>
              <a:rPr lang="en-US" altLang="ja-JP" baseline="-25000" dirty="0">
                <a:ea typeface="ＭＳ Ｐゴシック" panose="020B0600070205080204" pitchFamily="34" charset="-128"/>
              </a:rPr>
              <a:t>1</a:t>
            </a:r>
            <a:r>
              <a:rPr lang="en-US" altLang="ja-JP" dirty="0">
                <a:ea typeface="ＭＳ Ｐゴシック" panose="020B0600070205080204" pitchFamily="34" charset="-128"/>
              </a:rPr>
              <a:t>, </a:t>
            </a:r>
            <a:r>
              <a:rPr lang="en-US" altLang="ja-JP" i="1" dirty="0">
                <a:ea typeface="ＭＳ Ｐゴシック" panose="020B0600070205080204" pitchFamily="34" charset="-128"/>
              </a:rPr>
              <a:t>x</a:t>
            </a:r>
            <a:r>
              <a:rPr lang="en-US" altLang="ja-JP" i="1" baseline="-25000" dirty="0">
                <a:ea typeface="ＭＳ Ｐゴシック" panose="020B0600070205080204" pitchFamily="34" charset="-128"/>
              </a:rPr>
              <a:t>i</a:t>
            </a:r>
            <a:r>
              <a:rPr lang="en-US" altLang="ja-JP" baseline="-25000" dirty="0">
                <a:ea typeface="ＭＳ Ｐゴシック" panose="020B0600070205080204" pitchFamily="34" charset="-128"/>
              </a:rPr>
              <a:t>2</a:t>
            </a:r>
            <a:r>
              <a:rPr lang="en-US" altLang="ja-JP" dirty="0">
                <a:ea typeface="ＭＳ Ｐゴシック" panose="020B0600070205080204" pitchFamily="34" charset="-128"/>
              </a:rPr>
              <a:t>, …, </a:t>
            </a:r>
            <a:r>
              <a:rPr lang="en-US" altLang="ja-JP" i="1" dirty="0" err="1">
                <a:ea typeface="ＭＳ Ｐゴシック" panose="020B0600070205080204" pitchFamily="34" charset="-128"/>
              </a:rPr>
              <a:t>x</a:t>
            </a:r>
            <a:r>
              <a:rPr lang="en-US" altLang="ja-JP" i="1" baseline="-25000" dirty="0" err="1">
                <a:ea typeface="ＭＳ Ｐゴシック" panose="020B0600070205080204" pitchFamily="34" charset="-128"/>
              </a:rPr>
              <a:t>ir</a:t>
            </a:r>
            <a:r>
              <a:rPr lang="en-US" altLang="ja-JP" dirty="0">
                <a:ea typeface="ＭＳ Ｐゴシック" panose="020B0600070205080204" pitchFamily="34" charset="-128"/>
              </a:rPr>
              <a:t>) is a </a:t>
            </a:r>
            <a:r>
              <a:rPr lang="en-US" altLang="ja-JP" dirty="0">
                <a:solidFill>
                  <a:srgbClr val="3333CC"/>
                </a:solidFill>
                <a:ea typeface="ＭＳ Ｐゴシック" panose="020B0600070205080204" pitchFamily="34" charset="-128"/>
              </a:rPr>
              <a:t>vector</a:t>
            </a:r>
            <a:r>
              <a:rPr lang="en-US" altLang="ja-JP" dirty="0">
                <a:ea typeface="ＭＳ Ｐゴシック" panose="020B0600070205080204" pitchFamily="34" charset="-128"/>
              </a:rPr>
              <a:t> in a real-valued space </a:t>
            </a:r>
            <a:r>
              <a:rPr lang="en-US" altLang="ja-JP" i="1" dirty="0">
                <a:ea typeface="ＭＳ Ｐゴシック" panose="020B0600070205080204" pitchFamily="34" charset="-128"/>
              </a:rPr>
              <a:t>X</a:t>
            </a:r>
            <a:r>
              <a:rPr lang="en-US" altLang="ja-JP" dirty="0">
                <a:ea typeface="ＭＳ Ｐゴシック" panose="020B0600070205080204" pitchFamily="34" charset="-128"/>
              </a:rPr>
              <a:t> </a:t>
            </a:r>
            <a:r>
              <a:rPr lang="en-US" altLang="ja-JP" dirty="0">
                <a:ea typeface="ＭＳ Ｐゴシック" panose="020B0600070205080204" pitchFamily="34" charset="-128"/>
                <a:sym typeface="Symbol" panose="05050102010706020507" pitchFamily="18" charset="2"/>
              </a:rPr>
              <a:t></a:t>
            </a:r>
            <a:r>
              <a:rPr lang="en-US" altLang="ja-JP" dirty="0">
                <a:ea typeface="ＭＳ Ｐゴシック" panose="020B0600070205080204" pitchFamily="34" charset="-128"/>
              </a:rPr>
              <a:t> </a:t>
            </a:r>
            <a:r>
              <a:rPr lang="en-US" altLang="ja-JP" i="1" dirty="0">
                <a:ea typeface="ＭＳ Ｐゴシック" panose="020B0600070205080204" pitchFamily="34" charset="-128"/>
              </a:rPr>
              <a:t>R</a:t>
            </a:r>
            <a:r>
              <a:rPr lang="en-US" altLang="ja-JP" i="1" baseline="30000" dirty="0">
                <a:ea typeface="ＭＳ Ｐゴシック" panose="020B0600070205080204" pitchFamily="34" charset="-128"/>
              </a:rPr>
              <a:t>r</a:t>
            </a:r>
            <a:r>
              <a:rPr lang="en-US" altLang="ja-JP" dirty="0">
                <a:ea typeface="ＭＳ Ｐゴシック" panose="020B0600070205080204" pitchFamily="34" charset="-128"/>
              </a:rPr>
              <a:t>, and </a:t>
            </a:r>
            <a:r>
              <a:rPr lang="en-US" altLang="ja-JP" i="1" dirty="0">
                <a:ea typeface="ＭＳ Ｐゴシック" panose="020B0600070205080204" pitchFamily="34" charset="-128"/>
              </a:rPr>
              <a:t>r</a:t>
            </a:r>
            <a:r>
              <a:rPr lang="en-US" altLang="ja-JP" dirty="0">
                <a:ea typeface="ＭＳ Ｐゴシック" panose="020B0600070205080204" pitchFamily="34" charset="-128"/>
              </a:rPr>
              <a:t> is the number of attributes (dimensions) in the data. </a:t>
            </a:r>
          </a:p>
          <a:p>
            <a:r>
              <a:rPr lang="en-US" altLang="ja-JP" dirty="0">
                <a:ea typeface="ＭＳ Ｐゴシック" panose="020B0600070205080204" pitchFamily="34" charset="-128"/>
              </a:rPr>
              <a:t>The </a:t>
            </a:r>
            <a:r>
              <a:rPr lang="en-US" altLang="ja-JP" i="1" dirty="0">
                <a:ea typeface="ＭＳ Ｐゴシック" panose="020B0600070205080204" pitchFamily="34" charset="-128"/>
              </a:rPr>
              <a:t>k</a:t>
            </a:r>
            <a:r>
              <a:rPr lang="en-US" altLang="ja-JP" dirty="0">
                <a:ea typeface="ＭＳ Ｐゴシック" panose="020B0600070205080204" pitchFamily="34" charset="-128"/>
              </a:rPr>
              <a:t>-means algorithm partitions the given data into </a:t>
            </a:r>
            <a:r>
              <a:rPr lang="en-US" altLang="ja-JP" i="1" dirty="0">
                <a:ea typeface="ＭＳ Ｐゴシック" panose="020B0600070205080204" pitchFamily="34" charset="-128"/>
              </a:rPr>
              <a:t>k</a:t>
            </a:r>
            <a:r>
              <a:rPr lang="en-US" altLang="ja-JP" dirty="0">
                <a:ea typeface="ＭＳ Ｐゴシック" panose="020B0600070205080204" pitchFamily="34" charset="-128"/>
              </a:rPr>
              <a:t> clusters. </a:t>
            </a:r>
          </a:p>
          <a:p>
            <a:pPr lvl="1"/>
            <a:r>
              <a:rPr lang="en-US" altLang="ja-JP" dirty="0">
                <a:ea typeface="ＭＳ Ｐゴシック" panose="020B0600070205080204" pitchFamily="34" charset="-128"/>
              </a:rPr>
              <a:t>Each cluster has a cluster </a:t>
            </a:r>
            <a:r>
              <a:rPr lang="en-US" altLang="ja-JP" b="1" dirty="0">
                <a:ea typeface="ＭＳ Ｐゴシック" panose="020B0600070205080204" pitchFamily="34" charset="-128"/>
              </a:rPr>
              <a:t>center</a:t>
            </a:r>
            <a:r>
              <a:rPr lang="en-US" altLang="ja-JP" dirty="0">
                <a:ea typeface="ＭＳ Ｐゴシック" panose="020B0600070205080204" pitchFamily="34" charset="-128"/>
              </a:rPr>
              <a:t>, called </a:t>
            </a:r>
            <a:r>
              <a:rPr lang="en-US" altLang="ja-JP" b="1" dirty="0">
                <a:solidFill>
                  <a:srgbClr val="FF0000"/>
                </a:solidFill>
                <a:ea typeface="ＭＳ Ｐゴシック" panose="020B0600070205080204" pitchFamily="34" charset="-128"/>
              </a:rPr>
              <a:t>centroid</a:t>
            </a:r>
            <a:r>
              <a:rPr lang="en-US" altLang="ja-JP" dirty="0">
                <a:ea typeface="ＭＳ Ｐゴシック" panose="020B0600070205080204" pitchFamily="34" charset="-128"/>
              </a:rPr>
              <a:t>.</a:t>
            </a:r>
          </a:p>
          <a:p>
            <a:pPr lvl="1"/>
            <a:r>
              <a:rPr lang="en-US" altLang="ja-JP" i="1" dirty="0">
                <a:ea typeface="ＭＳ Ｐゴシック" panose="020B0600070205080204" pitchFamily="34" charset="-128"/>
              </a:rPr>
              <a:t>k</a:t>
            </a:r>
            <a:r>
              <a:rPr lang="en-US" altLang="ja-JP" dirty="0">
                <a:ea typeface="ＭＳ Ｐゴシック" panose="020B0600070205080204" pitchFamily="34" charset="-128"/>
              </a:rPr>
              <a:t> is specified by the user </a:t>
            </a:r>
            <a:endParaRPr lang="en-US" altLang="en-US" dirty="0"/>
          </a:p>
        </p:txBody>
      </p:sp>
    </p:spTree>
    <p:extLst>
      <p:ext uri="{BB962C8B-B14F-4D97-AF65-F5344CB8AC3E}">
        <p14:creationId xmlns:p14="http://schemas.microsoft.com/office/powerpoint/2010/main" val="5471692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676400" y="3438525"/>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endParaRPr lang="en-US" altLang="en-US" sz="2400"/>
          </a:p>
        </p:txBody>
      </p:sp>
      <p:sp>
        <p:nvSpPr>
          <p:cNvPr id="13315" name="Rectangle 9"/>
          <p:cNvSpPr>
            <a:spLocks noGrp="1" noChangeArrowheads="1"/>
          </p:cNvSpPr>
          <p:nvPr>
            <p:ph type="title"/>
          </p:nvPr>
        </p:nvSpPr>
        <p:spPr/>
        <p:txBody>
          <a:bodyPr/>
          <a:lstStyle/>
          <a:p>
            <a:r>
              <a:rPr lang="en-US" altLang="en-US" dirty="0"/>
              <a:t>K-means algorithm</a:t>
            </a:r>
          </a:p>
        </p:txBody>
      </p:sp>
      <p:sp>
        <p:nvSpPr>
          <p:cNvPr id="13316" name="Rectangle 10"/>
          <p:cNvSpPr>
            <a:spLocks noGrp="1" noChangeArrowheads="1"/>
          </p:cNvSpPr>
          <p:nvPr>
            <p:ph type="body" idx="1"/>
          </p:nvPr>
        </p:nvSpPr>
        <p:spPr/>
        <p:txBody>
          <a:bodyPr/>
          <a:lstStyle/>
          <a:p>
            <a:pPr eaLnBrk="1" hangingPunct="1">
              <a:lnSpc>
                <a:spcPct val="80000"/>
              </a:lnSpc>
            </a:pPr>
            <a:r>
              <a:rPr lang="en-US" altLang="en-US" sz="2600" b="1" u="sng" dirty="0"/>
              <a:t>Step 1:</a:t>
            </a:r>
            <a:r>
              <a:rPr lang="en-US" altLang="en-US" sz="2600" dirty="0"/>
              <a:t> Begin with a decision on the value of k =number of clusters .</a:t>
            </a:r>
          </a:p>
          <a:p>
            <a:pPr eaLnBrk="1" hangingPunct="1">
              <a:lnSpc>
                <a:spcPct val="80000"/>
              </a:lnSpc>
            </a:pPr>
            <a:r>
              <a:rPr lang="en-US" altLang="en-US" sz="2600" b="1" u="sng" dirty="0"/>
              <a:t>Step 2</a:t>
            </a:r>
            <a:r>
              <a:rPr lang="en-US" altLang="en-US" sz="2600" dirty="0"/>
              <a:t>: Put any initial partition that classifies the data into k  clusters. You may  assign the training samples randomly, or systematically as the following: </a:t>
            </a:r>
          </a:p>
          <a:p>
            <a:pPr eaLnBrk="1" hangingPunct="1">
              <a:lnSpc>
                <a:spcPct val="80000"/>
              </a:lnSpc>
              <a:buFont typeface="Wingdings" panose="05000000000000000000" pitchFamily="2" charset="2"/>
              <a:buNone/>
            </a:pPr>
            <a:r>
              <a:rPr lang="en-US" altLang="en-US" sz="2600" dirty="0"/>
              <a:t>       1.Take the first k training sample as single-	element clusters      </a:t>
            </a:r>
          </a:p>
          <a:p>
            <a:pPr eaLnBrk="1" hangingPunct="1">
              <a:lnSpc>
                <a:spcPct val="80000"/>
              </a:lnSpc>
              <a:buFont typeface="Wingdings" panose="05000000000000000000" pitchFamily="2" charset="2"/>
              <a:buNone/>
            </a:pPr>
            <a:r>
              <a:rPr lang="en-US" altLang="en-US" sz="2600" dirty="0"/>
              <a:t>       2. Assign each of the remaining (N-k) training sample to 	the cluster with the nearest centroid. After each  assignment, </a:t>
            </a:r>
            <a:r>
              <a:rPr lang="en-US" altLang="en-US" sz="2600" dirty="0" err="1"/>
              <a:t>recompute</a:t>
            </a:r>
            <a:r>
              <a:rPr lang="en-US" altLang="en-US" sz="2600" dirty="0"/>
              <a:t> the centroid of the gaining  cluster. </a:t>
            </a:r>
          </a:p>
          <a:p>
            <a:pPr eaLnBrk="1" hangingPunct="1">
              <a:lnSpc>
                <a:spcPct val="80000"/>
              </a:lnSpc>
              <a:buFont typeface="Wingdings" panose="05000000000000000000" pitchFamily="2" charset="2"/>
              <a:buNone/>
            </a:pPr>
            <a:endParaRPr lang="en-US" altLang="en-US" sz="2600" dirty="0"/>
          </a:p>
        </p:txBody>
      </p:sp>
    </p:spTree>
    <p:extLst>
      <p:ext uri="{BB962C8B-B14F-4D97-AF65-F5344CB8AC3E}">
        <p14:creationId xmlns:p14="http://schemas.microsoft.com/office/powerpoint/2010/main" val="880614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dirty="0"/>
              <a:t>Feature Scaling</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sz="3300" b="1" dirty="0"/>
              <a:t>Why use Feature Scaling?</a:t>
            </a:r>
          </a:p>
          <a:p>
            <a:r>
              <a:rPr lang="en-US" sz="1600" dirty="0"/>
              <a:t>In machine learning, feature scaling is employed for a number of purposes:</a:t>
            </a:r>
          </a:p>
          <a:p>
            <a:r>
              <a:rPr lang="en-US" sz="1600" dirty="0"/>
              <a:t>Scaling guarantees that all features are on a comparable scale and have comparable ranges. This process is known as feature </a:t>
            </a:r>
            <a:r>
              <a:rPr lang="en-US" sz="1600" dirty="0" err="1"/>
              <a:t>normalisation</a:t>
            </a:r>
            <a:r>
              <a:rPr lang="en-US" sz="1600" dirty="0"/>
              <a:t>. This is significant because the magnitude of the features has an impact on many machine learning techniques. Larger scale features may dominate the learning process and have an excessive impact on the outcomes. You can avoid this problem and make sure that each feature contributes equally to the learning process by scaling the features.</a:t>
            </a:r>
          </a:p>
          <a:p>
            <a:r>
              <a:rPr lang="en-US" sz="1600" dirty="0"/>
              <a:t>Algorithm performance improvement: When the features are scaled, several machine learning methods, including gradient descent-based algorithms, distance-based algorithms (such k-nearest </a:t>
            </a:r>
            <a:r>
              <a:rPr lang="en-US" sz="1600" dirty="0" err="1"/>
              <a:t>neighbours</a:t>
            </a:r>
            <a:r>
              <a:rPr lang="en-US" sz="1600" dirty="0"/>
              <a:t>), and support vector machines, perform better or converge more quickly. The algorithm’s performance can be enhanced by scaling the features, which can hasten the convergence of the algorithm to the ideal outcome.</a:t>
            </a:r>
          </a:p>
          <a:p>
            <a:r>
              <a:rPr lang="en-US" sz="1600" dirty="0"/>
              <a:t>Preventing numerical instability: Numerical instability can be prevented by avoiding significant scale disparities between features. Examples include distance calculations or matrix operations, where having features with radically differing scales can result in numerical overflow or underflow problems. Stable computations are ensured and these issues are mitigated by scaling the features.</a:t>
            </a:r>
          </a:p>
          <a:p>
            <a:r>
              <a:rPr lang="en-US" sz="1600" dirty="0"/>
              <a:t>Scaling features makes ensuring that each characteristic is given the same consideration during the learning process. Without scaling, bigger scale features could dominate the learning, producing skewed outcomes. This bias is removed through scaling, which also guarantees that each feature contributes fairly to model predictions.</a:t>
            </a:r>
          </a:p>
          <a:p>
            <a:endParaRPr lang="en-US" sz="1600" dirty="0"/>
          </a:p>
        </p:txBody>
      </p:sp>
    </p:spTree>
    <p:extLst>
      <p:ext uri="{BB962C8B-B14F-4D97-AF65-F5344CB8AC3E}">
        <p14:creationId xmlns:p14="http://schemas.microsoft.com/office/powerpoint/2010/main" val="173384328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t>K-means algorithm</a:t>
            </a:r>
          </a:p>
        </p:txBody>
      </p:sp>
      <p:sp>
        <p:nvSpPr>
          <p:cNvPr id="14339" name="Rectangle 3"/>
          <p:cNvSpPr>
            <a:spLocks noGrp="1" noChangeArrowheads="1"/>
          </p:cNvSpPr>
          <p:nvPr>
            <p:ph type="body" idx="1"/>
          </p:nvPr>
        </p:nvSpPr>
        <p:spPr>
          <a:xfrm>
            <a:off x="838200" y="1690688"/>
            <a:ext cx="9829800" cy="4440238"/>
          </a:xfrm>
        </p:spPr>
        <p:txBody>
          <a:bodyPr>
            <a:normAutofit/>
          </a:bodyPr>
          <a:lstStyle/>
          <a:p>
            <a:pPr eaLnBrk="1" hangingPunct="1"/>
            <a:r>
              <a:rPr lang="en-US" altLang="en-US" sz="2600" b="1" u="sng" dirty="0"/>
              <a:t>Step 3:</a:t>
            </a:r>
            <a:r>
              <a:rPr lang="en-US" altLang="en-US" sz="2600" dirty="0"/>
              <a:t> Take each sample in sequence and compute its </a:t>
            </a:r>
            <a:r>
              <a:rPr lang="en-US" altLang="en-US" sz="2600" dirty="0">
                <a:hlinkClick r:id="rId2"/>
              </a:rPr>
              <a:t>distance</a:t>
            </a:r>
            <a:r>
              <a:rPr lang="en-US" altLang="en-US" sz="2600" dirty="0"/>
              <a:t> from the centroid of each of the clusters. If a sample is not currently in the cluster with the closest centroid, switch this sample to that cluster and update the centroid of the cluster gaining the new sample and the cluster losing the sample. </a:t>
            </a:r>
          </a:p>
          <a:p>
            <a:pPr eaLnBrk="1" hangingPunct="1"/>
            <a:r>
              <a:rPr lang="en-US" altLang="en-US" sz="2600" b="1" u="sng" dirty="0"/>
              <a:t>Step 4 .</a:t>
            </a:r>
            <a:r>
              <a:rPr lang="en-US" altLang="en-US" sz="2600" dirty="0"/>
              <a:t> Repeat step 3 until convergence is achieved, that is until a pass through the training sample causes no new assignments. </a:t>
            </a:r>
          </a:p>
          <a:p>
            <a:pPr eaLnBrk="1" hangingPunct="1"/>
            <a:endParaRPr lang="en-US" altLang="en-US" sz="2600" dirty="0"/>
          </a:p>
          <a:p>
            <a:pPr eaLnBrk="1" hangingPunct="1">
              <a:buFont typeface="Wingdings" panose="05000000000000000000" pitchFamily="2" charset="2"/>
              <a:buNone/>
            </a:pPr>
            <a:endParaRPr lang="en-US" altLang="en-US" sz="2600" dirty="0"/>
          </a:p>
        </p:txBody>
      </p:sp>
    </p:spTree>
    <p:extLst>
      <p:ext uri="{BB962C8B-B14F-4D97-AF65-F5344CB8AC3E}">
        <p14:creationId xmlns:p14="http://schemas.microsoft.com/office/powerpoint/2010/main" val="415282081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K means clustering algorithm"/>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294177" y="643466"/>
            <a:ext cx="5603646" cy="5571067"/>
          </a:xfrm>
          <a:prstGeom prst="rect">
            <a:avLst/>
          </a:prstGeom>
          <a:noFill/>
        </p:spPr>
      </p:pic>
    </p:spTree>
    <p:extLst>
      <p:ext uri="{BB962C8B-B14F-4D97-AF65-F5344CB8AC3E}">
        <p14:creationId xmlns:p14="http://schemas.microsoft.com/office/powerpoint/2010/main" val="36107795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0" name="Rectangle 1536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2" name="Rectangle 2"/>
          <p:cNvSpPr>
            <a:spLocks noGrp="1" noChangeArrowheads="1"/>
          </p:cNvSpPr>
          <p:nvPr>
            <p:ph type="title"/>
          </p:nvPr>
        </p:nvSpPr>
        <p:spPr>
          <a:xfrm>
            <a:off x="838200" y="184805"/>
            <a:ext cx="10515600" cy="1505883"/>
          </a:xfrm>
        </p:spPr>
        <p:txBody>
          <a:bodyPr vert="horz" lIns="91440" tIns="45720" rIns="91440" bIns="45720" rtlCol="0" anchor="ctr">
            <a:normAutofit/>
          </a:bodyPr>
          <a:lstStyle/>
          <a:p>
            <a:br>
              <a:rPr lang="en-US" altLang="en-US" sz="2900" u="sng" kern="1200">
                <a:solidFill>
                  <a:schemeClr val="tx1"/>
                </a:solidFill>
                <a:latin typeface="+mj-lt"/>
                <a:ea typeface="+mj-ea"/>
                <a:cs typeface="+mj-cs"/>
              </a:rPr>
            </a:br>
            <a:r>
              <a:rPr lang="en-US" altLang="en-US" sz="2900" u="sng" kern="1200">
                <a:solidFill>
                  <a:schemeClr val="tx1"/>
                </a:solidFill>
                <a:latin typeface="+mj-lt"/>
                <a:ea typeface="+mj-ea"/>
                <a:cs typeface="+mj-cs"/>
              </a:rPr>
              <a:t>A Simple example showing the implementation of k-means algorithm </a:t>
            </a:r>
            <a:br>
              <a:rPr lang="en-US" altLang="en-US" sz="2900" kern="1200">
                <a:solidFill>
                  <a:schemeClr val="tx1"/>
                </a:solidFill>
                <a:latin typeface="+mj-lt"/>
                <a:ea typeface="+mj-ea"/>
                <a:cs typeface="+mj-cs"/>
              </a:rPr>
            </a:br>
            <a:r>
              <a:rPr lang="en-US" altLang="en-US" sz="2900" kern="1200">
                <a:solidFill>
                  <a:schemeClr val="tx1"/>
                </a:solidFill>
                <a:latin typeface="+mj-lt"/>
                <a:ea typeface="+mj-ea"/>
                <a:cs typeface="+mj-cs"/>
              </a:rPr>
              <a:t>(using K=2)</a:t>
            </a:r>
          </a:p>
        </p:txBody>
      </p:sp>
      <p:pic>
        <p:nvPicPr>
          <p:cNvPr id="1536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06929" y="1845426"/>
            <a:ext cx="6375088" cy="44503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SG" altLang="en-US"/>
          </a:p>
        </p:txBody>
      </p:sp>
    </p:spTree>
    <p:extLst>
      <p:ext uri="{BB962C8B-B14F-4D97-AF65-F5344CB8AC3E}">
        <p14:creationId xmlns:p14="http://schemas.microsoft.com/office/powerpoint/2010/main" val="14288766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1524000" y="157629"/>
            <a:ext cx="8077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u="sng"/>
              <a:t>Step 1</a:t>
            </a:r>
            <a:r>
              <a:rPr lang="en-US" altLang="en-US" sz="2400" u="sng"/>
              <a:t>:</a:t>
            </a:r>
            <a:endParaRPr lang="en-US" altLang="en-US" sz="2400"/>
          </a:p>
          <a:p>
            <a:pPr eaLnBrk="1" hangingPunct="1"/>
            <a:r>
              <a:rPr lang="en-US" altLang="en-US" sz="2400" u="sng"/>
              <a:t>Initialization</a:t>
            </a:r>
            <a:r>
              <a:rPr lang="en-US" altLang="en-US" sz="2400"/>
              <a:t>: Randomly we choose following two centroids (k=2) for two clusters.</a:t>
            </a:r>
          </a:p>
          <a:p>
            <a:pPr eaLnBrk="1" hangingPunct="1"/>
            <a:r>
              <a:rPr lang="en-US" altLang="en-US" sz="2400"/>
              <a:t>In this case the 2 centroid are: m1=(1.0,1.0) and m2=(5.0,7.0).</a:t>
            </a:r>
          </a:p>
        </p:txBody>
      </p:sp>
      <p:pic>
        <p:nvPicPr>
          <p:cNvPr id="1638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5715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181600"/>
            <a:ext cx="5867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07556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Grp="1" noChangeArrowheads="1"/>
          </p:cNvSpPr>
          <p:nvPr>
            <p:ph type="body" sz="half" idx="1"/>
          </p:nvPr>
        </p:nvSpPr>
        <p:spPr>
          <a:xfrm>
            <a:off x="1524000" y="1"/>
            <a:ext cx="4800600" cy="6130925"/>
          </a:xfrm>
        </p:spPr>
        <p:txBody>
          <a:bodyPr/>
          <a:lstStyle/>
          <a:p>
            <a:pPr eaLnBrk="1" hangingPunct="1">
              <a:buFont typeface="Wingdings" panose="05000000000000000000" pitchFamily="2" charset="2"/>
              <a:buNone/>
            </a:pPr>
            <a:endParaRPr lang="en-US" altLang="en-US" sz="2600"/>
          </a:p>
          <a:p>
            <a:pPr eaLnBrk="1" hangingPunct="1">
              <a:buFont typeface="Wingdings" panose="05000000000000000000" pitchFamily="2" charset="2"/>
              <a:buNone/>
            </a:pPr>
            <a:r>
              <a:rPr lang="en-US" altLang="en-US" sz="2600" b="1" u="sng"/>
              <a:t>Step 2:</a:t>
            </a:r>
          </a:p>
          <a:p>
            <a:pPr eaLnBrk="1" hangingPunct="1"/>
            <a:r>
              <a:rPr lang="en-US" altLang="en-US" sz="2600"/>
              <a:t>Thus, we obtain two clusters containing:</a:t>
            </a:r>
          </a:p>
          <a:p>
            <a:pPr eaLnBrk="1" hangingPunct="1">
              <a:buFont typeface="Wingdings" panose="05000000000000000000" pitchFamily="2" charset="2"/>
              <a:buNone/>
            </a:pPr>
            <a:r>
              <a:rPr lang="en-US" altLang="en-US" sz="2600"/>
              <a:t>	{1,2,3} and {4,5,6,7}.</a:t>
            </a:r>
          </a:p>
          <a:p>
            <a:pPr eaLnBrk="1" hangingPunct="1"/>
            <a:r>
              <a:rPr lang="en-US" altLang="en-US" sz="2600"/>
              <a:t>Their new centroids are:</a:t>
            </a:r>
          </a:p>
          <a:p>
            <a:pPr eaLnBrk="1" hangingPunct="1">
              <a:buFont typeface="Wingdings" panose="05000000000000000000" pitchFamily="2" charset="2"/>
              <a:buNone/>
            </a:pPr>
            <a:r>
              <a:rPr lang="en-US" altLang="en-US" sz="2600"/>
              <a:t>                                                         </a:t>
            </a:r>
          </a:p>
        </p:txBody>
      </p:sp>
      <p:pic>
        <p:nvPicPr>
          <p:cNvPr id="17411" name="Picture 11"/>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6400800" y="0"/>
            <a:ext cx="4267200" cy="4495800"/>
          </a:xfrm>
          <a:noFill/>
        </p:spPr>
      </p:pic>
      <p:pic>
        <p:nvPicPr>
          <p:cNvPr id="17412" name="Picture 12"/>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324600" y="4800600"/>
            <a:ext cx="4343400" cy="1295400"/>
          </a:xfrm>
          <a:noFill/>
        </p:spPr>
      </p:pic>
      <p:pic>
        <p:nvPicPr>
          <p:cNvPr id="1741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200400"/>
            <a:ext cx="5029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962400"/>
            <a:ext cx="5029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724401"/>
            <a:ext cx="1371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6308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body" sz="half" idx="1"/>
          </p:nvPr>
        </p:nvSpPr>
        <p:spPr>
          <a:xfrm>
            <a:off x="1524000" y="152401"/>
            <a:ext cx="4495800" cy="5978525"/>
          </a:xfrm>
        </p:spPr>
        <p:txBody>
          <a:bodyPr/>
          <a:lstStyle/>
          <a:p>
            <a:pPr eaLnBrk="1" hangingPunct="1">
              <a:lnSpc>
                <a:spcPct val="90000"/>
              </a:lnSpc>
              <a:buFont typeface="Wingdings" panose="05000000000000000000" pitchFamily="2" charset="2"/>
              <a:buNone/>
            </a:pPr>
            <a:endParaRPr lang="en-US" altLang="en-US" sz="2600" b="1" u="sng"/>
          </a:p>
          <a:p>
            <a:pPr eaLnBrk="1" hangingPunct="1">
              <a:lnSpc>
                <a:spcPct val="90000"/>
              </a:lnSpc>
              <a:buFont typeface="Wingdings" panose="05000000000000000000" pitchFamily="2" charset="2"/>
              <a:buNone/>
            </a:pPr>
            <a:r>
              <a:rPr lang="en-US" altLang="en-US" sz="2600" b="1" u="sng"/>
              <a:t>Step 3:</a:t>
            </a:r>
          </a:p>
          <a:p>
            <a:pPr eaLnBrk="1" hangingPunct="1">
              <a:lnSpc>
                <a:spcPct val="90000"/>
              </a:lnSpc>
            </a:pPr>
            <a:r>
              <a:rPr lang="en-US" altLang="en-US" sz="2600"/>
              <a:t>Now using these centroids we compute the Euclidean distance of each object, as shown in table.</a:t>
            </a:r>
          </a:p>
          <a:p>
            <a:pPr eaLnBrk="1" hangingPunct="1">
              <a:lnSpc>
                <a:spcPct val="90000"/>
              </a:lnSpc>
            </a:pPr>
            <a:endParaRPr lang="en-US" altLang="en-US" sz="2600"/>
          </a:p>
          <a:p>
            <a:pPr eaLnBrk="1" hangingPunct="1">
              <a:lnSpc>
                <a:spcPct val="90000"/>
              </a:lnSpc>
            </a:pPr>
            <a:r>
              <a:rPr lang="en-US" altLang="en-US" sz="2600"/>
              <a:t>Therefore, the new clusters are:</a:t>
            </a:r>
          </a:p>
          <a:p>
            <a:pPr eaLnBrk="1" hangingPunct="1">
              <a:lnSpc>
                <a:spcPct val="90000"/>
              </a:lnSpc>
              <a:buFont typeface="Wingdings" panose="05000000000000000000" pitchFamily="2" charset="2"/>
              <a:buNone/>
            </a:pPr>
            <a:r>
              <a:rPr lang="en-US" altLang="en-US" sz="2600"/>
              <a:t>	{1,2} and {</a:t>
            </a:r>
            <a:r>
              <a:rPr lang="en-US" altLang="en-US" sz="2600" b="1"/>
              <a:t>3</a:t>
            </a:r>
            <a:r>
              <a:rPr lang="en-US" altLang="en-US" sz="2600"/>
              <a:t>,4,5,6,7} </a:t>
            </a:r>
          </a:p>
          <a:p>
            <a:pPr eaLnBrk="1" hangingPunct="1">
              <a:lnSpc>
                <a:spcPct val="90000"/>
              </a:lnSpc>
            </a:pPr>
            <a:endParaRPr lang="en-US" altLang="en-US" sz="2600"/>
          </a:p>
          <a:p>
            <a:pPr eaLnBrk="1" hangingPunct="1">
              <a:lnSpc>
                <a:spcPct val="90000"/>
              </a:lnSpc>
            </a:pPr>
            <a:r>
              <a:rPr lang="en-US" altLang="en-US" sz="2600"/>
              <a:t>Next centroids are: m1=(1.25,1.5) and m2 = (3.9,5.1)</a:t>
            </a:r>
          </a:p>
        </p:txBody>
      </p:sp>
      <p:graphicFrame>
        <p:nvGraphicFramePr>
          <p:cNvPr id="1026" name="Object 6"/>
          <p:cNvGraphicFramePr>
            <a:graphicFrameLocks noGrp="1" noChangeAspect="1"/>
          </p:cNvGraphicFramePr>
          <p:nvPr>
            <p:ph sz="half" idx="2"/>
          </p:nvPr>
        </p:nvGraphicFramePr>
        <p:xfrm>
          <a:off x="6172200" y="1719264"/>
          <a:ext cx="4038600" cy="4410075"/>
        </p:xfrm>
        <a:graphic>
          <a:graphicData uri="http://schemas.openxmlformats.org/presentationml/2006/ole">
            <mc:AlternateContent xmlns:mc="http://schemas.openxmlformats.org/markup-compatibility/2006">
              <mc:Choice xmlns:v="urn:schemas-microsoft-com:vml" Requires="v">
                <p:oleObj name="Chart" r:id="rId2" imgW="4038720" imgH="4409950" progId="MSGraph.Chart.8">
                  <p:embed followColorScheme="full"/>
                </p:oleObj>
              </mc:Choice>
              <mc:Fallback>
                <p:oleObj name="Chart" r:id="rId2" imgW="4038720" imgH="4409950" progId="MSGraph.Chart.8">
                  <p:embed followColorScheme="full"/>
                  <p:pic>
                    <p:nvPicPr>
                      <p:cNvPr id="1026" name="Object 6"/>
                      <p:cNvPicPr>
                        <a:picLocks noChangeAspect="1" noChangeArrowheads="1"/>
                      </p:cNvPicPr>
                      <p:nvPr/>
                    </p:nvPicPr>
                    <p:blipFill>
                      <a:blip r:embed="rId3"/>
                      <a:srcRect/>
                      <a:stretch>
                        <a:fillRect/>
                      </a:stretch>
                    </p:blipFill>
                    <p:spPr bwMode="auto">
                      <a:xfrm>
                        <a:off x="6172200" y="1719264"/>
                        <a:ext cx="4038600" cy="4410075"/>
                      </a:xfrm>
                      <a:prstGeom prst="rect">
                        <a:avLst/>
                      </a:prstGeom>
                    </p:spPr>
                  </p:pic>
                </p:oleObj>
              </mc:Fallback>
            </mc:AlternateContent>
          </a:graphicData>
        </a:graphic>
      </p:graphicFrame>
      <p:pic>
        <p:nvPicPr>
          <p:cNvPr id="1028" name="Picture 7"/>
          <p:cNvPicPr>
            <a:picLocks noChangeAspect="1" noChangeArrowheads="1"/>
          </p:cNvPicPr>
          <p:nvPr/>
        </p:nvPicPr>
        <p:blipFill>
          <a:blip r:embed="rId4">
            <a:extLst>
              <a:ext uri="{28A0092B-C50C-407E-A947-70E740481C1C}">
                <a14:useLocalDpi xmlns:a14="http://schemas.microsoft.com/office/drawing/2010/main" val="0"/>
              </a:ext>
            </a:extLst>
          </a:blip>
          <a:srcRect t="6557"/>
          <a:stretch>
            <a:fillRect/>
          </a:stretch>
        </p:blipFill>
        <p:spPr bwMode="auto">
          <a:xfrm>
            <a:off x="6400800" y="1676400"/>
            <a:ext cx="4038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129929"/>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body" sz="half" idx="1"/>
          </p:nvPr>
        </p:nvSpPr>
        <p:spPr>
          <a:xfrm>
            <a:off x="1828800" y="304801"/>
            <a:ext cx="4495800" cy="5859463"/>
          </a:xfrm>
        </p:spPr>
        <p:txBody>
          <a:bodyPr/>
          <a:lstStyle/>
          <a:p>
            <a:pPr eaLnBrk="1" hangingPunct="1"/>
            <a:r>
              <a:rPr lang="en-US" altLang="en-US" sz="2600" u="sng"/>
              <a:t>Step 4 </a:t>
            </a:r>
            <a:r>
              <a:rPr lang="en-US" altLang="en-US" sz="2600"/>
              <a:t>:</a:t>
            </a:r>
          </a:p>
          <a:p>
            <a:pPr eaLnBrk="1" hangingPunct="1">
              <a:buFont typeface="Wingdings" panose="05000000000000000000" pitchFamily="2" charset="2"/>
              <a:buNone/>
            </a:pPr>
            <a:r>
              <a:rPr lang="en-US" altLang="en-US" sz="2600"/>
              <a:t>	The clusters obtained are:</a:t>
            </a:r>
          </a:p>
          <a:p>
            <a:pPr eaLnBrk="1" hangingPunct="1">
              <a:buFont typeface="Wingdings" panose="05000000000000000000" pitchFamily="2" charset="2"/>
              <a:buNone/>
            </a:pPr>
            <a:r>
              <a:rPr lang="en-US" altLang="en-US" sz="2600"/>
              <a:t>	{1,2} and {3,4,5,6,7}</a:t>
            </a:r>
          </a:p>
          <a:p>
            <a:pPr eaLnBrk="1" hangingPunct="1">
              <a:buFont typeface="Wingdings" panose="05000000000000000000" pitchFamily="2" charset="2"/>
              <a:buNone/>
            </a:pPr>
            <a:endParaRPr lang="en-US" altLang="en-US" sz="2600"/>
          </a:p>
          <a:p>
            <a:pPr eaLnBrk="1" hangingPunct="1"/>
            <a:r>
              <a:rPr lang="en-US" altLang="en-US" sz="2600"/>
              <a:t>Therefore, there is no change in the cluster. </a:t>
            </a:r>
          </a:p>
          <a:p>
            <a:pPr eaLnBrk="1" hangingPunct="1"/>
            <a:r>
              <a:rPr lang="en-US" altLang="en-US" sz="2600"/>
              <a:t>Thus, the algorithm comes to a halt here and final result consist of 2 clusters {1,2} and {3,4,5,6,7}. </a:t>
            </a:r>
          </a:p>
        </p:txBody>
      </p:sp>
      <p:pic>
        <p:nvPicPr>
          <p:cNvPr id="18435"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5357" t="4225" r="3572" b="8450"/>
          <a:stretch>
            <a:fillRect/>
          </a:stretch>
        </p:blipFill>
        <p:spPr>
          <a:xfrm>
            <a:off x="6629400" y="1752600"/>
            <a:ext cx="3886200" cy="4724400"/>
          </a:xfrm>
          <a:noFill/>
        </p:spPr>
      </p:pic>
    </p:spTree>
    <p:extLst>
      <p:ext uri="{BB962C8B-B14F-4D97-AF65-F5344CB8AC3E}">
        <p14:creationId xmlns:p14="http://schemas.microsoft.com/office/powerpoint/2010/main" val="353152784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eaLnBrk="1" hangingPunct="1"/>
            <a:r>
              <a:rPr lang="en-US" altLang="en-US" u="sng"/>
              <a:t>PLOT</a:t>
            </a:r>
          </a:p>
        </p:txBody>
      </p:sp>
      <p:pic>
        <p:nvPicPr>
          <p:cNvPr id="19459" name="Picture 6"/>
          <p:cNvPicPr>
            <a:picLocks noChangeAspect="1" noChangeArrowheads="1"/>
          </p:cNvPicPr>
          <p:nvPr/>
        </p:nvPicPr>
        <p:blipFill>
          <a:blip r:embed="rId2">
            <a:extLst>
              <a:ext uri="{28A0092B-C50C-407E-A947-70E740481C1C}">
                <a14:useLocalDpi xmlns:a14="http://schemas.microsoft.com/office/drawing/2010/main" val="0"/>
              </a:ext>
            </a:extLst>
          </a:blip>
          <a:srcRect l="4672" t="1755" r="20561" b="5263"/>
          <a:stretch>
            <a:fillRect/>
          </a:stretch>
        </p:blipFill>
        <p:spPr bwMode="auto">
          <a:xfrm>
            <a:off x="3276600" y="1828800"/>
            <a:ext cx="6096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8519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(with K=3)</a:t>
            </a:r>
            <a:br>
              <a:rPr lang="en-US" altLang="en-US"/>
            </a:br>
            <a:endParaRPr lang="en-US" altLang="en-US"/>
          </a:p>
        </p:txBody>
      </p:sp>
      <p:pic>
        <p:nvPicPr>
          <p:cNvPr id="20483" name="Picture 6"/>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5084" t="6061" r="1695" b="3030"/>
          <a:stretch>
            <a:fillRect/>
          </a:stretch>
        </p:blipFill>
        <p:spPr>
          <a:xfrm>
            <a:off x="1752600" y="1447800"/>
            <a:ext cx="4191000" cy="4572000"/>
          </a:xfrm>
          <a:noFill/>
        </p:spPr>
      </p:pic>
      <p:pic>
        <p:nvPicPr>
          <p:cNvPr id="20484"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1785" t="5455" r="1785" b="3636"/>
          <a:stretch>
            <a:fillRect/>
          </a:stretch>
        </p:blipFill>
        <p:spPr>
          <a:xfrm>
            <a:off x="6096000" y="1752600"/>
            <a:ext cx="4114800" cy="3810000"/>
          </a:xfrm>
          <a:noFill/>
        </p:spPr>
      </p:pic>
      <p:sp>
        <p:nvSpPr>
          <p:cNvPr id="20485" name="Text Box 8"/>
          <p:cNvSpPr txBox="1">
            <a:spLocks noChangeArrowheads="1"/>
          </p:cNvSpPr>
          <p:nvPr/>
        </p:nvSpPr>
        <p:spPr bwMode="auto">
          <a:xfrm>
            <a:off x="1981200" y="60198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               </a:t>
            </a:r>
            <a:r>
              <a:rPr lang="en-US" altLang="en-US" sz="2400" b="1" u="sng"/>
              <a:t>Step 1</a:t>
            </a:r>
          </a:p>
        </p:txBody>
      </p:sp>
      <p:sp>
        <p:nvSpPr>
          <p:cNvPr id="20486" name="Text Box 9"/>
          <p:cNvSpPr txBox="1">
            <a:spLocks noChangeArrowheads="1"/>
          </p:cNvSpPr>
          <p:nvPr/>
        </p:nvSpPr>
        <p:spPr bwMode="auto">
          <a:xfrm>
            <a:off x="7086600" y="5943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         </a:t>
            </a:r>
            <a:r>
              <a:rPr lang="en-US" altLang="en-US" sz="2400" b="1" u="sng"/>
              <a:t>Step 2</a:t>
            </a:r>
          </a:p>
        </p:txBody>
      </p:sp>
    </p:spTree>
    <p:extLst>
      <p:ext uri="{BB962C8B-B14F-4D97-AF65-F5344CB8AC3E}">
        <p14:creationId xmlns:p14="http://schemas.microsoft.com/office/powerpoint/2010/main" val="306082448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pPr eaLnBrk="1" hangingPunct="1"/>
            <a:r>
              <a:rPr lang="en-US" altLang="en-US" u="sng"/>
              <a:t>PLOT</a:t>
            </a:r>
          </a:p>
        </p:txBody>
      </p:sp>
      <p:pic>
        <p:nvPicPr>
          <p:cNvPr id="21507"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878" t="5661" r="3659" b="3773"/>
          <a:stretch>
            <a:fillRect/>
          </a:stretch>
        </p:blipFill>
        <p:spPr>
          <a:xfrm>
            <a:off x="3352800" y="2286000"/>
            <a:ext cx="5715000" cy="3657600"/>
          </a:xfrm>
          <a:noFill/>
        </p:spPr>
      </p:pic>
    </p:spTree>
    <p:extLst>
      <p:ext uri="{BB962C8B-B14F-4D97-AF65-F5344CB8AC3E}">
        <p14:creationId xmlns:p14="http://schemas.microsoft.com/office/powerpoint/2010/main" val="3809073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dirty="0"/>
              <a:t>Feature Scaling</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b="1" dirty="0"/>
              <a:t>Absolute Maximum Scaling</a:t>
            </a:r>
          </a:p>
          <a:p>
            <a:r>
              <a:rPr lang="en-US" sz="1600" dirty="0"/>
              <a:t>This method of scaling requires two-step:</a:t>
            </a:r>
          </a:p>
          <a:p>
            <a:pPr lvl="1"/>
            <a:r>
              <a:rPr lang="en-US" sz="1200" dirty="0"/>
              <a:t>We should first select the maximum absolute value out of all the entries of a particular measure.</a:t>
            </a:r>
          </a:p>
          <a:p>
            <a:pPr lvl="1"/>
            <a:r>
              <a:rPr lang="en-US" sz="1200" dirty="0"/>
              <a:t>Then after this, we divide each entry of the column by this maximum value.</a:t>
            </a:r>
          </a:p>
          <a:p>
            <a:r>
              <a:rPr lang="en-US" sz="1600" dirty="0"/>
              <a:t>After performing the above-mentioned two steps we will observe that each entry of the column lies in the range of -1 to 1. But this method is not used that often the reason behind this is that it is too sensitive to the outliers. And while dealing with the real-world data presence of outliers is a very common thing. </a:t>
            </a:r>
          </a:p>
          <a:p>
            <a:r>
              <a:rPr lang="en-US" b="1" dirty="0"/>
              <a:t>Min-Max Scaling</a:t>
            </a:r>
          </a:p>
          <a:p>
            <a:r>
              <a:rPr lang="en-US" sz="1600" dirty="0"/>
              <a:t>This method of scaling requires below two-step:</a:t>
            </a:r>
          </a:p>
          <a:p>
            <a:pPr lvl="1"/>
            <a:r>
              <a:rPr lang="en-US" sz="1200" dirty="0"/>
              <a:t>First, we are supposed to find the minimum and the maximum value of the column.</a:t>
            </a:r>
          </a:p>
          <a:p>
            <a:pPr lvl="1"/>
            <a:r>
              <a:rPr lang="en-US" sz="1200" dirty="0"/>
              <a:t>Then we will subtract the minimum value from the entry and divide the result by the difference between the maximum and the minimum value.</a:t>
            </a:r>
          </a:p>
          <a:p>
            <a:r>
              <a:rPr lang="en-US" sz="1600" dirty="0"/>
              <a:t>As we are using the maximum and the minimum value this method is also prone to outliers but the range in which the data will range after performing the above two steps is between 0 to 1.</a:t>
            </a:r>
          </a:p>
        </p:txBody>
      </p:sp>
    </p:spTree>
    <p:extLst>
      <p:ext uri="{BB962C8B-B14F-4D97-AF65-F5344CB8AC3E}">
        <p14:creationId xmlns:p14="http://schemas.microsoft.com/office/powerpoint/2010/main" val="31386231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2F769C4-E20C-47CA-A39A-386318D57D94}" type="slidenum">
              <a:rPr lang="en-US" altLang="en-US"/>
              <a:pPr/>
              <a:t>290</a:t>
            </a:fld>
            <a:endParaRPr lang="en-US" altLang="en-US"/>
          </a:p>
        </p:txBody>
      </p:sp>
      <p:sp>
        <p:nvSpPr>
          <p:cNvPr id="783362" name="Rectangle 2"/>
          <p:cNvSpPr>
            <a:spLocks noGrp="1" noChangeArrowheads="1"/>
          </p:cNvSpPr>
          <p:nvPr>
            <p:ph type="title"/>
          </p:nvPr>
        </p:nvSpPr>
        <p:spPr>
          <a:xfrm>
            <a:off x="1981200" y="225426"/>
            <a:ext cx="8229600" cy="1139825"/>
          </a:xfrm>
        </p:spPr>
        <p:txBody>
          <a:bodyPr/>
          <a:lstStyle/>
          <a:p>
            <a:r>
              <a:rPr lang="en-US" altLang="ja-JP">
                <a:ea typeface="ＭＳ Ｐゴシック" panose="020B0600070205080204" pitchFamily="34" charset="-128"/>
              </a:rPr>
              <a:t>Strengths of k-means </a:t>
            </a:r>
            <a:endParaRPr lang="en-US" altLang="en-US"/>
          </a:p>
        </p:txBody>
      </p:sp>
      <p:sp>
        <p:nvSpPr>
          <p:cNvPr id="783363" name="Rectangle 3"/>
          <p:cNvSpPr>
            <a:spLocks noGrp="1" noChangeArrowheads="1"/>
          </p:cNvSpPr>
          <p:nvPr>
            <p:ph type="body" idx="1"/>
          </p:nvPr>
        </p:nvSpPr>
        <p:spPr>
          <a:xfrm>
            <a:off x="1981200" y="1196976"/>
            <a:ext cx="8110538" cy="4932363"/>
          </a:xfrm>
        </p:spPr>
        <p:txBody>
          <a:bodyPr/>
          <a:lstStyle/>
          <a:p>
            <a:r>
              <a:rPr lang="en-US" altLang="en-US" sz="2600" dirty="0"/>
              <a:t>Strengths: </a:t>
            </a:r>
          </a:p>
          <a:p>
            <a:pPr lvl="1"/>
            <a:r>
              <a:rPr lang="en-US" altLang="en-US" sz="2200" dirty="0"/>
              <a:t>Simple: easy to understand and to implement</a:t>
            </a:r>
          </a:p>
          <a:p>
            <a:pPr lvl="1"/>
            <a:r>
              <a:rPr lang="en-US" altLang="en-US" sz="2200" dirty="0"/>
              <a:t>Efficient: </a:t>
            </a:r>
            <a:r>
              <a:rPr lang="en-US" altLang="ja-JP" sz="2200" dirty="0">
                <a:ea typeface="ＭＳ Ｐゴシック" panose="020B0600070205080204" pitchFamily="34" charset="-128"/>
              </a:rPr>
              <a:t>Time complexity: </a:t>
            </a:r>
            <a:r>
              <a:rPr lang="en-US" altLang="ja-JP" sz="2200" i="1" dirty="0">
                <a:ea typeface="ＭＳ Ｐゴシック" panose="020B0600070205080204" pitchFamily="34" charset="-128"/>
              </a:rPr>
              <a:t>O</a:t>
            </a:r>
            <a:r>
              <a:rPr lang="en-US" altLang="ja-JP" sz="2200" dirty="0">
                <a:ea typeface="ＭＳ Ｐゴシック" panose="020B0600070205080204" pitchFamily="34" charset="-128"/>
              </a:rPr>
              <a:t>(</a:t>
            </a:r>
            <a:r>
              <a:rPr lang="en-US" altLang="ja-JP" sz="2200" i="1" dirty="0" err="1">
                <a:ea typeface="ＭＳ Ｐゴシック" panose="020B0600070205080204" pitchFamily="34" charset="-128"/>
              </a:rPr>
              <a:t>tkn</a:t>
            </a:r>
            <a:r>
              <a:rPr lang="en-US" altLang="ja-JP" sz="2200" dirty="0">
                <a:ea typeface="ＭＳ Ｐゴシック" panose="020B0600070205080204" pitchFamily="34" charset="-128"/>
              </a:rPr>
              <a:t>), </a:t>
            </a:r>
          </a:p>
          <a:p>
            <a:pPr lvl="1">
              <a:buFont typeface="Wingdings" panose="05000000000000000000" pitchFamily="2" charset="2"/>
              <a:buNone/>
            </a:pPr>
            <a:r>
              <a:rPr lang="en-US" altLang="ja-JP" sz="2200" dirty="0">
                <a:ea typeface="ＭＳ Ｐゴシック" panose="020B0600070205080204" pitchFamily="34" charset="-128"/>
              </a:rPr>
              <a:t>	where </a:t>
            </a:r>
            <a:r>
              <a:rPr lang="en-US" altLang="ja-JP" sz="2200" i="1" dirty="0">
                <a:ea typeface="ＭＳ Ｐゴシック" panose="020B0600070205080204" pitchFamily="34" charset="-128"/>
              </a:rPr>
              <a:t>n</a:t>
            </a:r>
            <a:r>
              <a:rPr lang="en-US" altLang="ja-JP" sz="2200" dirty="0">
                <a:ea typeface="ＭＳ Ｐゴシック" panose="020B0600070205080204" pitchFamily="34" charset="-128"/>
              </a:rPr>
              <a:t> is the number of data points, </a:t>
            </a:r>
          </a:p>
          <a:p>
            <a:pPr lvl="1">
              <a:buFont typeface="Wingdings" panose="05000000000000000000" pitchFamily="2" charset="2"/>
              <a:buNone/>
            </a:pPr>
            <a:r>
              <a:rPr lang="en-US" altLang="ja-JP" sz="2200" dirty="0">
                <a:ea typeface="ＭＳ Ｐゴシック" panose="020B0600070205080204" pitchFamily="34" charset="-128"/>
              </a:rPr>
              <a:t>	</a:t>
            </a:r>
            <a:r>
              <a:rPr lang="en-US" altLang="ja-JP" sz="2200" i="1" dirty="0">
                <a:ea typeface="ＭＳ Ｐゴシック" panose="020B0600070205080204" pitchFamily="34" charset="-128"/>
              </a:rPr>
              <a:t>k</a:t>
            </a:r>
            <a:r>
              <a:rPr lang="en-US" altLang="ja-JP" sz="2200" dirty="0">
                <a:ea typeface="ＭＳ Ｐゴシック" panose="020B0600070205080204" pitchFamily="34" charset="-128"/>
              </a:rPr>
              <a:t> is the number of clusters, and </a:t>
            </a:r>
          </a:p>
          <a:p>
            <a:pPr lvl="1">
              <a:buFont typeface="Wingdings" panose="05000000000000000000" pitchFamily="2" charset="2"/>
              <a:buNone/>
            </a:pPr>
            <a:r>
              <a:rPr lang="en-US" altLang="ja-JP" sz="2200" dirty="0">
                <a:ea typeface="ＭＳ Ｐゴシック" panose="020B0600070205080204" pitchFamily="34" charset="-128"/>
              </a:rPr>
              <a:t>	</a:t>
            </a:r>
            <a:r>
              <a:rPr lang="en-US" altLang="ja-JP" sz="2200" i="1" dirty="0">
                <a:ea typeface="ＭＳ Ｐゴシック" panose="020B0600070205080204" pitchFamily="34" charset="-128"/>
              </a:rPr>
              <a:t>t </a:t>
            </a:r>
            <a:r>
              <a:rPr lang="en-US" altLang="ja-JP" sz="2200" dirty="0">
                <a:ea typeface="ＭＳ Ｐゴシック" panose="020B0600070205080204" pitchFamily="34" charset="-128"/>
              </a:rPr>
              <a:t>is the number of iterations. </a:t>
            </a:r>
          </a:p>
          <a:p>
            <a:pPr lvl="1"/>
            <a:r>
              <a:rPr lang="en-US" altLang="ja-JP" sz="2200" dirty="0">
                <a:ea typeface="ＭＳ Ｐゴシック" panose="020B0600070205080204" pitchFamily="34" charset="-128"/>
              </a:rPr>
              <a:t>Since both </a:t>
            </a:r>
            <a:r>
              <a:rPr lang="en-US" altLang="ja-JP" sz="2200" i="1" dirty="0">
                <a:ea typeface="ＭＳ Ｐゴシック" panose="020B0600070205080204" pitchFamily="34" charset="-128"/>
              </a:rPr>
              <a:t>k</a:t>
            </a:r>
            <a:r>
              <a:rPr lang="en-US" altLang="ja-JP" sz="2200" dirty="0">
                <a:ea typeface="ＭＳ Ｐゴシック" panose="020B0600070205080204" pitchFamily="34" charset="-128"/>
              </a:rPr>
              <a:t> and </a:t>
            </a:r>
            <a:r>
              <a:rPr lang="en-US" altLang="ja-JP" sz="2200" i="1" dirty="0">
                <a:ea typeface="ＭＳ Ｐゴシック" panose="020B0600070205080204" pitchFamily="34" charset="-128"/>
              </a:rPr>
              <a:t>t</a:t>
            </a:r>
            <a:r>
              <a:rPr lang="en-US" altLang="ja-JP" sz="2200" dirty="0">
                <a:ea typeface="ＭＳ Ｐゴシック" panose="020B0600070205080204" pitchFamily="34" charset="-128"/>
              </a:rPr>
              <a:t> are small. </a:t>
            </a:r>
            <a:r>
              <a:rPr lang="en-US" altLang="ja-JP" sz="2200" i="1" dirty="0">
                <a:ea typeface="ＭＳ Ｐゴシック" panose="020B0600070205080204" pitchFamily="34" charset="-128"/>
              </a:rPr>
              <a:t>k</a:t>
            </a:r>
            <a:r>
              <a:rPr lang="en-US" altLang="ja-JP" sz="2200" dirty="0">
                <a:ea typeface="ＭＳ Ｐゴシック" panose="020B0600070205080204" pitchFamily="34" charset="-128"/>
              </a:rPr>
              <a:t>-means is considered a linear algorithm. </a:t>
            </a:r>
          </a:p>
          <a:p>
            <a:r>
              <a:rPr lang="en-US" altLang="en-US" sz="2600" dirty="0"/>
              <a:t>K-means is the most popular clustering algorithm.</a:t>
            </a:r>
          </a:p>
        </p:txBody>
      </p:sp>
    </p:spTree>
    <p:extLst>
      <p:ext uri="{BB962C8B-B14F-4D97-AF65-F5344CB8AC3E}">
        <p14:creationId xmlns:p14="http://schemas.microsoft.com/office/powerpoint/2010/main" val="283551467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95F1FBF-404B-4809-A9F6-93DB7484CB5E}" type="slidenum">
              <a:rPr lang="en-US" altLang="en-US"/>
              <a:pPr/>
              <a:t>291</a:t>
            </a:fld>
            <a:endParaRPr lang="en-US" altLang="en-US"/>
          </a:p>
        </p:txBody>
      </p:sp>
      <p:sp>
        <p:nvSpPr>
          <p:cNvPr id="784386" name="Rectangle 2"/>
          <p:cNvSpPr>
            <a:spLocks noGrp="1" noChangeArrowheads="1"/>
          </p:cNvSpPr>
          <p:nvPr>
            <p:ph type="title"/>
          </p:nvPr>
        </p:nvSpPr>
        <p:spPr/>
        <p:txBody>
          <a:bodyPr/>
          <a:lstStyle/>
          <a:p>
            <a:r>
              <a:rPr lang="en-US" altLang="en-US"/>
              <a:t>Weaknesses of k-means</a:t>
            </a:r>
          </a:p>
        </p:txBody>
      </p:sp>
      <p:sp>
        <p:nvSpPr>
          <p:cNvPr id="784387" name="Rectangle 3"/>
          <p:cNvSpPr>
            <a:spLocks noGrp="1" noChangeArrowheads="1"/>
          </p:cNvSpPr>
          <p:nvPr>
            <p:ph type="body" idx="1"/>
          </p:nvPr>
        </p:nvSpPr>
        <p:spPr>
          <a:xfrm>
            <a:off x="838200" y="1341439"/>
            <a:ext cx="10366612" cy="4789487"/>
          </a:xfrm>
        </p:spPr>
        <p:txBody>
          <a:bodyPr>
            <a:normAutofit/>
          </a:bodyPr>
          <a:lstStyle/>
          <a:p>
            <a:r>
              <a:rPr lang="en-US" altLang="ja-JP" dirty="0">
                <a:ea typeface="ＭＳ Ｐゴシック" panose="020B0600070205080204" pitchFamily="34" charset="-128"/>
              </a:rPr>
              <a:t>The algorithm is only applicable if the </a:t>
            </a:r>
            <a:r>
              <a:rPr lang="en-US" altLang="ja-JP" dirty="0">
                <a:solidFill>
                  <a:srgbClr val="FF0000"/>
                </a:solidFill>
                <a:ea typeface="ＭＳ Ｐゴシック" panose="020B0600070205080204" pitchFamily="34" charset="-128"/>
              </a:rPr>
              <a:t>mean</a:t>
            </a:r>
            <a:r>
              <a:rPr lang="en-US" altLang="ja-JP" dirty="0">
                <a:ea typeface="ＭＳ Ｐゴシック" panose="020B0600070205080204" pitchFamily="34" charset="-128"/>
              </a:rPr>
              <a:t> is defined. </a:t>
            </a:r>
          </a:p>
          <a:p>
            <a:pPr lvl="1"/>
            <a:r>
              <a:rPr lang="en-US" altLang="en-US" dirty="0"/>
              <a:t>For categorical data, </a:t>
            </a:r>
            <a:r>
              <a:rPr lang="en-US" altLang="en-US" i="1" dirty="0"/>
              <a:t>k</a:t>
            </a:r>
            <a:r>
              <a:rPr lang="en-US" altLang="en-US" dirty="0"/>
              <a:t>-mode - the centroid is represented by most frequent values. </a:t>
            </a:r>
          </a:p>
          <a:p>
            <a:r>
              <a:rPr lang="en-US" altLang="en-US" dirty="0"/>
              <a:t>The user needs to specify </a:t>
            </a:r>
            <a:r>
              <a:rPr lang="en-US" altLang="en-US" i="1" dirty="0">
                <a:solidFill>
                  <a:srgbClr val="FF0000"/>
                </a:solidFill>
              </a:rPr>
              <a:t>k</a:t>
            </a:r>
            <a:r>
              <a:rPr lang="en-US" altLang="en-US" dirty="0"/>
              <a:t>.</a:t>
            </a:r>
          </a:p>
          <a:p>
            <a:r>
              <a:rPr lang="en-US" altLang="en-US" dirty="0"/>
              <a:t>Note that: </a:t>
            </a:r>
            <a:r>
              <a:rPr lang="en-US" altLang="en-US" dirty="0">
                <a:solidFill>
                  <a:srgbClr val="FF0000"/>
                </a:solidFill>
              </a:rPr>
              <a:t>local optimum </a:t>
            </a:r>
            <a:r>
              <a:rPr lang="en-US" altLang="en-US" dirty="0"/>
              <a:t>problem. The </a:t>
            </a:r>
            <a:r>
              <a:rPr lang="en-US" altLang="en-US" dirty="0">
                <a:solidFill>
                  <a:srgbClr val="FF0000"/>
                </a:solidFill>
              </a:rPr>
              <a:t>global optimum</a:t>
            </a:r>
            <a:r>
              <a:rPr lang="en-US" altLang="en-US" dirty="0"/>
              <a:t> is hard to find due to complexity. </a:t>
            </a:r>
          </a:p>
          <a:p>
            <a:endParaRPr lang="en-US" altLang="en-US" dirty="0"/>
          </a:p>
          <a:p>
            <a:r>
              <a:rPr lang="en-US" altLang="ja-JP" dirty="0">
                <a:ea typeface="ＭＳ Ｐゴシック" panose="020B0600070205080204" pitchFamily="34" charset="-128"/>
              </a:rPr>
              <a:t>The algorithm is sensitive to </a:t>
            </a:r>
            <a:r>
              <a:rPr lang="en-US" altLang="ja-JP" b="1" dirty="0">
                <a:solidFill>
                  <a:srgbClr val="FF0000"/>
                </a:solidFill>
                <a:ea typeface="ＭＳ Ｐゴシック" panose="020B0600070205080204" pitchFamily="34" charset="-128"/>
              </a:rPr>
              <a:t>outliers</a:t>
            </a:r>
          </a:p>
          <a:p>
            <a:pPr lvl="1"/>
            <a:r>
              <a:rPr lang="en-US" altLang="ja-JP" dirty="0">
                <a:ea typeface="ＭＳ Ｐゴシック" panose="020B0600070205080204" pitchFamily="34" charset="-128"/>
              </a:rPr>
              <a:t>Outliers are data points that are very far away from other data points. </a:t>
            </a:r>
          </a:p>
          <a:p>
            <a:pPr lvl="1"/>
            <a:r>
              <a:rPr lang="en-US" altLang="ja-JP" dirty="0">
                <a:ea typeface="ＭＳ Ｐゴシック" panose="020B0600070205080204" pitchFamily="34" charset="-128"/>
              </a:rPr>
              <a:t>Outliers could be errors in the data recording or some special data points with very different values. </a:t>
            </a:r>
            <a:endParaRPr lang="en-US" altLang="en-US" dirty="0"/>
          </a:p>
          <a:p>
            <a:pPr lvl="1"/>
            <a:endParaRPr lang="en-US" altLang="en-US" dirty="0"/>
          </a:p>
        </p:txBody>
      </p:sp>
    </p:spTree>
    <p:extLst>
      <p:ext uri="{BB962C8B-B14F-4D97-AF65-F5344CB8AC3E}">
        <p14:creationId xmlns:p14="http://schemas.microsoft.com/office/powerpoint/2010/main" val="454541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B55DE70-D1B5-443F-B5BE-63DC940D0C56}" type="slidenum">
              <a:rPr lang="en-US" altLang="en-US"/>
              <a:pPr/>
              <a:t>292</a:t>
            </a:fld>
            <a:endParaRPr lang="en-US" altLang="en-US"/>
          </a:p>
        </p:txBody>
      </p:sp>
      <p:sp>
        <p:nvSpPr>
          <p:cNvPr id="785410" name="Rectangle 2"/>
          <p:cNvSpPr>
            <a:spLocks noGrp="1" noChangeArrowheads="1"/>
          </p:cNvSpPr>
          <p:nvPr>
            <p:ph type="title"/>
          </p:nvPr>
        </p:nvSpPr>
        <p:spPr/>
        <p:txBody>
          <a:bodyPr/>
          <a:lstStyle/>
          <a:p>
            <a:r>
              <a:rPr lang="en-US" altLang="en-US" sz="3800"/>
              <a:t>Weaknesses of k-means: Problems with outliers</a:t>
            </a:r>
          </a:p>
        </p:txBody>
      </p:sp>
      <p:pic>
        <p:nvPicPr>
          <p:cNvPr id="78541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81200" y="1482726"/>
            <a:ext cx="8229600" cy="4970463"/>
          </a:xfrm>
        </p:spPr>
      </p:pic>
    </p:spTree>
    <p:extLst>
      <p:ext uri="{BB962C8B-B14F-4D97-AF65-F5344CB8AC3E}">
        <p14:creationId xmlns:p14="http://schemas.microsoft.com/office/powerpoint/2010/main" val="25940559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51211B8-EC19-4E26-9B44-0B32DD19AF39}" type="slidenum">
              <a:rPr lang="en-US" altLang="en-US"/>
              <a:pPr/>
              <a:t>293</a:t>
            </a:fld>
            <a:endParaRPr lang="en-US" altLang="en-US"/>
          </a:p>
        </p:txBody>
      </p:sp>
      <p:sp>
        <p:nvSpPr>
          <p:cNvPr id="786434" name="Rectangle 2"/>
          <p:cNvSpPr>
            <a:spLocks noGrp="1" noChangeArrowheads="1"/>
          </p:cNvSpPr>
          <p:nvPr>
            <p:ph type="title"/>
          </p:nvPr>
        </p:nvSpPr>
        <p:spPr/>
        <p:txBody>
          <a:bodyPr/>
          <a:lstStyle/>
          <a:p>
            <a:r>
              <a:rPr lang="en-US" altLang="en-US" sz="3800"/>
              <a:t>Weaknesses of k-means: To deal with outliers</a:t>
            </a:r>
          </a:p>
        </p:txBody>
      </p:sp>
      <p:sp>
        <p:nvSpPr>
          <p:cNvPr id="786435" name="Rectangle 3"/>
          <p:cNvSpPr>
            <a:spLocks noGrp="1" noChangeArrowheads="1"/>
          </p:cNvSpPr>
          <p:nvPr>
            <p:ph type="body" idx="1"/>
          </p:nvPr>
        </p:nvSpPr>
        <p:spPr>
          <a:xfrm>
            <a:off x="2027238" y="1304926"/>
            <a:ext cx="8229600" cy="4645025"/>
          </a:xfrm>
        </p:spPr>
        <p:txBody>
          <a:bodyPr/>
          <a:lstStyle/>
          <a:p>
            <a:r>
              <a:rPr lang="en-US" altLang="ja-JP" sz="2600">
                <a:ea typeface="ＭＳ Ｐゴシック" panose="020B0600070205080204" pitchFamily="34" charset="-128"/>
              </a:rPr>
              <a:t>One method is to remove some data points in the clustering process that are much further away from the centroids than other data points. </a:t>
            </a:r>
          </a:p>
          <a:p>
            <a:pPr lvl="1"/>
            <a:r>
              <a:rPr lang="en-US" altLang="ja-JP" sz="2200">
                <a:ea typeface="ＭＳ Ｐゴシック" panose="020B0600070205080204" pitchFamily="34" charset="-128"/>
              </a:rPr>
              <a:t>To be safe, we may want to monitor these possible outliers over a few iterations and then decide to remove them. </a:t>
            </a:r>
          </a:p>
          <a:p>
            <a:r>
              <a:rPr lang="en-US" altLang="ja-JP" sz="2600">
                <a:ea typeface="ＭＳ Ｐゴシック" panose="020B0600070205080204" pitchFamily="34" charset="-128"/>
              </a:rPr>
              <a:t>Another method is to perform random sampling. Since in sampling we only choose a small subset of the data points, the chance of selecting an outlier is very small. </a:t>
            </a:r>
          </a:p>
          <a:p>
            <a:pPr lvl="1"/>
            <a:r>
              <a:rPr lang="en-US" altLang="en-US" sz="2200"/>
              <a:t>Assign the rest of the data points to the clusters by distance or similarity comparison, or classification</a:t>
            </a:r>
          </a:p>
        </p:txBody>
      </p:sp>
    </p:spTree>
    <p:extLst>
      <p:ext uri="{BB962C8B-B14F-4D97-AF65-F5344CB8AC3E}">
        <p14:creationId xmlns:p14="http://schemas.microsoft.com/office/powerpoint/2010/main" val="412093613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376708CE-62A5-4547-A76A-699B5CD49C3C}" type="slidenum">
              <a:rPr lang="en-US" altLang="en-US"/>
              <a:pPr/>
              <a:t>294</a:t>
            </a:fld>
            <a:endParaRPr lang="en-US" altLang="en-US"/>
          </a:p>
        </p:txBody>
      </p:sp>
      <p:sp>
        <p:nvSpPr>
          <p:cNvPr id="787458" name="Rectangle 2"/>
          <p:cNvSpPr>
            <a:spLocks noGrp="1" noChangeArrowheads="1"/>
          </p:cNvSpPr>
          <p:nvPr>
            <p:ph type="title"/>
          </p:nvPr>
        </p:nvSpPr>
        <p:spPr/>
        <p:txBody>
          <a:bodyPr/>
          <a:lstStyle/>
          <a:p>
            <a:r>
              <a:rPr lang="en-US" altLang="en-US"/>
              <a:t>Weaknesses of k-means (cont …)</a:t>
            </a:r>
          </a:p>
        </p:txBody>
      </p:sp>
      <p:sp>
        <p:nvSpPr>
          <p:cNvPr id="787459" name="Rectangle 3"/>
          <p:cNvSpPr>
            <a:spLocks noGrp="1" noChangeArrowheads="1"/>
          </p:cNvSpPr>
          <p:nvPr>
            <p:ph type="body" sz="half" idx="1"/>
          </p:nvPr>
        </p:nvSpPr>
        <p:spPr>
          <a:xfrm>
            <a:off x="1882775" y="981075"/>
            <a:ext cx="8039100" cy="604838"/>
          </a:xfrm>
        </p:spPr>
        <p:txBody>
          <a:bodyPr/>
          <a:lstStyle/>
          <a:p>
            <a:r>
              <a:rPr lang="en-US" altLang="ja-JP" sz="2600">
                <a:ea typeface="ＭＳ Ｐゴシック" panose="020B0600070205080204" pitchFamily="34" charset="-128"/>
              </a:rPr>
              <a:t>The algorithm is sensitive to </a:t>
            </a:r>
            <a:r>
              <a:rPr lang="en-US" altLang="ja-JP" sz="2600">
                <a:solidFill>
                  <a:srgbClr val="FF0000"/>
                </a:solidFill>
                <a:ea typeface="ＭＳ Ｐゴシック" panose="020B0600070205080204" pitchFamily="34" charset="-128"/>
              </a:rPr>
              <a:t>initial seeds</a:t>
            </a:r>
            <a:r>
              <a:rPr lang="en-US" altLang="ja-JP" sz="2600">
                <a:ea typeface="ＭＳ Ｐゴシック" panose="020B0600070205080204" pitchFamily="34" charset="-128"/>
              </a:rPr>
              <a:t>.</a:t>
            </a:r>
            <a:endParaRPr lang="en-US" altLang="en-US" sz="2600"/>
          </a:p>
        </p:txBody>
      </p:sp>
      <p:pic>
        <p:nvPicPr>
          <p:cNvPr id="78746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495550" y="1628775"/>
            <a:ext cx="6877050" cy="445293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91669748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6475BFD7-843A-4981-BACA-5F08A29CB351}" type="slidenum">
              <a:rPr lang="en-US" altLang="en-US"/>
              <a:pPr/>
              <a:t>295</a:t>
            </a:fld>
            <a:endParaRPr lang="en-US" altLang="en-US"/>
          </a:p>
        </p:txBody>
      </p:sp>
      <p:sp>
        <p:nvSpPr>
          <p:cNvPr id="789506" name="Rectangle 2"/>
          <p:cNvSpPr>
            <a:spLocks noGrp="1" noChangeArrowheads="1"/>
          </p:cNvSpPr>
          <p:nvPr>
            <p:ph type="title"/>
          </p:nvPr>
        </p:nvSpPr>
        <p:spPr/>
        <p:txBody>
          <a:bodyPr/>
          <a:lstStyle/>
          <a:p>
            <a:r>
              <a:rPr lang="en-US" altLang="en-US"/>
              <a:t>Weaknesses of k-means (cont …)</a:t>
            </a:r>
          </a:p>
        </p:txBody>
      </p:sp>
      <p:sp>
        <p:nvSpPr>
          <p:cNvPr id="789507" name="Rectangle 3"/>
          <p:cNvSpPr>
            <a:spLocks noGrp="1" noChangeArrowheads="1"/>
          </p:cNvSpPr>
          <p:nvPr>
            <p:ph type="body" sz="half" idx="1"/>
          </p:nvPr>
        </p:nvSpPr>
        <p:spPr>
          <a:xfrm>
            <a:off x="1882776" y="1089025"/>
            <a:ext cx="7021513" cy="647700"/>
          </a:xfrm>
        </p:spPr>
        <p:txBody>
          <a:bodyPr/>
          <a:lstStyle/>
          <a:p>
            <a:r>
              <a:rPr lang="en-US" altLang="en-US" sz="2600"/>
              <a:t>If we use </a:t>
            </a:r>
            <a:r>
              <a:rPr lang="en-US" altLang="en-US" sz="2600">
                <a:solidFill>
                  <a:srgbClr val="FF0000"/>
                </a:solidFill>
              </a:rPr>
              <a:t>different seeds</a:t>
            </a:r>
            <a:r>
              <a:rPr lang="en-US" altLang="en-US" sz="2600"/>
              <a:t>: good results</a:t>
            </a:r>
          </a:p>
        </p:txBody>
      </p:sp>
      <p:pic>
        <p:nvPicPr>
          <p:cNvPr id="78950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08214" y="1700214"/>
            <a:ext cx="7164387" cy="44291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89510" name="Text Box 6"/>
          <p:cNvSpPr txBox="1">
            <a:spLocks noChangeArrowheads="1"/>
          </p:cNvSpPr>
          <p:nvPr/>
        </p:nvSpPr>
        <p:spPr bwMode="auto">
          <a:xfrm>
            <a:off x="7788275" y="1665289"/>
            <a:ext cx="25923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There are some methods to help choose good seeds</a:t>
            </a:r>
          </a:p>
        </p:txBody>
      </p:sp>
    </p:spTree>
    <p:extLst>
      <p:ext uri="{BB962C8B-B14F-4D97-AF65-F5344CB8AC3E}">
        <p14:creationId xmlns:p14="http://schemas.microsoft.com/office/powerpoint/2010/main" val="58880314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3872014F-9CA5-4160-AFB7-994B53BF053C}" type="slidenum">
              <a:rPr lang="en-US" altLang="en-US"/>
              <a:pPr/>
              <a:t>296</a:t>
            </a:fld>
            <a:endParaRPr lang="en-US" altLang="en-US"/>
          </a:p>
        </p:txBody>
      </p:sp>
      <p:sp>
        <p:nvSpPr>
          <p:cNvPr id="791554" name="Rectangle 2"/>
          <p:cNvSpPr>
            <a:spLocks noGrp="1" noChangeArrowheads="1"/>
          </p:cNvSpPr>
          <p:nvPr>
            <p:ph type="title"/>
          </p:nvPr>
        </p:nvSpPr>
        <p:spPr/>
        <p:txBody>
          <a:bodyPr/>
          <a:lstStyle/>
          <a:p>
            <a:r>
              <a:rPr lang="en-US" altLang="en-US"/>
              <a:t>Weaknesses of k-means (cont …)</a:t>
            </a:r>
          </a:p>
        </p:txBody>
      </p:sp>
      <p:sp>
        <p:nvSpPr>
          <p:cNvPr id="791555" name="Rectangle 3"/>
          <p:cNvSpPr>
            <a:spLocks noGrp="1" noChangeArrowheads="1"/>
          </p:cNvSpPr>
          <p:nvPr>
            <p:ph type="body" sz="half" idx="1"/>
          </p:nvPr>
        </p:nvSpPr>
        <p:spPr>
          <a:xfrm>
            <a:off x="1919289" y="1052513"/>
            <a:ext cx="8218487" cy="1289050"/>
          </a:xfrm>
        </p:spPr>
        <p:txBody>
          <a:bodyPr/>
          <a:lstStyle/>
          <a:p>
            <a:r>
              <a:rPr lang="en-US" altLang="ja-JP" sz="2600">
                <a:ea typeface="ＭＳ Ｐゴシック" panose="020B0600070205080204" pitchFamily="34" charset="-128"/>
              </a:rPr>
              <a:t>The </a:t>
            </a:r>
            <a:r>
              <a:rPr lang="en-US" altLang="ja-JP" sz="2600" i="1">
                <a:ea typeface="ＭＳ Ｐゴシック" panose="020B0600070205080204" pitchFamily="34" charset="-128"/>
              </a:rPr>
              <a:t>k</a:t>
            </a:r>
            <a:r>
              <a:rPr lang="en-US" altLang="ja-JP" sz="2600">
                <a:ea typeface="ＭＳ Ｐゴシック" panose="020B0600070205080204" pitchFamily="34" charset="-128"/>
              </a:rPr>
              <a:t>-means algorithm is not suitable for discovering clusters that are not hyper-ellipsoids (or hyper-spheres). </a:t>
            </a:r>
            <a:endParaRPr lang="en-US" altLang="en-US" sz="2600"/>
          </a:p>
        </p:txBody>
      </p:sp>
      <p:pic>
        <p:nvPicPr>
          <p:cNvPr id="79155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00264" y="2492376"/>
            <a:ext cx="8243887" cy="34702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91558" name="Text Box 6"/>
          <p:cNvSpPr txBox="1">
            <a:spLocks noChangeArrowheads="1"/>
          </p:cNvSpPr>
          <p:nvPr/>
        </p:nvSpPr>
        <p:spPr bwMode="auto">
          <a:xfrm>
            <a:off x="8832850" y="3213100"/>
            <a:ext cx="5032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a:t>+</a:t>
            </a:r>
          </a:p>
        </p:txBody>
      </p:sp>
    </p:spTree>
    <p:extLst>
      <p:ext uri="{BB962C8B-B14F-4D97-AF65-F5344CB8AC3E}">
        <p14:creationId xmlns:p14="http://schemas.microsoft.com/office/powerpoint/2010/main" val="2505731754"/>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61B063-758D-438E-A8C0-2360AABB9E26}"/>
              </a:ext>
            </a:extLst>
          </p:cNvPr>
          <p:cNvSpPr/>
          <p:nvPr/>
        </p:nvSpPr>
        <p:spPr>
          <a:xfrm>
            <a:off x="1624614" y="3105835"/>
            <a:ext cx="7519386" cy="369332"/>
          </a:xfrm>
          <a:prstGeom prst="rect">
            <a:avLst/>
          </a:prstGeom>
        </p:spPr>
        <p:txBody>
          <a:bodyPr wrap="square">
            <a:spAutoFit/>
          </a:bodyPr>
          <a:lstStyle/>
          <a:p>
            <a:r>
              <a:rPr lang="en-IN" dirty="0"/>
              <a:t>https://www.naftaliharris.com/blog/visualizing-k-means-clustering/</a:t>
            </a:r>
          </a:p>
        </p:txBody>
      </p:sp>
    </p:spTree>
    <p:extLst>
      <p:ext uri="{BB962C8B-B14F-4D97-AF65-F5344CB8AC3E}">
        <p14:creationId xmlns:p14="http://schemas.microsoft.com/office/powerpoint/2010/main" val="358931228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F0B1-92D5-4F17-C36A-392FACAA38B9}"/>
              </a:ext>
            </a:extLst>
          </p:cNvPr>
          <p:cNvSpPr>
            <a:spLocks noGrp="1"/>
          </p:cNvSpPr>
          <p:nvPr>
            <p:ph type="ctrTitle"/>
          </p:nvPr>
        </p:nvSpPr>
        <p:spPr/>
        <p:txBody>
          <a:bodyPr/>
          <a:lstStyle/>
          <a:p>
            <a:r>
              <a:rPr lang="en-IN" dirty="0"/>
              <a:t>Principal Component Analysis(PCA)</a:t>
            </a:r>
          </a:p>
        </p:txBody>
      </p:sp>
      <p:sp>
        <p:nvSpPr>
          <p:cNvPr id="3" name="Subtitle 2">
            <a:extLst>
              <a:ext uri="{FF2B5EF4-FFF2-40B4-BE49-F238E27FC236}">
                <a16:creationId xmlns:a16="http://schemas.microsoft.com/office/drawing/2014/main" id="{0E137AE6-FD0B-024A-E76B-3A18744E100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22324742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70000" lnSpcReduction="20000"/>
          </a:bodyPr>
          <a:lstStyle/>
          <a:p>
            <a:r>
              <a:rPr lang="en-US" dirty="0"/>
              <a:t>As the number of features or dimensions in a dataset increases, the amount of data required to obtain a statistically significant result increases exponentially. This can lead to issues such as overfitting, increased computation time, and reduced accuracy of machine learning models this is known as the curse of dimensionality problems that arise while working with high-dimensional data.</a:t>
            </a:r>
          </a:p>
          <a:p>
            <a:r>
              <a:rPr lang="en-US" dirty="0"/>
              <a:t>As the number of dimensions increases, the number of possible combinations of features increases exponentially, which makes it computationally difficult to obtain a representative sample of the data and it becomes expensive to perform tasks such as clustering or classification because it becomes. Additionally, some machine learning algorithms can be sensitive to the number of dimensions, requiring more data to achieve the same level of accuracy as lower-dimensional data.</a:t>
            </a:r>
          </a:p>
          <a:p>
            <a:r>
              <a:rPr lang="en-US" dirty="0"/>
              <a:t>To address the curse of dimensionality, Feature engineering techniques are used which include feature selection and feature extraction. Dimensionality reduction is a type of feature extraction technique that aims to reduce the number of input features while retaining as much of the original information as possible.</a:t>
            </a:r>
          </a:p>
          <a:p>
            <a:r>
              <a:rPr lang="en-US" dirty="0"/>
              <a:t>In this article, we will discuss one of the most popular dimensionality reduction techniques i.e. Principal Component Analysis(PCA).</a:t>
            </a:r>
            <a:endParaRPr lang="en-IN" dirty="0"/>
          </a:p>
        </p:txBody>
      </p:sp>
    </p:spTree>
    <p:extLst>
      <p:ext uri="{BB962C8B-B14F-4D97-AF65-F5344CB8AC3E}">
        <p14:creationId xmlns:p14="http://schemas.microsoft.com/office/powerpoint/2010/main" val="378520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Data vs Information vs Knowledge</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p:txBody>
          <a:bodyPr>
            <a:normAutofit/>
          </a:bodyPr>
          <a:lstStyle/>
          <a:p>
            <a:r>
              <a:rPr lang="en-US" sz="2000" dirty="0"/>
              <a:t>DATA: It can be any unprocessed fact, value, text, sound, or picture that is not being interpreted and analyzed. Data is the most important part of all Data Analytics, Machine Learning, and Artificial Intelligence. Without data, we can’t train any model and all modern research and automation will go in vain. Big Enterprises are spending lots of money just to gather as much certain data as possible.</a:t>
            </a:r>
          </a:p>
          <a:p>
            <a:r>
              <a:rPr lang="en-US" sz="2000" dirty="0"/>
              <a:t>INFORMATION: Data that has been interpreted and manipulated and has now some meaningful inference for the users. </a:t>
            </a:r>
          </a:p>
          <a:p>
            <a:r>
              <a:rPr lang="en-US" sz="2000" dirty="0"/>
              <a:t>KNOWLEDGE: Combination of inferred information, experiences, learning, and insights. Results in awareness or concept building for an individual or organization. </a:t>
            </a:r>
          </a:p>
          <a:p>
            <a:endParaRPr lang="en-IN" sz="2000" dirty="0"/>
          </a:p>
        </p:txBody>
      </p:sp>
      <p:pic>
        <p:nvPicPr>
          <p:cNvPr id="4" name="Picture 3">
            <a:extLst>
              <a:ext uri="{FF2B5EF4-FFF2-40B4-BE49-F238E27FC236}">
                <a16:creationId xmlns:a16="http://schemas.microsoft.com/office/drawing/2014/main" id="{1D820AB7-477F-AB2A-F7F8-8AC142B1694C}"/>
              </a:ext>
            </a:extLst>
          </p:cNvPr>
          <p:cNvPicPr>
            <a:picLocks noChangeAspect="1"/>
          </p:cNvPicPr>
          <p:nvPr/>
        </p:nvPicPr>
        <p:blipFill>
          <a:blip r:embed="rId2"/>
          <a:stretch>
            <a:fillRect/>
          </a:stretch>
        </p:blipFill>
        <p:spPr>
          <a:xfrm>
            <a:off x="2983183" y="5014989"/>
            <a:ext cx="5467350" cy="809625"/>
          </a:xfrm>
          <a:prstGeom prst="rect">
            <a:avLst/>
          </a:prstGeom>
        </p:spPr>
      </p:pic>
    </p:spTree>
    <p:extLst>
      <p:ext uri="{BB962C8B-B14F-4D97-AF65-F5344CB8AC3E}">
        <p14:creationId xmlns:p14="http://schemas.microsoft.com/office/powerpoint/2010/main" val="3731906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4" name="Rectangle 256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a:xfrm>
            <a:off x="838200" y="365125"/>
            <a:ext cx="10515600" cy="1325563"/>
          </a:xfrm>
        </p:spPr>
        <p:txBody>
          <a:bodyPr>
            <a:normAutofit/>
          </a:bodyPr>
          <a:lstStyle/>
          <a:p>
            <a:r>
              <a:rPr lang="en-US" sz="5400" dirty="0"/>
              <a:t>Feature Scaling</a:t>
            </a:r>
            <a:endParaRPr lang="en-IN" sz="5400" dirty="0"/>
          </a:p>
        </p:txBody>
      </p:sp>
      <p:sp>
        <p:nvSpPr>
          <p:cNvPr id="256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a:xfrm>
            <a:off x="838200" y="1708976"/>
            <a:ext cx="10515600" cy="5019224"/>
          </a:xfrm>
        </p:spPr>
        <p:txBody>
          <a:bodyPr>
            <a:normAutofit/>
          </a:bodyPr>
          <a:lstStyle/>
          <a:p>
            <a:r>
              <a:rPr lang="en-US" sz="2400" b="1" dirty="0"/>
              <a:t>Normalization</a:t>
            </a:r>
          </a:p>
          <a:p>
            <a:r>
              <a:rPr lang="en-US" sz="1600" dirty="0"/>
              <a:t>This method is more or less the same as the previous method but here instead of the minimum value, we subtract each entry by the mean value of the whole data and then divide the results by the difference between the minimum and the maximum value.</a:t>
            </a:r>
          </a:p>
          <a:p>
            <a:r>
              <a:rPr lang="en-US" sz="2400" b="1" dirty="0"/>
              <a:t>Standardization</a:t>
            </a:r>
          </a:p>
          <a:p>
            <a:r>
              <a:rPr lang="en-US" sz="1600" dirty="0"/>
              <a:t>This method of scaling is basically based on the central tendencies and variance of the data. </a:t>
            </a:r>
          </a:p>
          <a:p>
            <a:pPr lvl="1"/>
            <a:r>
              <a:rPr lang="en-US" sz="1200" dirty="0"/>
              <a:t>First, we should calculate the mean and standard deviation of the data we would like to normalize.</a:t>
            </a:r>
          </a:p>
          <a:p>
            <a:pPr lvl="1"/>
            <a:r>
              <a:rPr lang="en-US" sz="1200" dirty="0"/>
              <a:t>Then we are supposed to subtract the mean value from each entry and then divide the result by the standard deviation.</a:t>
            </a:r>
          </a:p>
          <a:p>
            <a:r>
              <a:rPr lang="en-US" sz="1600" dirty="0"/>
              <a:t>This helps us achieve a normal distribution(if it is already normal but skewed) of the data with a mean equal to zero and a standard deviation equal to 1.</a:t>
            </a:r>
          </a:p>
          <a:p>
            <a:r>
              <a:rPr lang="en-US" sz="2600" b="1" dirty="0"/>
              <a:t>Robust Scaling</a:t>
            </a:r>
          </a:p>
          <a:p>
            <a:r>
              <a:rPr lang="en-US" sz="1600" dirty="0"/>
              <a:t>In this method of scaling, we use two main statistical measures of the data.</a:t>
            </a:r>
          </a:p>
          <a:p>
            <a:pPr lvl="1"/>
            <a:r>
              <a:rPr lang="en-US" sz="1200" dirty="0"/>
              <a:t>Median</a:t>
            </a:r>
          </a:p>
          <a:p>
            <a:pPr lvl="1"/>
            <a:r>
              <a:rPr lang="en-US" sz="1200" dirty="0"/>
              <a:t>Inter-Quartile Range</a:t>
            </a:r>
          </a:p>
          <a:p>
            <a:r>
              <a:rPr lang="en-US" sz="1600" dirty="0"/>
              <a:t>After calculating these two values we are supposed to subtract the median from each entry and then divide the result by the interquartile range.</a:t>
            </a:r>
          </a:p>
        </p:txBody>
      </p:sp>
    </p:spTree>
    <p:extLst>
      <p:ext uri="{BB962C8B-B14F-4D97-AF65-F5344CB8AC3E}">
        <p14:creationId xmlns:p14="http://schemas.microsoft.com/office/powerpoint/2010/main" val="10928086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a:xfrm>
            <a:off x="630936" y="640080"/>
            <a:ext cx="4818888" cy="1481328"/>
          </a:xfrm>
        </p:spPr>
        <p:txBody>
          <a:bodyPr anchor="b">
            <a:normAutofit/>
          </a:bodyPr>
          <a:lstStyle/>
          <a:p>
            <a:r>
              <a:rPr lang="en-IN" sz="4200"/>
              <a:t>Principal Component Analysis(PCA)</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a:xfrm>
            <a:off x="630936" y="2660904"/>
            <a:ext cx="4818888" cy="3547872"/>
          </a:xfrm>
        </p:spPr>
        <p:txBody>
          <a:bodyPr anchor="t">
            <a:normAutofit/>
          </a:bodyPr>
          <a:lstStyle/>
          <a:p>
            <a:r>
              <a:rPr lang="en-US" sz="1000" b="1" dirty="0"/>
              <a:t>What is Principal Component Analysis(PCA)?</a:t>
            </a:r>
          </a:p>
          <a:p>
            <a:r>
              <a:rPr lang="en-US" sz="1000" dirty="0"/>
              <a:t>Principal Component Analysis(PCA) technique was introduced by the mathematician Karl Pearson in 1901. It works on the condition that while the data in a higher dimensional space is mapped to data in a lower dimension space, the variance of the data in the lower dimensional space should be maximum. </a:t>
            </a:r>
          </a:p>
          <a:p>
            <a:pPr lvl="1"/>
            <a:r>
              <a:rPr lang="en-US" sz="1000" dirty="0"/>
              <a:t>Principal Component Analysis (PCA) is a statistical procedure that uses an orthogonal transformation that converts a set of correlated variables to a set of uncorrelated </a:t>
            </a:r>
            <a:r>
              <a:rPr lang="en-US" sz="1000" dirty="0" err="1"/>
              <a:t>variables.PCA</a:t>
            </a:r>
            <a:r>
              <a:rPr lang="en-US" sz="1000" dirty="0"/>
              <a:t> is the most widely used tool in exploratory data analysis and in machine learning for predictive models. Moreover, </a:t>
            </a:r>
          </a:p>
          <a:p>
            <a:pPr lvl="1"/>
            <a:r>
              <a:rPr lang="en-US" sz="1000" dirty="0"/>
              <a:t>Principal Component Analysis (PCA) is an unsupervised learning algorithm technique used to examine the interrelations among a set of variables. It is also known as a general factor analysis where regression determines a line of best fit. </a:t>
            </a:r>
          </a:p>
          <a:p>
            <a:pPr lvl="1"/>
            <a:r>
              <a:rPr lang="en-US" sz="1000" dirty="0"/>
              <a:t>The main goal of Principal Component Analysis (PCA) is to reduce the dimensionality of a dataset while preserving the most important patterns or relationships between the variables without any prior knowledge of the target variables. </a:t>
            </a:r>
          </a:p>
          <a:p>
            <a:r>
              <a:rPr lang="en-US" sz="1000" dirty="0"/>
              <a:t>Principal Component Analysis (PCA) is used to reduce the dimensionality of a data set by finding a new set of variables, smaller than the original set of variables, retaining most of the sample’s information, and useful for the regression and classification of data.</a:t>
            </a:r>
            <a:endParaRPr lang="en-IN" sz="1000" dirty="0"/>
          </a:p>
        </p:txBody>
      </p:sp>
      <p:pic>
        <p:nvPicPr>
          <p:cNvPr id="5" name="Picture 4">
            <a:extLst>
              <a:ext uri="{FF2B5EF4-FFF2-40B4-BE49-F238E27FC236}">
                <a16:creationId xmlns:a16="http://schemas.microsoft.com/office/drawing/2014/main" id="{B419C08A-F7A3-D98C-8C90-692927073212}"/>
              </a:ext>
            </a:extLst>
          </p:cNvPr>
          <p:cNvPicPr>
            <a:picLocks noChangeAspect="1"/>
          </p:cNvPicPr>
          <p:nvPr/>
        </p:nvPicPr>
        <p:blipFill>
          <a:blip r:embed="rId2"/>
          <a:stretch>
            <a:fillRect/>
          </a:stretch>
        </p:blipFill>
        <p:spPr>
          <a:xfrm>
            <a:off x="6099048" y="2064258"/>
            <a:ext cx="5458968" cy="3547872"/>
          </a:xfrm>
          <a:prstGeom prst="rect">
            <a:avLst/>
          </a:prstGeom>
        </p:spPr>
      </p:pic>
    </p:spTree>
    <p:extLst>
      <p:ext uri="{BB962C8B-B14F-4D97-AF65-F5344CB8AC3E}">
        <p14:creationId xmlns:p14="http://schemas.microsoft.com/office/powerpoint/2010/main" val="21919744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62500" lnSpcReduction="20000"/>
          </a:bodyPr>
          <a:lstStyle/>
          <a:p>
            <a:r>
              <a:rPr lang="en-US" dirty="0"/>
              <a:t>Principal Component Analysis (PCA) is a technique for dimensionality reduction that identifies a set of orthogonal axes, called principal components, that capture the maximum variance in the data. The principal components are linear combinations of the original variables in the dataset and are ordered in decreasing order of importance. The total variance captured by all the principal components is equal to the total variance in the original dataset.</a:t>
            </a:r>
          </a:p>
          <a:p>
            <a:r>
              <a:rPr lang="en-US" dirty="0"/>
              <a:t>The first principal component captures the most variation in the data, but the second principal component captures the maximum variance that is orthogonal to the first principal component, and so on. </a:t>
            </a:r>
          </a:p>
          <a:p>
            <a:r>
              <a:rPr lang="en-US" dirty="0"/>
              <a:t>Principal Component Analysis can be used for a variety of purposes, including data visualization, feature selection, and data compression. In data visualization, PCA can be used to plot high-dimensional data in two or three dimensions, making it easier to interpret. In feature selection, PCA can be used to identify the most important variables in a dataset. In data compression, PCA can be used to reduce the size of a dataset without losing important information.</a:t>
            </a:r>
          </a:p>
          <a:p>
            <a:r>
              <a:rPr lang="en-US" dirty="0"/>
              <a:t>In Principal Component Analysis, it is assumed that the information is carried in the variance of the features, that is, the higher the variation in a feature, the more information that features carries.</a:t>
            </a:r>
          </a:p>
          <a:p>
            <a:r>
              <a:rPr lang="en-US" dirty="0"/>
              <a:t>Overall, PCA is a powerful tool for data analysis and can help to simplify complex datasets, making them easier to understand and work with.</a:t>
            </a:r>
            <a:endParaRPr lang="en-IN" dirty="0"/>
          </a:p>
        </p:txBody>
      </p:sp>
    </p:spTree>
    <p:extLst>
      <p:ext uri="{BB962C8B-B14F-4D97-AF65-F5344CB8AC3E}">
        <p14:creationId xmlns:p14="http://schemas.microsoft.com/office/powerpoint/2010/main" val="68305680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Principal Component Analysis(PCA)</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30785387-6029-DD3A-303E-A90A48FFE964}"/>
              </a:ext>
            </a:extLst>
          </p:cNvPr>
          <p:cNvPicPr>
            <a:picLocks noGrp="1" noChangeAspect="1"/>
          </p:cNvPicPr>
          <p:nvPr>
            <p:ph idx="1"/>
          </p:nvPr>
        </p:nvPicPr>
        <p:blipFill>
          <a:blip r:embed="rId2"/>
          <a:stretch>
            <a:fillRect/>
          </a:stretch>
        </p:blipFill>
        <p:spPr>
          <a:xfrm>
            <a:off x="4654296" y="1277954"/>
            <a:ext cx="7214616" cy="4274659"/>
          </a:xfrm>
          <a:prstGeom prst="rect">
            <a:avLst/>
          </a:prstGeom>
        </p:spPr>
      </p:pic>
    </p:spTree>
    <p:extLst>
      <p:ext uri="{BB962C8B-B14F-4D97-AF65-F5344CB8AC3E}">
        <p14:creationId xmlns:p14="http://schemas.microsoft.com/office/powerpoint/2010/main" val="42070802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Principal Component Analysis(PCA)</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38215F3-3D51-1E81-E1EC-A4B763F6AACA}"/>
              </a:ext>
            </a:extLst>
          </p:cNvPr>
          <p:cNvPicPr>
            <a:picLocks noGrp="1" noChangeAspect="1"/>
          </p:cNvPicPr>
          <p:nvPr>
            <p:ph idx="1"/>
          </p:nvPr>
        </p:nvPicPr>
        <p:blipFill>
          <a:blip r:embed="rId2"/>
          <a:stretch>
            <a:fillRect/>
          </a:stretch>
        </p:blipFill>
        <p:spPr>
          <a:xfrm>
            <a:off x="4654296" y="1674758"/>
            <a:ext cx="7214616" cy="3481052"/>
          </a:xfrm>
          <a:prstGeom prst="rect">
            <a:avLst/>
          </a:prstGeom>
        </p:spPr>
      </p:pic>
    </p:spTree>
    <p:extLst>
      <p:ext uri="{BB962C8B-B14F-4D97-AF65-F5344CB8AC3E}">
        <p14:creationId xmlns:p14="http://schemas.microsoft.com/office/powerpoint/2010/main" val="3907643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47500" lnSpcReduction="20000"/>
          </a:bodyPr>
          <a:lstStyle/>
          <a:p>
            <a:r>
              <a:rPr lang="en-US" sz="5100" b="1" dirty="0"/>
              <a:t>Advantages of Principal Component Analysis</a:t>
            </a:r>
          </a:p>
          <a:p>
            <a:r>
              <a:rPr lang="en-US" dirty="0"/>
              <a:t>Dimensionality Reduction: Principal Component Analysis is a popular technique used for dimensionality reduction, which is the process of reducing the number of variables in a dataset. By reducing the number of variables, PCA simplifies data analysis, improves performance, and makes it easier to visualize data.</a:t>
            </a:r>
          </a:p>
          <a:p>
            <a:r>
              <a:rPr lang="en-US" dirty="0"/>
              <a:t>Feature Selection: Principal Component Analysis can be used for feature selection, which is the process of selecting the most important variables in a dataset. This is useful in machine learning, where the number of variables can be very large, and it is difficult to identify the most important variables.</a:t>
            </a:r>
          </a:p>
          <a:p>
            <a:r>
              <a:rPr lang="en-US" dirty="0"/>
              <a:t>Data Visualization: Principal Component Analysis can be used for data visualization. By reducing the number of variables, PCA can plot high-dimensional data in two or three dimensions, making it easier to interpret.</a:t>
            </a:r>
          </a:p>
          <a:p>
            <a:r>
              <a:rPr lang="en-US" dirty="0"/>
              <a:t>Multicollinearity: Principal Component Analysis can be used to deal with multicollinearity, which is a common problem in a regression analysis where two or more independent variables are highly correlated. PCA can help identify the underlying structure in the data and create new, uncorrelated variables that can be used in the regression model.</a:t>
            </a:r>
          </a:p>
          <a:p>
            <a:r>
              <a:rPr lang="en-US" dirty="0"/>
              <a:t>Noise Reduction: Principal Component Analysis can be used to reduce the noise in data. By removing the principal components with low variance, which are assumed to represent noise, Principal Component Analysis can improve the signal-to-noise ratio and make it easier to identify the underlying structure in the data.</a:t>
            </a:r>
          </a:p>
          <a:p>
            <a:r>
              <a:rPr lang="en-US" dirty="0"/>
              <a:t>Data Compression: Principal Component Analysis can be used for data compression. By representing the data using a smaller number of principal components, which capture most of the variation in the data, PCA can reduce the storage requirements and speed up processing.</a:t>
            </a:r>
          </a:p>
          <a:p>
            <a:r>
              <a:rPr lang="en-US" dirty="0"/>
              <a:t>Outlier Detection: Principal Component Analysis can be used for outlier detection. Outliers are data points that are significantly different from the other data points in the dataset. Principal Component Analysis can identify these outliers by looking for data points that are far from the other points in the principal component space.</a:t>
            </a:r>
            <a:endParaRPr lang="en-IN" dirty="0"/>
          </a:p>
        </p:txBody>
      </p:sp>
    </p:spTree>
    <p:extLst>
      <p:ext uri="{BB962C8B-B14F-4D97-AF65-F5344CB8AC3E}">
        <p14:creationId xmlns:p14="http://schemas.microsoft.com/office/powerpoint/2010/main" val="2342448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32500" lnSpcReduction="20000"/>
          </a:bodyPr>
          <a:lstStyle/>
          <a:p>
            <a:r>
              <a:rPr lang="en-US" sz="6200" b="1" dirty="0"/>
              <a:t>Disadvantages of Principal Component Analysis</a:t>
            </a:r>
          </a:p>
          <a:p>
            <a:r>
              <a:rPr lang="en-US" sz="4900" dirty="0"/>
              <a:t>Interpretation of Principal Components: The principal components created by Principal Component Analysis are linear combinations of the original variables, and it is often difficult to interpret them in terms of the original variables. This can make it difficult to explain the results of PCA to others.</a:t>
            </a:r>
          </a:p>
          <a:p>
            <a:r>
              <a:rPr lang="en-US" sz="4900" dirty="0"/>
              <a:t>Data Scaling: Principal Component Analysis is sensitive to the scale of the data. If the data is not properly scaled, then PCA may not work well. Therefore, it is important to scale the data before applying Principal Component Analysis.</a:t>
            </a:r>
          </a:p>
          <a:p>
            <a:r>
              <a:rPr lang="en-US" sz="4900" dirty="0"/>
              <a:t>Information Loss: Principal Component Analysis can result in information loss. While Principal Component Analysis reduces the number of variables, it can also lead to loss of information. The degree of information loss depends on the number of principal components selected. Therefore, it is important to carefully select the number of principal components to retain.</a:t>
            </a:r>
          </a:p>
          <a:p>
            <a:r>
              <a:rPr lang="en-US" sz="4900" dirty="0"/>
              <a:t>Non-linear Relationships: Principal Component Analysis assumes that the relationships between variables are linear. However, if there are non-linear relationships between variables, Principal Component Analysis may not work well.</a:t>
            </a:r>
          </a:p>
          <a:p>
            <a:r>
              <a:rPr lang="en-US" sz="4900" dirty="0"/>
              <a:t>Computational Complexity: Computing Principal Component Analysis can be computationally expensive for large datasets. This is especially true if the number of variables in the dataset is large.</a:t>
            </a:r>
          </a:p>
          <a:p>
            <a:r>
              <a:rPr lang="en-US" sz="4900" dirty="0"/>
              <a:t>Overfitting: Principal Component Analysis can sometimes result in overfitting, which is when the model fits the training data too well and performs poorly on new data. This can happen if too many principal components are used or if the model is trained on a small dataset.</a:t>
            </a:r>
            <a:endParaRPr lang="en-IN" sz="2500" dirty="0"/>
          </a:p>
        </p:txBody>
      </p:sp>
    </p:spTree>
    <p:extLst>
      <p:ext uri="{BB962C8B-B14F-4D97-AF65-F5344CB8AC3E}">
        <p14:creationId xmlns:p14="http://schemas.microsoft.com/office/powerpoint/2010/main" val="154593360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60CF-1AB0-3282-219E-7732670DE4D4}"/>
              </a:ext>
            </a:extLst>
          </p:cNvPr>
          <p:cNvSpPr>
            <a:spLocks noGrp="1"/>
          </p:cNvSpPr>
          <p:nvPr>
            <p:ph type="title"/>
          </p:nvPr>
        </p:nvSpPr>
        <p:spPr/>
        <p:txBody>
          <a:bodyPr/>
          <a:lstStyle/>
          <a:p>
            <a:r>
              <a:rPr lang="en-IN" dirty="0"/>
              <a:t>Principal Component Analysis(PCA)</a:t>
            </a:r>
          </a:p>
        </p:txBody>
      </p:sp>
      <p:sp>
        <p:nvSpPr>
          <p:cNvPr id="3" name="Content Placeholder 2">
            <a:extLst>
              <a:ext uri="{FF2B5EF4-FFF2-40B4-BE49-F238E27FC236}">
                <a16:creationId xmlns:a16="http://schemas.microsoft.com/office/drawing/2014/main" id="{FB404453-CEEB-3633-94EF-F694C07B1E5A}"/>
              </a:ext>
            </a:extLst>
          </p:cNvPr>
          <p:cNvSpPr>
            <a:spLocks noGrp="1"/>
          </p:cNvSpPr>
          <p:nvPr>
            <p:ph idx="1"/>
          </p:nvPr>
        </p:nvSpPr>
        <p:spPr/>
        <p:txBody>
          <a:bodyPr>
            <a:normAutofit fontScale="85000" lnSpcReduction="20000"/>
          </a:bodyPr>
          <a:lstStyle/>
          <a:p>
            <a:r>
              <a:rPr lang="en-US" sz="2500" dirty="0"/>
              <a:t>What is Principal Component Analysis (PCA)?</a:t>
            </a:r>
          </a:p>
          <a:p>
            <a:pPr lvl="1"/>
            <a:r>
              <a:rPr lang="en-US" sz="2100" dirty="0"/>
              <a:t>PCA is a dimensionality reduction technique used in statistics and machine learning to transform high-dimensional data into a lower-dimensional representation, preserving the most important information.</a:t>
            </a:r>
            <a:endParaRPr lang="en-US" sz="2500" dirty="0"/>
          </a:p>
          <a:p>
            <a:r>
              <a:rPr lang="en-US" sz="2500" dirty="0"/>
              <a:t>How does a PCA work?</a:t>
            </a:r>
          </a:p>
          <a:p>
            <a:pPr lvl="1"/>
            <a:r>
              <a:rPr lang="en-US" sz="2100" dirty="0"/>
              <a:t>Principal components are linear combinations of the original features that PCA finds and uses to capture the most variance in the data. In order of the amount of variance they explain, these orthogonal components are arranged.</a:t>
            </a:r>
            <a:endParaRPr lang="en-US" sz="2500" dirty="0"/>
          </a:p>
          <a:p>
            <a:r>
              <a:rPr lang="en-US" sz="2500" dirty="0"/>
              <a:t>When should PCA be applied?</a:t>
            </a:r>
          </a:p>
          <a:p>
            <a:pPr lvl="1"/>
            <a:r>
              <a:rPr lang="en-US" sz="2100" dirty="0"/>
              <a:t>Using PCA is advantageous when working with multicollinear or high-dimensional datasets. Feature extraction, noise reduction, and data preprocessing are prominent uses for it.</a:t>
            </a:r>
            <a:endParaRPr lang="en-US" sz="2500" dirty="0"/>
          </a:p>
          <a:p>
            <a:r>
              <a:rPr lang="en-US" sz="2500" dirty="0"/>
              <a:t>How are principal components interpreted?</a:t>
            </a:r>
          </a:p>
          <a:p>
            <a:pPr lvl="1"/>
            <a:r>
              <a:rPr lang="en-US" sz="2100" dirty="0"/>
              <a:t>New axes are represented in the feature space by each principal component. An indicator of a component’s significance in capturing data variability is its capacity to explain a larger variance.</a:t>
            </a:r>
            <a:endParaRPr lang="en-US" sz="2500" dirty="0"/>
          </a:p>
          <a:p>
            <a:r>
              <a:rPr lang="en-US" sz="2500" dirty="0"/>
              <a:t>What is the significance of principal components?</a:t>
            </a:r>
          </a:p>
          <a:p>
            <a:pPr lvl="1"/>
            <a:r>
              <a:rPr lang="en-US" sz="2100" dirty="0"/>
              <a:t>Principal components represent the directions in which the data varies the most. The first few components typically capture the majority of the data’s variance, allowing for a more concise representation.</a:t>
            </a:r>
          </a:p>
          <a:p>
            <a:endParaRPr lang="en-US" sz="2500" dirty="0"/>
          </a:p>
          <a:p>
            <a:endParaRPr lang="en-IN" sz="2500" dirty="0"/>
          </a:p>
        </p:txBody>
      </p:sp>
    </p:spTree>
    <p:extLst>
      <p:ext uri="{BB962C8B-B14F-4D97-AF65-F5344CB8AC3E}">
        <p14:creationId xmlns:p14="http://schemas.microsoft.com/office/powerpoint/2010/main" val="10219738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E78B-E5D8-69B7-92C8-FAF54F1EA9B8}"/>
              </a:ext>
            </a:extLst>
          </p:cNvPr>
          <p:cNvSpPr>
            <a:spLocks noGrp="1"/>
          </p:cNvSpPr>
          <p:nvPr>
            <p:ph type="ctrTitle"/>
          </p:nvPr>
        </p:nvSpPr>
        <p:spPr/>
        <p:txBody>
          <a:bodyPr/>
          <a:lstStyle/>
          <a:p>
            <a:r>
              <a:rPr lang="en-IN" dirty="0"/>
              <a:t>Independent Component Analysis</a:t>
            </a:r>
          </a:p>
        </p:txBody>
      </p:sp>
      <p:sp>
        <p:nvSpPr>
          <p:cNvPr id="3" name="Subtitle 2">
            <a:extLst>
              <a:ext uri="{FF2B5EF4-FFF2-40B4-BE49-F238E27FC236}">
                <a16:creationId xmlns:a16="http://schemas.microsoft.com/office/drawing/2014/main" id="{44115E16-B21C-1F70-95A7-9D685B35696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9105640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9F2E-878C-54C9-CD20-26DA2ABAF9DF}"/>
              </a:ext>
            </a:extLst>
          </p:cNvPr>
          <p:cNvSpPr>
            <a:spLocks noGrp="1"/>
          </p:cNvSpPr>
          <p:nvPr>
            <p:ph type="title"/>
          </p:nvPr>
        </p:nvSpPr>
        <p:spPr/>
        <p:txBody>
          <a:bodyPr/>
          <a:lstStyle/>
          <a:p>
            <a:r>
              <a:rPr lang="en-IN" dirty="0"/>
              <a:t>Independent Component Analysis</a:t>
            </a:r>
          </a:p>
        </p:txBody>
      </p:sp>
      <p:sp>
        <p:nvSpPr>
          <p:cNvPr id="3" name="Content Placeholder 2">
            <a:extLst>
              <a:ext uri="{FF2B5EF4-FFF2-40B4-BE49-F238E27FC236}">
                <a16:creationId xmlns:a16="http://schemas.microsoft.com/office/drawing/2014/main" id="{7697D919-0159-F912-DB7E-B7A91790D8AA}"/>
              </a:ext>
            </a:extLst>
          </p:cNvPr>
          <p:cNvSpPr>
            <a:spLocks noGrp="1"/>
          </p:cNvSpPr>
          <p:nvPr>
            <p:ph idx="1"/>
          </p:nvPr>
        </p:nvSpPr>
        <p:spPr/>
        <p:txBody>
          <a:bodyPr>
            <a:normAutofit fontScale="62500" lnSpcReduction="20000"/>
          </a:bodyPr>
          <a:lstStyle/>
          <a:p>
            <a:r>
              <a:rPr lang="en-US" dirty="0"/>
              <a:t>Independent Component Analysis is a technique used to separate mixed signals into their independent sources. The application of ICA ranges from audio and image processing to biomedical signal analysis. The article discusses about the fundamentals of ICA.</a:t>
            </a:r>
          </a:p>
          <a:p>
            <a:r>
              <a:rPr lang="en-US" dirty="0"/>
              <a:t>What is Independent Component Analysis?</a:t>
            </a:r>
          </a:p>
          <a:p>
            <a:pPr lvl="1"/>
            <a:r>
              <a:rPr lang="en-US" dirty="0"/>
              <a:t>Independent Component Analysis (ICA) is a statistical and computational technique used in machine learning to separate a multivariate signal into its independent non-Gaussian components. The goal of ICA is to find a linear transformation of the data such that the transformed data is as close to being statistically independent as possible.</a:t>
            </a:r>
          </a:p>
          <a:p>
            <a:r>
              <a:rPr lang="en-US" dirty="0"/>
              <a:t>The heart of ICA lies in the principle of statistical independence. ICA identify components within mixed signals that are statistically independent of each other.</a:t>
            </a:r>
          </a:p>
          <a:p>
            <a:r>
              <a:rPr lang="en-US" dirty="0"/>
              <a:t>Statistical Independence Concept:</a:t>
            </a:r>
          </a:p>
          <a:p>
            <a:pPr lvl="1"/>
            <a:r>
              <a:rPr lang="en-US" dirty="0"/>
              <a:t>It is a probability theory that if two random variables X and Y are statistically independent. The joint probability distribution of the pair is equal to the product of their individual probability distributions, which means that knowing the outcome of one variable does not change the probability of the other outcome.</a:t>
            </a:r>
          </a:p>
          <a:p>
            <a:r>
              <a:rPr lang="en-IN" dirty="0"/>
              <a:t>P(X and Y) = P(X) * P(Y) </a:t>
            </a:r>
          </a:p>
          <a:p>
            <a:r>
              <a:rPr lang="en-IN" dirty="0"/>
              <a:t>or</a:t>
            </a:r>
          </a:p>
          <a:p>
            <a:r>
              <a:rPr lang="es-ES" dirty="0"/>
              <a:t> P(X \</a:t>
            </a:r>
            <a:r>
              <a:rPr lang="es-ES" dirty="0" err="1"/>
              <a:t>cap</a:t>
            </a:r>
            <a:r>
              <a:rPr lang="es-ES" dirty="0"/>
              <a:t> Y) = P(X) * P(Y) </a:t>
            </a:r>
            <a:endParaRPr lang="en-IN" dirty="0"/>
          </a:p>
        </p:txBody>
      </p:sp>
    </p:spTree>
    <p:extLst>
      <p:ext uri="{BB962C8B-B14F-4D97-AF65-F5344CB8AC3E}">
        <p14:creationId xmlns:p14="http://schemas.microsoft.com/office/powerpoint/2010/main" val="344982286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9F2E-878C-54C9-CD20-26DA2ABAF9DF}"/>
              </a:ext>
            </a:extLst>
          </p:cNvPr>
          <p:cNvSpPr>
            <a:spLocks noGrp="1"/>
          </p:cNvSpPr>
          <p:nvPr>
            <p:ph type="title"/>
          </p:nvPr>
        </p:nvSpPr>
        <p:spPr/>
        <p:txBody>
          <a:bodyPr/>
          <a:lstStyle/>
          <a:p>
            <a:r>
              <a:rPr lang="en-IN" dirty="0"/>
              <a:t>Independent Component Analysis</a:t>
            </a:r>
          </a:p>
        </p:txBody>
      </p:sp>
      <p:sp>
        <p:nvSpPr>
          <p:cNvPr id="3" name="Content Placeholder 2">
            <a:extLst>
              <a:ext uri="{FF2B5EF4-FFF2-40B4-BE49-F238E27FC236}">
                <a16:creationId xmlns:a16="http://schemas.microsoft.com/office/drawing/2014/main" id="{7697D919-0159-F912-DB7E-B7A91790D8AA}"/>
              </a:ext>
            </a:extLst>
          </p:cNvPr>
          <p:cNvSpPr>
            <a:spLocks noGrp="1"/>
          </p:cNvSpPr>
          <p:nvPr>
            <p:ph idx="1"/>
          </p:nvPr>
        </p:nvSpPr>
        <p:spPr>
          <a:xfrm>
            <a:off x="838200" y="1564849"/>
            <a:ext cx="10515600" cy="4928026"/>
          </a:xfrm>
        </p:spPr>
        <p:txBody>
          <a:bodyPr>
            <a:normAutofit fontScale="85000" lnSpcReduction="20000"/>
          </a:bodyPr>
          <a:lstStyle/>
          <a:p>
            <a:r>
              <a:rPr lang="en-US" dirty="0"/>
              <a:t>Assumptions in ICA</a:t>
            </a:r>
          </a:p>
          <a:p>
            <a:pPr lvl="1"/>
            <a:r>
              <a:rPr lang="en-US" dirty="0"/>
              <a:t>The first assumption asserts that the source signals (original signals) are statistically independent of each other.</a:t>
            </a:r>
          </a:p>
          <a:p>
            <a:pPr lvl="1"/>
            <a:r>
              <a:rPr lang="en-US" dirty="0"/>
              <a:t>The second assumption is that each source signal exhibits non-Gaussian distributions.</a:t>
            </a:r>
          </a:p>
          <a:p>
            <a:r>
              <a:rPr lang="en-US" dirty="0"/>
              <a:t>Mathematical Representation of Independent Component Analysis</a:t>
            </a:r>
          </a:p>
          <a:p>
            <a:r>
              <a:rPr lang="en-US" dirty="0"/>
              <a:t>The observed random vector is X= (x_1 , ..., </a:t>
            </a:r>
            <a:r>
              <a:rPr lang="en-US" dirty="0" err="1"/>
              <a:t>x_m</a:t>
            </a:r>
            <a:r>
              <a:rPr lang="en-US" dirty="0"/>
              <a:t> )^T, representing the observed data with m components. The hidden components are represented by the random vector S = (s_{1} , ..., s_{n})^T  where n is the number of hidden sources.</a:t>
            </a:r>
          </a:p>
          <a:p>
            <a:r>
              <a:rPr lang="en-US" dirty="0"/>
              <a:t>Linear Static Transformation</a:t>
            </a:r>
          </a:p>
          <a:p>
            <a:pPr lvl="1"/>
            <a:r>
              <a:rPr lang="en-US" dirty="0"/>
              <a:t>The observed data X is transformed into hidden components S using a linear static transformation representation by the matrix W. </a:t>
            </a:r>
          </a:p>
          <a:p>
            <a:pPr lvl="1"/>
            <a:r>
              <a:rPr lang="en-US" dirty="0"/>
              <a:t>S = WX Here, W = transformation matrix.</a:t>
            </a:r>
          </a:p>
          <a:p>
            <a:pPr lvl="1"/>
            <a:r>
              <a:rPr lang="en-US" dirty="0"/>
              <a:t>The goal is to transform the observed data x in a way that the resulting hidden components are independent. The independence is measured by some function </a:t>
            </a:r>
            <a:r>
              <a:rPr lang="pt-BR" dirty="0"/>
              <a:t>F(s_1 , ..., s_n). </a:t>
            </a:r>
            <a:r>
              <a:rPr lang="en-US" dirty="0"/>
              <a:t>The task is to find the optimal transformation matrix W that maximizes the independence of the hidden components.</a:t>
            </a:r>
          </a:p>
        </p:txBody>
      </p:sp>
    </p:spTree>
    <p:extLst>
      <p:ext uri="{BB962C8B-B14F-4D97-AF65-F5344CB8AC3E}">
        <p14:creationId xmlns:p14="http://schemas.microsoft.com/office/powerpoint/2010/main" val="2910517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BFB7-6B18-9B4F-338C-2FEF29B66F84}"/>
              </a:ext>
            </a:extLst>
          </p:cNvPr>
          <p:cNvSpPr>
            <a:spLocks noGrp="1"/>
          </p:cNvSpPr>
          <p:nvPr>
            <p:ph type="ctrTitle"/>
          </p:nvPr>
        </p:nvSpPr>
        <p:spPr/>
        <p:txBody>
          <a:bodyPr/>
          <a:lstStyle/>
          <a:p>
            <a:r>
              <a:rPr lang="en-US" dirty="0"/>
              <a:t>Imbalanced Data</a:t>
            </a:r>
            <a:endParaRPr lang="en-IN" dirty="0"/>
          </a:p>
        </p:txBody>
      </p:sp>
      <p:sp>
        <p:nvSpPr>
          <p:cNvPr id="3" name="Subtitle 2">
            <a:extLst>
              <a:ext uri="{FF2B5EF4-FFF2-40B4-BE49-F238E27FC236}">
                <a16:creationId xmlns:a16="http://schemas.microsoft.com/office/drawing/2014/main" id="{3F235997-E74A-C229-6262-51A5B0E3B2D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2566456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9F2E-878C-54C9-CD20-26DA2ABAF9DF}"/>
              </a:ext>
            </a:extLst>
          </p:cNvPr>
          <p:cNvSpPr>
            <a:spLocks noGrp="1"/>
          </p:cNvSpPr>
          <p:nvPr>
            <p:ph type="title"/>
          </p:nvPr>
        </p:nvSpPr>
        <p:spPr/>
        <p:txBody>
          <a:bodyPr/>
          <a:lstStyle/>
          <a:p>
            <a:r>
              <a:rPr lang="en-IN" dirty="0"/>
              <a:t>Independent Component Analysis</a:t>
            </a:r>
          </a:p>
        </p:txBody>
      </p:sp>
      <p:sp>
        <p:nvSpPr>
          <p:cNvPr id="3" name="Content Placeholder 2">
            <a:extLst>
              <a:ext uri="{FF2B5EF4-FFF2-40B4-BE49-F238E27FC236}">
                <a16:creationId xmlns:a16="http://schemas.microsoft.com/office/drawing/2014/main" id="{7697D919-0159-F912-DB7E-B7A91790D8AA}"/>
              </a:ext>
            </a:extLst>
          </p:cNvPr>
          <p:cNvSpPr>
            <a:spLocks noGrp="1"/>
          </p:cNvSpPr>
          <p:nvPr>
            <p:ph idx="1"/>
          </p:nvPr>
        </p:nvSpPr>
        <p:spPr>
          <a:xfrm>
            <a:off x="838200" y="1564849"/>
            <a:ext cx="10515600" cy="4928026"/>
          </a:xfrm>
        </p:spPr>
        <p:txBody>
          <a:bodyPr>
            <a:normAutofit fontScale="55000" lnSpcReduction="20000"/>
          </a:bodyPr>
          <a:lstStyle/>
          <a:p>
            <a:r>
              <a:rPr lang="en-US" sz="3200" b="1" dirty="0"/>
              <a:t>Advantages of Independent Component Analysis (ICA):</a:t>
            </a:r>
          </a:p>
          <a:p>
            <a:r>
              <a:rPr lang="en-US" dirty="0"/>
              <a:t>ICA is a powerful tool for separating mixed signals into their independent components. This is useful in a variety of applications, such as signal processing, image analysis, and data compression.</a:t>
            </a:r>
          </a:p>
          <a:p>
            <a:r>
              <a:rPr lang="en-US" dirty="0"/>
              <a:t>ICA is a non-parametric approach, which means that it does not require assumptions about the underlying probability distribution of the data.</a:t>
            </a:r>
          </a:p>
          <a:p>
            <a:r>
              <a:rPr lang="en-US" dirty="0"/>
              <a:t>ICA is an unsupervised learning technique, which means that it can be applied to data without the need for labeled examples. This makes it useful in situations where labeled data is not available.</a:t>
            </a:r>
          </a:p>
          <a:p>
            <a:r>
              <a:rPr lang="en-US" dirty="0"/>
              <a:t>ICA can be used for feature extraction, which means that it can identify important features in the data that can be used for other tasks, such as classification.</a:t>
            </a:r>
          </a:p>
          <a:p>
            <a:r>
              <a:rPr lang="en-US" sz="3200" b="1" dirty="0"/>
              <a:t>Disadvantages of Independent Component Analysis (ICA):</a:t>
            </a:r>
          </a:p>
          <a:p>
            <a:r>
              <a:rPr lang="en-US" dirty="0"/>
              <a:t>ICA assumes that the underlying sources are non-Gaussian, which may not always be true. If the underlying sources are Gaussian, ICA may not be effective.</a:t>
            </a:r>
          </a:p>
          <a:p>
            <a:r>
              <a:rPr lang="en-US" dirty="0"/>
              <a:t>ICA assumes that the sources are mixed linearly, which may not always be the case. If the sources are mixed nonlinearly, ICA may not be effective.</a:t>
            </a:r>
          </a:p>
          <a:p>
            <a:r>
              <a:rPr lang="en-US" dirty="0"/>
              <a:t>ICA can be computationally expensive, especially for large datasets. This can make it difficult to apply ICA to real-world problems.</a:t>
            </a:r>
          </a:p>
          <a:p>
            <a:r>
              <a:rPr lang="en-US" dirty="0"/>
              <a:t>ICA can suffer from convergence issues, which means that it may not always be able to find a solution. This can be a problem for complex datasets with many sources.</a:t>
            </a:r>
          </a:p>
          <a:p>
            <a:r>
              <a:rPr lang="en-US" sz="3300" b="1" dirty="0"/>
              <a:t>Example:</a:t>
            </a:r>
          </a:p>
          <a:p>
            <a:r>
              <a:rPr lang="en-US" dirty="0"/>
              <a:t>To extract independent sources’ signals from a mixed signal composed of the signals from those sources.</a:t>
            </a:r>
          </a:p>
        </p:txBody>
      </p:sp>
    </p:spTree>
    <p:extLst>
      <p:ext uri="{BB962C8B-B14F-4D97-AF65-F5344CB8AC3E}">
        <p14:creationId xmlns:p14="http://schemas.microsoft.com/office/powerpoint/2010/main" val="18300617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59F2E-878C-54C9-CD20-26DA2ABAF9DF}"/>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pPr marR="0" lvl="0" eaLnBrk="1" fontAlgn="base" hangingPunct="1">
              <a:lnSpc>
                <a:spcPct val="90000"/>
              </a:lnSpc>
              <a:spcBef>
                <a:spcPct val="0"/>
              </a:spcBef>
              <a:spcAft>
                <a:spcPts val="600"/>
              </a:spcAft>
              <a:buClrTx/>
              <a:buSzTx/>
              <a:tabLst/>
            </a:pPr>
            <a:r>
              <a:rPr kumimoji="0" lang="en-US" altLang="en-US" sz="4000" b="1" i="0" u="none" strike="noStrike" cap="none" normalizeH="0" baseline="0" dirty="0">
                <a:ln>
                  <a:noFill/>
                </a:ln>
                <a:effectLst/>
                <a:latin typeface="+mn-lt"/>
              </a:rPr>
              <a:t>Difference between PCA and ICA</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DC6262BB-70D7-8295-CBDD-C466B89FB74D}"/>
              </a:ext>
            </a:extLst>
          </p:cNvPr>
          <p:cNvSpPr>
            <a:spLocks noChangeArrowheads="1"/>
          </p:cNvSpPr>
          <p:nvPr/>
        </p:nvSpPr>
        <p:spPr bwMode="auto">
          <a:xfrm>
            <a:off x="630936" y="2807208"/>
            <a:ext cx="3429000"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effectLst/>
                <a:latin typeface="+mn-lt"/>
              </a:rPr>
              <a:t>Both the techniques are used in signal processing and dimensionality reduction, but they have different goals.</a:t>
            </a:r>
          </a:p>
        </p:txBody>
      </p:sp>
      <p:graphicFrame>
        <p:nvGraphicFramePr>
          <p:cNvPr id="4" name="Content Placeholder 3">
            <a:extLst>
              <a:ext uri="{FF2B5EF4-FFF2-40B4-BE49-F238E27FC236}">
                <a16:creationId xmlns:a16="http://schemas.microsoft.com/office/drawing/2014/main" id="{BEF23530-CFC5-1A0F-32B3-D635E6A6D2D2}"/>
              </a:ext>
            </a:extLst>
          </p:cNvPr>
          <p:cNvGraphicFramePr>
            <a:graphicFrameLocks noGrp="1"/>
          </p:cNvGraphicFramePr>
          <p:nvPr>
            <p:ph idx="1"/>
            <p:extLst>
              <p:ext uri="{D42A27DB-BD31-4B8C-83A1-F6EECF244321}">
                <p14:modId xmlns:p14="http://schemas.microsoft.com/office/powerpoint/2010/main" val="3283175854"/>
              </p:ext>
            </p:extLst>
          </p:nvPr>
        </p:nvGraphicFramePr>
        <p:xfrm>
          <a:off x="4654296" y="649979"/>
          <a:ext cx="6903720" cy="5558043"/>
        </p:xfrm>
        <a:graphic>
          <a:graphicData uri="http://schemas.openxmlformats.org/drawingml/2006/table">
            <a:tbl>
              <a:tblPr>
                <a:solidFill>
                  <a:schemeClr val="bg1"/>
                </a:solidFill>
              </a:tblPr>
              <a:tblGrid>
                <a:gridCol w="3445023">
                  <a:extLst>
                    <a:ext uri="{9D8B030D-6E8A-4147-A177-3AD203B41FA5}">
                      <a16:colId xmlns:a16="http://schemas.microsoft.com/office/drawing/2014/main" val="6105469"/>
                    </a:ext>
                  </a:extLst>
                </a:gridCol>
                <a:gridCol w="3458697">
                  <a:extLst>
                    <a:ext uri="{9D8B030D-6E8A-4147-A177-3AD203B41FA5}">
                      <a16:colId xmlns:a16="http://schemas.microsoft.com/office/drawing/2014/main" val="3203711966"/>
                    </a:ext>
                  </a:extLst>
                </a:gridCol>
              </a:tblGrid>
              <a:tr h="795078">
                <a:tc>
                  <a:txBody>
                    <a:bodyPr/>
                    <a:lstStyle/>
                    <a:p>
                      <a:pPr algn="ctr" fontAlgn="base"/>
                      <a:r>
                        <a:rPr lang="en-IN" sz="1700" b="0" u="sng" cap="none" spc="0">
                          <a:solidFill>
                            <a:schemeClr val="tx1"/>
                          </a:solidFill>
                          <a:effectLst/>
                          <a:hlinkClick r:id="rId2">
                            <a:extLst>
                              <a:ext uri="{A12FA001-AC4F-418D-AE19-62706E023703}">
                                <ahyp:hlinkClr xmlns:ahyp="http://schemas.microsoft.com/office/drawing/2018/hyperlinkcolor" val="tx"/>
                              </a:ext>
                            </a:extLst>
                          </a:hlinkClick>
                        </a:rPr>
                        <a:t>Principal Component Analysis</a:t>
                      </a:r>
                      <a:endParaRPr lang="en-IN" sz="1700" b="0" cap="none" spc="0">
                        <a:solidFill>
                          <a:schemeClr val="tx1"/>
                        </a:solidFill>
                        <a:effectLst/>
                      </a:endParaRP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lgn="ctr" fontAlgn="base"/>
                      <a:r>
                        <a:rPr lang="en-IN" sz="1700" b="0" cap="none" spc="0">
                          <a:solidFill>
                            <a:schemeClr val="tx1"/>
                          </a:solidFill>
                          <a:effectLst/>
                        </a:rPr>
                        <a:t>Independent Component Analysis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55911565"/>
                  </a:ext>
                </a:extLst>
              </a:tr>
              <a:tr h="1057603">
                <a:tc>
                  <a:txBody>
                    <a:bodyPr/>
                    <a:lstStyle/>
                    <a:p>
                      <a:pPr algn="ctr" fontAlgn="base"/>
                      <a:r>
                        <a:rPr lang="en-US" sz="1700" b="0" cap="none" spc="0">
                          <a:solidFill>
                            <a:schemeClr val="tx1"/>
                          </a:solidFill>
                          <a:effectLst/>
                        </a:rPr>
                        <a:t>It reduces the dimensions to avoid the problem of overfitting.</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fontAlgn="base"/>
                      <a:r>
                        <a:rPr lang="en-US" sz="1700" b="0" cap="none" spc="0">
                          <a:solidFill>
                            <a:schemeClr val="tx1"/>
                          </a:solidFill>
                          <a:effectLst/>
                        </a:rPr>
                        <a:t>It decomposes the mixed signal into its independent sources’ signals.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679900427"/>
                  </a:ext>
                </a:extLst>
              </a:tr>
              <a:tr h="795078">
                <a:tc>
                  <a:txBody>
                    <a:bodyPr/>
                    <a:lstStyle/>
                    <a:p>
                      <a:pPr algn="ctr" fontAlgn="base"/>
                      <a:r>
                        <a:rPr lang="en-US" sz="1700" b="0" cap="none" spc="0">
                          <a:solidFill>
                            <a:schemeClr val="tx1"/>
                          </a:solidFill>
                          <a:effectLst/>
                        </a:rPr>
                        <a:t>It deals with the Principal Components.</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fontAlgn="base"/>
                      <a:r>
                        <a:rPr lang="en-US" sz="1700" b="0" cap="none" spc="0">
                          <a:solidFill>
                            <a:schemeClr val="tx1"/>
                          </a:solidFill>
                          <a:effectLst/>
                        </a:rPr>
                        <a:t>It deals with the Independent Components.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299778647"/>
                  </a:ext>
                </a:extLst>
              </a:tr>
              <a:tr h="795078">
                <a:tc>
                  <a:txBody>
                    <a:bodyPr/>
                    <a:lstStyle/>
                    <a:p>
                      <a:pPr algn="ctr" fontAlgn="base"/>
                      <a:r>
                        <a:rPr lang="en-US" sz="1700" b="0" cap="none" spc="0">
                          <a:solidFill>
                            <a:schemeClr val="tx1"/>
                          </a:solidFill>
                          <a:effectLst/>
                        </a:rPr>
                        <a:t>It focuses on maximizing the variance.</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fontAlgn="base"/>
                      <a:r>
                        <a:rPr lang="en-US" sz="1700" b="0" cap="none" spc="0">
                          <a:solidFill>
                            <a:schemeClr val="tx1"/>
                          </a:solidFill>
                          <a:effectLst/>
                        </a:rPr>
                        <a:t>It doesn’t focus on the issue of variance among the data points.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83106521"/>
                  </a:ext>
                </a:extLst>
              </a:tr>
              <a:tr h="1057603">
                <a:tc>
                  <a:txBody>
                    <a:bodyPr/>
                    <a:lstStyle/>
                    <a:p>
                      <a:pPr algn="ctr" fontAlgn="base"/>
                      <a:r>
                        <a:rPr lang="en-US" sz="1700" b="0" cap="none" spc="0">
                          <a:solidFill>
                            <a:schemeClr val="tx1"/>
                          </a:solidFill>
                          <a:effectLst/>
                        </a:rPr>
                        <a:t>It focuses on the mutual orthogonality property of the principal components.</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fontAlgn="base"/>
                      <a:r>
                        <a:rPr lang="en-US" sz="1700" b="0" cap="none" spc="0">
                          <a:solidFill>
                            <a:schemeClr val="tx1"/>
                          </a:solidFill>
                          <a:effectLst/>
                        </a:rPr>
                        <a:t>It doesn’t focus on the mutual orthogonality of the components.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582802749"/>
                  </a:ext>
                </a:extLst>
              </a:tr>
              <a:tr h="1057603">
                <a:tc>
                  <a:txBody>
                    <a:bodyPr/>
                    <a:lstStyle/>
                    <a:p>
                      <a:pPr algn="ctr" fontAlgn="base"/>
                      <a:r>
                        <a:rPr lang="en-US" sz="1700" b="0" cap="none" spc="0">
                          <a:solidFill>
                            <a:schemeClr val="tx1"/>
                          </a:solidFill>
                          <a:effectLst/>
                        </a:rPr>
                        <a:t>It doesn’t focus on the mutual independence of the components.</a:t>
                      </a:r>
                    </a:p>
                  </a:txBody>
                  <a:tcPr marL="146264" marR="112511" marT="112511" marB="112511"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ctr" fontAlgn="base"/>
                      <a:r>
                        <a:rPr lang="en-US" sz="1700" b="0" cap="none" spc="0">
                          <a:solidFill>
                            <a:schemeClr val="tx1"/>
                          </a:solidFill>
                          <a:effectLst/>
                        </a:rPr>
                        <a:t>It focuses on the mutual independence of the components.</a:t>
                      </a:r>
                    </a:p>
                  </a:txBody>
                  <a:tcPr marL="146264" marR="112511" marT="112511" marB="112511"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63866614"/>
                  </a:ext>
                </a:extLst>
              </a:tr>
            </a:tbl>
          </a:graphicData>
        </a:graphic>
      </p:graphicFrame>
    </p:spTree>
    <p:extLst>
      <p:ext uri="{BB962C8B-B14F-4D97-AF65-F5344CB8AC3E}">
        <p14:creationId xmlns:p14="http://schemas.microsoft.com/office/powerpoint/2010/main" val="4520341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007D-912A-3FFE-B95F-9B4527779D22}"/>
              </a:ext>
            </a:extLst>
          </p:cNvPr>
          <p:cNvSpPr>
            <a:spLocks noGrp="1"/>
          </p:cNvSpPr>
          <p:nvPr>
            <p:ph type="ctrTitle"/>
          </p:nvPr>
        </p:nvSpPr>
        <p:spPr/>
        <p:txBody>
          <a:bodyPr>
            <a:normAutofit fontScale="90000"/>
          </a:bodyPr>
          <a:lstStyle/>
          <a:p>
            <a:r>
              <a:rPr lang="en-US" dirty="0"/>
              <a:t>T-distributed Stochastic Neighbor Embedding (t-SNE) Algorithm</a:t>
            </a:r>
            <a:endParaRPr lang="en-IN" dirty="0"/>
          </a:p>
        </p:txBody>
      </p:sp>
      <p:sp>
        <p:nvSpPr>
          <p:cNvPr id="3" name="Subtitle 2">
            <a:extLst>
              <a:ext uri="{FF2B5EF4-FFF2-40B4-BE49-F238E27FC236}">
                <a16:creationId xmlns:a16="http://schemas.microsoft.com/office/drawing/2014/main" id="{807EC0B4-0593-F64B-E07B-BAEDA6F99C6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453400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06C6-C9E2-66A8-78DF-F9169072300D}"/>
              </a:ext>
            </a:extLst>
          </p:cNvPr>
          <p:cNvSpPr>
            <a:spLocks noGrp="1"/>
          </p:cNvSpPr>
          <p:nvPr>
            <p:ph type="title"/>
          </p:nvPr>
        </p:nvSpPr>
        <p:spPr/>
        <p:txBody>
          <a:bodyPr/>
          <a:lstStyle/>
          <a:p>
            <a:r>
              <a:rPr lang="en-US" dirty="0"/>
              <a:t>T-distributed Stochastic Neighbor Embedding (t-SNE) Algorithm</a:t>
            </a:r>
            <a:endParaRPr lang="en-IN" dirty="0"/>
          </a:p>
        </p:txBody>
      </p:sp>
      <p:sp>
        <p:nvSpPr>
          <p:cNvPr id="3" name="Content Placeholder 2">
            <a:extLst>
              <a:ext uri="{FF2B5EF4-FFF2-40B4-BE49-F238E27FC236}">
                <a16:creationId xmlns:a16="http://schemas.microsoft.com/office/drawing/2014/main" id="{0659277D-3D11-82A3-1220-955DC85BA111}"/>
              </a:ext>
            </a:extLst>
          </p:cNvPr>
          <p:cNvSpPr>
            <a:spLocks noGrp="1"/>
          </p:cNvSpPr>
          <p:nvPr>
            <p:ph idx="1"/>
          </p:nvPr>
        </p:nvSpPr>
        <p:spPr/>
        <p:txBody>
          <a:bodyPr>
            <a:normAutofit fontScale="70000" lnSpcReduction="20000"/>
          </a:bodyPr>
          <a:lstStyle/>
          <a:p>
            <a:r>
              <a:rPr lang="en-US" dirty="0"/>
              <a:t>T-distributed Stochastic Neighbor Embedding (t-SNE) is a </a:t>
            </a:r>
            <a:r>
              <a:rPr lang="en-US" b="1" dirty="0"/>
              <a:t>nonlinear dimensionality reduction </a:t>
            </a:r>
            <a:r>
              <a:rPr lang="en-US" dirty="0"/>
              <a:t>technique well-suited for embedding high-dimensional data for visualization in a low-dimensional space of two or three dimensions.</a:t>
            </a:r>
          </a:p>
          <a:p>
            <a:r>
              <a:rPr lang="en-US" dirty="0"/>
              <a:t>What is Dimensionality Reduction? </a:t>
            </a:r>
          </a:p>
          <a:p>
            <a:pPr lvl="1"/>
            <a:r>
              <a:rPr lang="en-US" dirty="0"/>
              <a:t>Dimensionality Reduction represents n-dimensions data(multidimensional data with many features) in 2 or 3 dimensions. An example of dimensionality reduction can be discussed as a classification problem i.e. student will play football or not that relies on both temperature and humidity can be collapsed into just one underlying feature since both features are correlated to a high degree. Hence, we can reduce the number of features in such problems. A 3-D classification problem can be hard to visualize, whereas a 2-D one can be mapped to simple 2-dimensional space and a 1-D problem to a simple line.</a:t>
            </a:r>
          </a:p>
          <a:p>
            <a:r>
              <a:rPr lang="en-US" dirty="0"/>
              <a:t>What is t-SNE Algorithm?</a:t>
            </a:r>
          </a:p>
          <a:p>
            <a:pPr lvl="1"/>
            <a:r>
              <a:rPr lang="en-US" dirty="0"/>
              <a:t>t-Distributed Stochastic Neighbor Embedding is a dimensionality reduction. This algorithm uses some randomized approach to reduce the dimensionality of the dataset at hand non-linearly. This focuses more on retaining the local structure of the dataset in the lower dimension as well.</a:t>
            </a:r>
          </a:p>
          <a:p>
            <a:r>
              <a:rPr lang="en-US" dirty="0"/>
              <a:t>This helps us explore high dimensional data as well by mapping it into lower </a:t>
            </a:r>
            <a:r>
              <a:rPr lang="en-US" dirty="0" err="1"/>
              <a:t>dimensionss</a:t>
            </a:r>
            <a:r>
              <a:rPr lang="en-US" dirty="0"/>
              <a:t> as the local structures are retained in the dataset we can get a feel of the same by </a:t>
            </a:r>
            <a:r>
              <a:rPr lang="en-US" dirty="0" err="1"/>
              <a:t>ploting</a:t>
            </a:r>
            <a:r>
              <a:rPr lang="en-US" dirty="0"/>
              <a:t> it and visualizing it in the 2D or may be 3D plane.</a:t>
            </a:r>
            <a:endParaRPr lang="en-IN" dirty="0"/>
          </a:p>
        </p:txBody>
      </p:sp>
    </p:spTree>
    <p:extLst>
      <p:ext uri="{BB962C8B-B14F-4D97-AF65-F5344CB8AC3E}">
        <p14:creationId xmlns:p14="http://schemas.microsoft.com/office/powerpoint/2010/main" val="14356457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06C6-C9E2-66A8-78DF-F9169072300D}"/>
              </a:ext>
            </a:extLst>
          </p:cNvPr>
          <p:cNvSpPr>
            <a:spLocks noGrp="1"/>
          </p:cNvSpPr>
          <p:nvPr>
            <p:ph type="title"/>
          </p:nvPr>
        </p:nvSpPr>
        <p:spPr/>
        <p:txBody>
          <a:bodyPr/>
          <a:lstStyle/>
          <a:p>
            <a:r>
              <a:rPr lang="en-US" dirty="0"/>
              <a:t>T-distributed Stochastic Neighbor Embedding (t-SNE) Algorithm</a:t>
            </a:r>
            <a:endParaRPr lang="en-IN" dirty="0"/>
          </a:p>
        </p:txBody>
      </p:sp>
      <p:sp>
        <p:nvSpPr>
          <p:cNvPr id="3" name="Content Placeholder 2">
            <a:extLst>
              <a:ext uri="{FF2B5EF4-FFF2-40B4-BE49-F238E27FC236}">
                <a16:creationId xmlns:a16="http://schemas.microsoft.com/office/drawing/2014/main" id="{0659277D-3D11-82A3-1220-955DC85BA111}"/>
              </a:ext>
            </a:extLst>
          </p:cNvPr>
          <p:cNvSpPr>
            <a:spLocks noGrp="1"/>
          </p:cNvSpPr>
          <p:nvPr>
            <p:ph idx="1"/>
          </p:nvPr>
        </p:nvSpPr>
        <p:spPr/>
        <p:txBody>
          <a:bodyPr>
            <a:normAutofit fontScale="55000" lnSpcReduction="20000"/>
          </a:bodyPr>
          <a:lstStyle/>
          <a:p>
            <a:r>
              <a:rPr lang="en-US" dirty="0"/>
              <a:t>What is the difference between PCA and t-SNE algorithm?</a:t>
            </a:r>
          </a:p>
          <a:p>
            <a:pPr lvl="1"/>
            <a:r>
              <a:rPr lang="en-US" dirty="0"/>
              <a:t>Even though PCA and t-SNE both are unsupervised algorithms that are used to reduce the dimensionality of the dataset. PCA is a deterministic algorithm to reduce the dimensionality of the algorithm and the t-SNE algorithm a randomized non-linear method to map the high dimensional data to the lower dimensional. The data that is obtained after reducing the dimensionality via the t-SNE algorithm is generally used for visualization purpose only.</a:t>
            </a:r>
          </a:p>
          <a:p>
            <a:r>
              <a:rPr lang="en-US" dirty="0"/>
              <a:t>One more thing that we can say is an advantage of using the t-SNE data is that it is not effected by the outliers but the PCA algorithm is highly affected by the outliers because the methodologies that are used in the two algorithms is different. While we try to preserve the variance in the data using PCA algorithm we use t-SNE algorithm to retain the local structure of the dataset.</a:t>
            </a:r>
          </a:p>
          <a:p>
            <a:r>
              <a:rPr lang="en-US" dirty="0"/>
              <a:t>How does t-SNE work? </a:t>
            </a:r>
          </a:p>
          <a:p>
            <a:pPr lvl="1"/>
            <a:r>
              <a:rPr lang="en-US" dirty="0"/>
              <a:t>t-SNE a non-linear dimensionality reduction algorithm finds patterns in the data based on the similarity of data points with features, the similarity of points is calculated as the conditional probability that point A would choose point B as its neighbor. </a:t>
            </a:r>
          </a:p>
          <a:p>
            <a:pPr lvl="1"/>
            <a:r>
              <a:rPr lang="en-US" dirty="0"/>
              <a:t>It then tries to minimize the difference between these conditional probabilities (or similarities) in higher-dimensional and lower-dimensional space for a perfect representation of data points in lower-dimensional space. </a:t>
            </a:r>
          </a:p>
          <a:p>
            <a:r>
              <a:rPr lang="en-US" dirty="0"/>
              <a:t>Space and Time Complexity</a:t>
            </a:r>
          </a:p>
          <a:p>
            <a:pPr lvl="1"/>
            <a:r>
              <a:rPr lang="en-US" dirty="0"/>
              <a:t>The algorithm computes pairwise conditional probabilities and tries to minimize the sum of the difference of the probabilities in higher and lower dimensions. This involves a lot of calculations and computations. So the algorithm takes a lot of time and space to compute. t-SNE has a quadratic time and space complexity in the number of data points.</a:t>
            </a:r>
          </a:p>
          <a:p>
            <a:r>
              <a:rPr lang="en-US" dirty="0"/>
              <a:t>Before applying the t-SNE algorithm on the dataset we must standardize the data. As we know that the t-SNE algorithm is a complex algorithm which utilizes some </a:t>
            </a:r>
            <a:r>
              <a:rPr lang="en-US" dirty="0" err="1"/>
              <a:t>comples</a:t>
            </a:r>
            <a:r>
              <a:rPr lang="en-US" dirty="0"/>
              <a:t> non-linear methodologies to map the high dimensional data the lower dimensional it help us save some of the time complexity that will be needed to complete the process of reduction.</a:t>
            </a:r>
            <a:endParaRPr lang="en-IN" dirty="0"/>
          </a:p>
        </p:txBody>
      </p:sp>
    </p:spTree>
    <p:extLst>
      <p:ext uri="{BB962C8B-B14F-4D97-AF65-F5344CB8AC3E}">
        <p14:creationId xmlns:p14="http://schemas.microsoft.com/office/powerpoint/2010/main" val="331466003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FF01-EBB3-CAA7-3301-33281D113C48}"/>
              </a:ext>
            </a:extLst>
          </p:cNvPr>
          <p:cNvSpPr>
            <a:spLocks noGrp="1"/>
          </p:cNvSpPr>
          <p:nvPr>
            <p:ph type="ctrTitle"/>
          </p:nvPr>
        </p:nvSpPr>
        <p:spPr/>
        <p:txBody>
          <a:bodyPr/>
          <a:lstStyle/>
          <a:p>
            <a:r>
              <a:rPr lang="en-US" dirty="0"/>
              <a:t>Activation Functions</a:t>
            </a:r>
            <a:endParaRPr lang="en-IN" dirty="0"/>
          </a:p>
        </p:txBody>
      </p:sp>
      <p:sp>
        <p:nvSpPr>
          <p:cNvPr id="3" name="Subtitle 2">
            <a:extLst>
              <a:ext uri="{FF2B5EF4-FFF2-40B4-BE49-F238E27FC236}">
                <a16:creationId xmlns:a16="http://schemas.microsoft.com/office/drawing/2014/main" id="{30A9D053-7A12-6D68-574B-71DED7D57404}"/>
              </a:ext>
            </a:extLst>
          </p:cNvPr>
          <p:cNvSpPr>
            <a:spLocks noGrp="1"/>
          </p:cNvSpPr>
          <p:nvPr>
            <p:ph type="subTitle" idx="1"/>
          </p:nvPr>
        </p:nvSpPr>
        <p:spPr/>
        <p:txBody>
          <a:bodyPr/>
          <a:lstStyle/>
          <a:p>
            <a:r>
              <a:rPr lang="en-IN" dirty="0"/>
              <a:t>https://www.geeksforgeeks.org/understanding-activation-functions-in-depth/?ref=lbp</a:t>
            </a:r>
          </a:p>
        </p:txBody>
      </p:sp>
    </p:spTree>
    <p:extLst>
      <p:ext uri="{BB962C8B-B14F-4D97-AF65-F5344CB8AC3E}">
        <p14:creationId xmlns:p14="http://schemas.microsoft.com/office/powerpoint/2010/main" val="3519087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9697-D478-EF21-02C5-B2CA3DFC6DFF}"/>
              </a:ext>
            </a:extLst>
          </p:cNvPr>
          <p:cNvSpPr>
            <a:spLocks noGrp="1"/>
          </p:cNvSpPr>
          <p:nvPr>
            <p:ph type="title"/>
          </p:nvPr>
        </p:nvSpPr>
        <p:spPr/>
        <p:txBody>
          <a:bodyPr/>
          <a:lstStyle/>
          <a:p>
            <a:r>
              <a:rPr lang="en-US" dirty="0"/>
              <a:t>Imbalanced Data</a:t>
            </a:r>
            <a:endParaRPr lang="en-IN" dirty="0"/>
          </a:p>
        </p:txBody>
      </p:sp>
      <p:sp>
        <p:nvSpPr>
          <p:cNvPr id="3" name="Content Placeholder 2">
            <a:extLst>
              <a:ext uri="{FF2B5EF4-FFF2-40B4-BE49-F238E27FC236}">
                <a16:creationId xmlns:a16="http://schemas.microsoft.com/office/drawing/2014/main" id="{EFFE2C90-B6E7-6CA9-6DB8-3043A37314BF}"/>
              </a:ext>
            </a:extLst>
          </p:cNvPr>
          <p:cNvSpPr>
            <a:spLocks noGrp="1"/>
          </p:cNvSpPr>
          <p:nvPr>
            <p:ph idx="1"/>
          </p:nvPr>
        </p:nvSpPr>
        <p:spPr/>
        <p:txBody>
          <a:bodyPr>
            <a:normAutofit fontScale="77500" lnSpcReduction="20000"/>
          </a:bodyPr>
          <a:lstStyle/>
          <a:p>
            <a:r>
              <a:rPr lang="en-US" dirty="0"/>
              <a:t>In Machine Learning and Data Science we often come across a term called Imbalanced Data Distribution, generally happens when observations in one of the class are much higher or lower than the other classes. As Machine Learning algorithms tend to increase accuracy by reducing the error, they do not consider the class distribution. This problem is prevalent in examples such as Fraud Detection, Anomaly Detection, Facial recognition etc. Standard ML techniques such as Decision Tree and Logistic Regression have a bias towards the majority class, and they tend to ignore the minority class. They tend only to predict the majority class, hence, having major misclassification of the minority class in comparison with the majority class. In more technical words, if we have imbalanced data distribution in our dataset then our model becomes more prone to the case when minority class has negligible or very lesser recall. </a:t>
            </a:r>
          </a:p>
          <a:p>
            <a:r>
              <a:rPr lang="en-US" dirty="0"/>
              <a:t>Imbalanced Data Handling Techniques: There are mainly 2 mainly algorithms that are widely used for handling imbalanced class distribution.</a:t>
            </a:r>
          </a:p>
          <a:p>
            <a:pPr lvl="1"/>
            <a:r>
              <a:rPr lang="en-US" dirty="0"/>
              <a:t>SMOTE</a:t>
            </a:r>
          </a:p>
          <a:p>
            <a:pPr lvl="1"/>
            <a:r>
              <a:rPr lang="en-US" dirty="0"/>
              <a:t>Near Miss Algorithm</a:t>
            </a:r>
            <a:endParaRPr lang="en-IN" dirty="0"/>
          </a:p>
        </p:txBody>
      </p:sp>
    </p:spTree>
    <p:extLst>
      <p:ext uri="{BB962C8B-B14F-4D97-AF65-F5344CB8AC3E}">
        <p14:creationId xmlns:p14="http://schemas.microsoft.com/office/powerpoint/2010/main" val="869420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D1C37-43D1-A0D9-9AB4-9DA47D6F99B9}"/>
              </a:ext>
            </a:extLst>
          </p:cNvPr>
          <p:cNvSpPr>
            <a:spLocks noGrp="1"/>
          </p:cNvSpPr>
          <p:nvPr>
            <p:ph type="title"/>
          </p:nvPr>
        </p:nvSpPr>
        <p:spPr/>
        <p:txBody>
          <a:bodyPr>
            <a:normAutofit fontScale="90000"/>
          </a:bodyPr>
          <a:lstStyle/>
          <a:p>
            <a:r>
              <a:rPr lang="en-US" dirty="0"/>
              <a:t>SMOTE (Synthetic Minority Oversampling Technique) – Oversampling</a:t>
            </a:r>
            <a:br>
              <a:rPr lang="en-US" dirty="0"/>
            </a:br>
            <a:endParaRPr lang="en-IN" dirty="0"/>
          </a:p>
        </p:txBody>
      </p:sp>
      <p:sp>
        <p:nvSpPr>
          <p:cNvPr id="3" name="Content Placeholder 2">
            <a:extLst>
              <a:ext uri="{FF2B5EF4-FFF2-40B4-BE49-F238E27FC236}">
                <a16:creationId xmlns:a16="http://schemas.microsoft.com/office/drawing/2014/main" id="{D3FC5074-D067-5080-0D70-506D88B3571B}"/>
              </a:ext>
            </a:extLst>
          </p:cNvPr>
          <p:cNvSpPr>
            <a:spLocks noGrp="1"/>
          </p:cNvSpPr>
          <p:nvPr>
            <p:ph idx="1"/>
          </p:nvPr>
        </p:nvSpPr>
        <p:spPr/>
        <p:txBody>
          <a:bodyPr>
            <a:normAutofit fontScale="70000" lnSpcReduction="20000"/>
          </a:bodyPr>
          <a:lstStyle/>
          <a:p>
            <a:r>
              <a:rPr lang="en-US" dirty="0"/>
              <a:t>SMOTE (synthetic minority oversampling technique) is one of the most commonly used oversampling methods to solve the imbalance problem. It aims to balance class distribution by randomly increasing minority class examples by replicating them. SMOTE </a:t>
            </a:r>
            <a:r>
              <a:rPr lang="en-US" dirty="0" err="1"/>
              <a:t>synthesises</a:t>
            </a:r>
            <a:r>
              <a:rPr lang="en-US" dirty="0"/>
              <a:t> new minority instances between existing minority instances. It generates the virtual training records by linear interpolation for the minority class. These synthetic training records are generated by randomly selecting one or more of the k-nearest neighbors for each example in the minority class. After the oversampling process, the data is reconstructed and several classification models can be applied for the processed data. More Deep Insights of how SMOTE Algorithm work !</a:t>
            </a:r>
          </a:p>
          <a:p>
            <a:r>
              <a:rPr lang="en-US" dirty="0"/>
              <a:t>Step 1: Setting the minority class set A, for each [Tex]$x \in A$[/Tex], the k-nearest neighbors of x are obtained by calculating the Euclidean distance between x and every other sample in set A.</a:t>
            </a:r>
          </a:p>
          <a:p>
            <a:r>
              <a:rPr lang="en-US" dirty="0"/>
              <a:t>Step 2: The sampling rate N is set according to the imbalanced proportion. For each [Tex]$x \in A$[/Tex], N examples (</a:t>
            </a:r>
            <a:r>
              <a:rPr lang="en-US" dirty="0" err="1"/>
              <a:t>i.e</a:t>
            </a:r>
            <a:r>
              <a:rPr lang="en-US" dirty="0"/>
              <a:t> x1, x2, …</a:t>
            </a:r>
            <a:r>
              <a:rPr lang="en-US" dirty="0" err="1"/>
              <a:t>xn</a:t>
            </a:r>
            <a:r>
              <a:rPr lang="en-US" dirty="0"/>
              <a:t>) are randomly selected from its k-nearest neighbors, and they construct the set [Tex]$A_1$[/Tex] .</a:t>
            </a:r>
          </a:p>
          <a:p>
            <a:r>
              <a:rPr lang="en-US" dirty="0"/>
              <a:t>Step 3: For each example [Tex]$</a:t>
            </a:r>
            <a:r>
              <a:rPr lang="en-US" dirty="0" err="1"/>
              <a:t>x_k</a:t>
            </a:r>
            <a:r>
              <a:rPr lang="en-US" dirty="0"/>
              <a:t> \in A_1$[/Tex] (k=1, 2, 3…N), the following formula is used to generate a new example: [Tex]$x’ = x + rand(0, 1) * \mid x – </a:t>
            </a:r>
            <a:r>
              <a:rPr lang="en-US" dirty="0" err="1"/>
              <a:t>x_k</a:t>
            </a:r>
            <a:r>
              <a:rPr lang="en-US" dirty="0"/>
              <a:t> \mid$[/Tex] in which rand(0, 1) represents the random number between 0 and 1.</a:t>
            </a:r>
            <a:endParaRPr lang="en-IN" dirty="0"/>
          </a:p>
        </p:txBody>
      </p:sp>
    </p:spTree>
    <p:extLst>
      <p:ext uri="{BB962C8B-B14F-4D97-AF65-F5344CB8AC3E}">
        <p14:creationId xmlns:p14="http://schemas.microsoft.com/office/powerpoint/2010/main" val="2487354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D1C37-43D1-A0D9-9AB4-9DA47D6F99B9}"/>
              </a:ext>
            </a:extLst>
          </p:cNvPr>
          <p:cNvSpPr>
            <a:spLocks noGrp="1"/>
          </p:cNvSpPr>
          <p:nvPr>
            <p:ph type="title"/>
          </p:nvPr>
        </p:nvSpPr>
        <p:spPr/>
        <p:txBody>
          <a:bodyPr>
            <a:normAutofit/>
          </a:bodyPr>
          <a:lstStyle/>
          <a:p>
            <a:r>
              <a:rPr lang="en-US" dirty="0" err="1"/>
              <a:t>NearMiss</a:t>
            </a:r>
            <a:r>
              <a:rPr lang="en-US" dirty="0"/>
              <a:t> Algorithm – </a:t>
            </a:r>
            <a:r>
              <a:rPr lang="en-US" dirty="0" err="1"/>
              <a:t>Undersampling</a:t>
            </a:r>
            <a:endParaRPr lang="en-US" dirty="0"/>
          </a:p>
        </p:txBody>
      </p:sp>
      <p:sp>
        <p:nvSpPr>
          <p:cNvPr id="3" name="Content Placeholder 2">
            <a:extLst>
              <a:ext uri="{FF2B5EF4-FFF2-40B4-BE49-F238E27FC236}">
                <a16:creationId xmlns:a16="http://schemas.microsoft.com/office/drawing/2014/main" id="{D3FC5074-D067-5080-0D70-506D88B3571B}"/>
              </a:ext>
            </a:extLst>
          </p:cNvPr>
          <p:cNvSpPr>
            <a:spLocks noGrp="1"/>
          </p:cNvSpPr>
          <p:nvPr>
            <p:ph idx="1"/>
          </p:nvPr>
        </p:nvSpPr>
        <p:spPr/>
        <p:txBody>
          <a:bodyPr>
            <a:normAutofit fontScale="55000" lnSpcReduction="20000"/>
          </a:bodyPr>
          <a:lstStyle/>
          <a:p>
            <a:r>
              <a:rPr lang="en-US" dirty="0" err="1"/>
              <a:t>NearMiss</a:t>
            </a:r>
            <a:r>
              <a:rPr lang="en-US" dirty="0"/>
              <a:t> is an under-sampling technique. It aims to balance class distribution by randomly eliminating majority class examples. When instances of two different classes are very close to each other, we remove the instances of the majority class to increase the spaces between the two classes. This helps in the classification process. To prevent problem of information loss in most under-sampling techniques, near-neighbor methods are widely used. The basic intuition about the working of near-neighbor methods is as follows:</a:t>
            </a:r>
          </a:p>
          <a:p>
            <a:r>
              <a:rPr lang="en-US" dirty="0"/>
              <a:t>Step 1: The method first finds the distances between all instances of the majority class and the instances of the minority class. Here, majority class is to be under-sampled.</a:t>
            </a:r>
          </a:p>
          <a:p>
            <a:r>
              <a:rPr lang="en-US" dirty="0"/>
              <a:t>Step 2: Then, n instances of the majority class that have the smallest distances to those in the minority class are selected.</a:t>
            </a:r>
          </a:p>
          <a:p>
            <a:r>
              <a:rPr lang="en-US" dirty="0"/>
              <a:t>Step 3: If there are k instances in the minority class, the nearest method will result in k*n instances of the majority class.</a:t>
            </a:r>
          </a:p>
          <a:p>
            <a:r>
              <a:rPr lang="en-US" dirty="0"/>
              <a:t>For finding n closest instances in the majority class, there are several variations of applying </a:t>
            </a:r>
            <a:r>
              <a:rPr lang="en-US" dirty="0" err="1"/>
              <a:t>NearMiss</a:t>
            </a:r>
            <a:r>
              <a:rPr lang="en-US" dirty="0"/>
              <a:t> Algorithm :</a:t>
            </a:r>
          </a:p>
          <a:p>
            <a:r>
              <a:rPr lang="en-US" dirty="0" err="1"/>
              <a:t>NearMiss</a:t>
            </a:r>
            <a:r>
              <a:rPr lang="en-US" dirty="0"/>
              <a:t> – Version 1 : It selects samples of the majority class for which average distances to the k closest instances of the minority class is smallest.</a:t>
            </a:r>
          </a:p>
          <a:p>
            <a:r>
              <a:rPr lang="en-US" dirty="0" err="1"/>
              <a:t>NearMiss</a:t>
            </a:r>
            <a:r>
              <a:rPr lang="en-US" dirty="0"/>
              <a:t> – Version 2 : It selects samples of the majority class for which average distances to the k farthest instances of the minority class is smallest.</a:t>
            </a:r>
          </a:p>
          <a:p>
            <a:r>
              <a:rPr lang="en-US" dirty="0" err="1"/>
              <a:t>NearMiss</a:t>
            </a:r>
            <a:r>
              <a:rPr lang="en-US" dirty="0"/>
              <a:t> – Version 3 : It works in 2 steps. Firstly, for each minority class instance, their M nearest-neighbors will be stored. Then finally, the majority class instances are selected for which the average distance to the N nearest-neighbors is the largest.</a:t>
            </a:r>
            <a:endParaRPr lang="en-IN" dirty="0"/>
          </a:p>
        </p:txBody>
      </p:sp>
    </p:spTree>
    <p:extLst>
      <p:ext uri="{BB962C8B-B14F-4D97-AF65-F5344CB8AC3E}">
        <p14:creationId xmlns:p14="http://schemas.microsoft.com/office/powerpoint/2010/main" val="756417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tLang="en-US">
                <a:ea typeface="ＭＳ Ｐゴシック" panose="020B0600070205080204" pitchFamily="34" charset="-128"/>
              </a:rPr>
              <a:t>Curse of dimensionality</a:t>
            </a:r>
          </a:p>
        </p:txBody>
      </p:sp>
      <p:sp>
        <p:nvSpPr>
          <p:cNvPr id="3" name="Content Placeholder 2"/>
          <p:cNvSpPr>
            <a:spLocks noGrp="1"/>
          </p:cNvSpPr>
          <p:nvPr>
            <p:ph idx="1"/>
          </p:nvPr>
        </p:nvSpPr>
        <p:spPr/>
        <p:txBody>
          <a:bodyPr>
            <a:normAutofit/>
          </a:bodyPr>
          <a:lstStyle/>
          <a:p>
            <a:pPr eaLnBrk="1" hangingPunct="1">
              <a:lnSpc>
                <a:spcPct val="80000"/>
              </a:lnSpc>
            </a:pPr>
            <a:r>
              <a:rPr lang="en-US" altLang="en-US" sz="2500" dirty="0">
                <a:ea typeface="ＭＳ Ｐゴシック" panose="020B0600070205080204" pitchFamily="34" charset="-128"/>
              </a:rPr>
              <a:t>Features are number of columns or dimensions that we have in our dataset</a:t>
            </a:r>
          </a:p>
          <a:p>
            <a:pPr eaLnBrk="1" hangingPunct="1">
              <a:lnSpc>
                <a:spcPct val="80000"/>
              </a:lnSpc>
            </a:pPr>
            <a:r>
              <a:rPr lang="en-US" altLang="en-US" sz="2500" dirty="0">
                <a:ea typeface="ＭＳ Ｐゴシック" panose="020B0600070205080204" pitchFamily="34" charset="-128"/>
              </a:rPr>
              <a:t>Increasing dimensionality of features increases the data requirements </a:t>
            </a:r>
            <a:r>
              <a:rPr lang="en-US" altLang="en-US" sz="2500" b="1" dirty="0">
                <a:ea typeface="ＭＳ Ｐゴシック" panose="020B0600070205080204" pitchFamily="34" charset="-128"/>
              </a:rPr>
              <a:t>exponentially</a:t>
            </a:r>
            <a:r>
              <a:rPr lang="en-US" altLang="en-US" sz="2500" dirty="0">
                <a:ea typeface="ＭＳ Ｐゴシック" panose="020B0600070205080204" pitchFamily="34" charset="-128"/>
              </a:rPr>
              <a:t>.</a:t>
            </a:r>
          </a:p>
          <a:p>
            <a:pPr eaLnBrk="1" hangingPunct="1">
              <a:lnSpc>
                <a:spcPct val="80000"/>
              </a:lnSpc>
            </a:pPr>
            <a:r>
              <a:rPr lang="en-US" altLang="en-US" sz="2500" dirty="0">
                <a:ea typeface="ＭＳ Ｐゴシック" panose="020B0600070205080204" pitchFamily="34" charset="-128"/>
              </a:rPr>
              <a:t>For example, if a single feature can be accurately approximated with 100 data points, to optimize the joint over two features requires 100*100 data points.</a:t>
            </a:r>
          </a:p>
          <a:p>
            <a:pPr eaLnBrk="1" hangingPunct="1">
              <a:lnSpc>
                <a:spcPct val="80000"/>
              </a:lnSpc>
            </a:pPr>
            <a:r>
              <a:rPr lang="en-US" altLang="en-US" sz="2500" dirty="0">
                <a:ea typeface="ＭＳ Ｐゴシック" panose="020B0600070205080204" pitchFamily="34" charset="-128"/>
              </a:rPr>
              <a:t>Representation is also difficult</a:t>
            </a: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9A48931-115F-40EB-9AB1-82E46370F6C8}" type="slidenum">
              <a:rPr lang="en-US" altLang="en-US" sz="1200">
                <a:solidFill>
                  <a:srgbClr val="898989"/>
                </a:solidFill>
              </a:rPr>
              <a:pPr eaLnBrk="1" hangingPunct="1"/>
              <a:t>35</a:t>
            </a:fld>
            <a:endParaRPr lang="en-US" altLang="en-US" sz="1200">
              <a:solidFill>
                <a:srgbClr val="898989"/>
              </a:solidFill>
            </a:endParaRPr>
          </a:p>
        </p:txBody>
      </p:sp>
    </p:spTree>
    <p:extLst>
      <p:ext uri="{BB962C8B-B14F-4D97-AF65-F5344CB8AC3E}">
        <p14:creationId xmlns:p14="http://schemas.microsoft.com/office/powerpoint/2010/main" val="2755103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a:xfrm>
            <a:off x="1981200" y="76201"/>
            <a:ext cx="8229600" cy="639763"/>
          </a:xfrm>
        </p:spPr>
        <p:txBody>
          <a:bodyPr>
            <a:normAutofit fontScale="90000"/>
          </a:bodyPr>
          <a:lstStyle/>
          <a:p>
            <a:pPr eaLnBrk="1" hangingPunct="1"/>
            <a:r>
              <a:rPr lang="en-US" altLang="en-US"/>
              <a:t>Generalization</a:t>
            </a:r>
          </a:p>
        </p:txBody>
      </p:sp>
      <p:sp>
        <p:nvSpPr>
          <p:cNvPr id="13315" name="Content Placeholder 5"/>
          <p:cNvSpPr>
            <a:spLocks noGrp="1"/>
          </p:cNvSpPr>
          <p:nvPr>
            <p:ph idx="1"/>
          </p:nvPr>
        </p:nvSpPr>
        <p:spPr>
          <a:xfrm>
            <a:off x="1981200" y="838201"/>
            <a:ext cx="8305800" cy="5287963"/>
          </a:xfrm>
        </p:spPr>
        <p:txBody>
          <a:bodyPr/>
          <a:lstStyle/>
          <a:p>
            <a:pPr eaLnBrk="1" hangingPunct="1"/>
            <a:r>
              <a:rPr lang="en-US" altLang="en-US" sz="2400" dirty="0"/>
              <a:t>Components of generalization error </a:t>
            </a:r>
          </a:p>
          <a:p>
            <a:pPr lvl="1" eaLnBrk="1" hangingPunct="1"/>
            <a:r>
              <a:rPr lang="en-US" altLang="en-US" sz="2000" b="1" dirty="0"/>
              <a:t>Bias:</a:t>
            </a:r>
            <a:r>
              <a:rPr lang="en-US" altLang="en-US" sz="2000" dirty="0"/>
              <a:t> how much the average model over all training sets differ from the true model?</a:t>
            </a:r>
          </a:p>
          <a:p>
            <a:pPr lvl="2" eaLnBrk="1" hangingPunct="1"/>
            <a:r>
              <a:rPr lang="en-US" altLang="en-US" dirty="0"/>
              <a:t>Error due to inaccurate assumptions/simplifications made by the model</a:t>
            </a:r>
          </a:p>
          <a:p>
            <a:pPr lvl="1" eaLnBrk="1" hangingPunct="1"/>
            <a:r>
              <a:rPr lang="en-US" altLang="en-US" sz="2000" b="1" dirty="0"/>
              <a:t>Variance:</a:t>
            </a:r>
            <a:r>
              <a:rPr lang="en-US" altLang="en-US" sz="2000" dirty="0"/>
              <a:t> how much models estimated from different training sets differ from each other</a:t>
            </a:r>
          </a:p>
          <a:p>
            <a:pPr eaLnBrk="1" hangingPunct="1"/>
            <a:r>
              <a:rPr lang="en-US" altLang="en-US" sz="2400" b="1" dirty="0"/>
              <a:t>Underfitting:</a:t>
            </a:r>
            <a:r>
              <a:rPr lang="en-US" altLang="en-US" sz="2400" dirty="0"/>
              <a:t> model is too “simple” to represent all the relevant class characteristics</a:t>
            </a:r>
          </a:p>
          <a:p>
            <a:pPr lvl="1" eaLnBrk="1" hangingPunct="1"/>
            <a:r>
              <a:rPr lang="en-US" altLang="en-US" sz="2000" dirty="0"/>
              <a:t>High bias and low variance</a:t>
            </a:r>
          </a:p>
          <a:p>
            <a:pPr lvl="1" eaLnBrk="1" hangingPunct="1"/>
            <a:r>
              <a:rPr lang="en-US" altLang="en-US" sz="2000" dirty="0"/>
              <a:t>High training error and high test error</a:t>
            </a:r>
          </a:p>
          <a:p>
            <a:pPr eaLnBrk="1" hangingPunct="1"/>
            <a:r>
              <a:rPr lang="en-US" altLang="en-US" sz="2400" b="1" dirty="0"/>
              <a:t>Overfitting:</a:t>
            </a:r>
            <a:r>
              <a:rPr lang="en-US" altLang="en-US" sz="2400" dirty="0"/>
              <a:t> model is too “complex” and fits irrelevant characteristics (noise) in the data</a:t>
            </a:r>
          </a:p>
          <a:p>
            <a:pPr lvl="1" eaLnBrk="1" hangingPunct="1"/>
            <a:r>
              <a:rPr lang="en-US" altLang="en-US" sz="2000" dirty="0"/>
              <a:t>Low bias and high variance</a:t>
            </a:r>
          </a:p>
          <a:p>
            <a:pPr lvl="1" eaLnBrk="1" hangingPunct="1"/>
            <a:r>
              <a:rPr lang="en-US" altLang="en-US" sz="2000" dirty="0"/>
              <a:t>Low training error and high test error</a:t>
            </a:r>
          </a:p>
        </p:txBody>
      </p:sp>
      <p:sp>
        <p:nvSpPr>
          <p:cNvPr id="4" name="TextBox 3"/>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413680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Title 4"/>
          <p:cNvSpPr>
            <a:spLocks noGrp="1"/>
          </p:cNvSpPr>
          <p:nvPr>
            <p:ph type="title"/>
          </p:nvPr>
        </p:nvSpPr>
        <p:spPr>
          <a:xfrm>
            <a:off x="876693" y="741391"/>
            <a:ext cx="3455821" cy="1616203"/>
          </a:xfrm>
        </p:spPr>
        <p:txBody>
          <a:bodyPr anchor="b">
            <a:normAutofit/>
          </a:bodyPr>
          <a:lstStyle/>
          <a:p>
            <a:pPr eaLnBrk="1" hangingPunct="1"/>
            <a:r>
              <a:rPr lang="en-US" altLang="en-US" sz="3200"/>
              <a:t>Generalization</a:t>
            </a:r>
          </a:p>
        </p:txBody>
      </p:sp>
      <p:sp>
        <p:nvSpPr>
          <p:cNvPr id="13315" name="Content Placeholder 5"/>
          <p:cNvSpPr>
            <a:spLocks noGrp="1"/>
          </p:cNvSpPr>
          <p:nvPr>
            <p:ph idx="1"/>
          </p:nvPr>
        </p:nvSpPr>
        <p:spPr>
          <a:xfrm>
            <a:off x="876693" y="2533476"/>
            <a:ext cx="3455821" cy="3447832"/>
          </a:xfrm>
        </p:spPr>
        <p:txBody>
          <a:bodyPr anchor="t">
            <a:normAutofit/>
          </a:bodyPr>
          <a:lstStyle/>
          <a:p>
            <a:pPr eaLnBrk="1" hangingPunct="1"/>
            <a:r>
              <a:rPr lang="en-US" altLang="en-US" sz="2000" b="1" dirty="0"/>
              <a:t>High Bias and High Variance:</a:t>
            </a:r>
            <a:r>
              <a:rPr lang="en-US" altLang="en-US" sz="2000" dirty="0"/>
              <a:t> model is not able to capture the underlying patterns in data (high bias) and it is also too sensitive to changes in training data) (high variance)</a:t>
            </a:r>
          </a:p>
          <a:p>
            <a:pPr eaLnBrk="1" hangingPunct="1"/>
            <a:r>
              <a:rPr lang="en-US" altLang="en-US" sz="2000" b="1" dirty="0"/>
              <a:t>Low Bias and Low Variance: </a:t>
            </a:r>
            <a:r>
              <a:rPr lang="en-US" altLang="en-US" sz="2000" dirty="0"/>
              <a:t>ideal model</a:t>
            </a:r>
          </a:p>
        </p:txBody>
      </p:sp>
      <p:pic>
        <p:nvPicPr>
          <p:cNvPr id="36866" name="Picture 2" descr="Combinations-of-Bias-Variance-(1">
            <a:extLst>
              <a:ext uri="{FF2B5EF4-FFF2-40B4-BE49-F238E27FC236}">
                <a16:creationId xmlns:a16="http://schemas.microsoft.com/office/drawing/2014/main" id="{C702958C-EC2C-67C7-C4A5-73F7A0AB74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0081" y="741391"/>
            <a:ext cx="5384528" cy="5384528"/>
          </a:xfrm>
          <a:prstGeom prst="rect">
            <a:avLst/>
          </a:prstGeom>
          <a:noFill/>
          <a:extLst>
            <a:ext uri="{909E8E84-426E-40DD-AFC4-6F175D3DCCD1}">
              <a14:hiddenFill xmlns:a14="http://schemas.microsoft.com/office/drawing/2010/main">
                <a:solidFill>
                  <a:srgbClr val="FFFFFF"/>
                </a:solidFill>
              </a14:hiddenFill>
            </a:ext>
          </a:extLst>
        </p:spPr>
      </p:pic>
      <p:grpSp>
        <p:nvGrpSpPr>
          <p:cNvPr id="62471" name="Group 6247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62472" name="Rectangle 6247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3" name="Rectangle 6247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8839201" y="6581776"/>
            <a:ext cx="1812925" cy="276225"/>
          </a:xfrm>
          <a:prstGeom prst="rect">
            <a:avLst/>
          </a:prstGeom>
          <a:noFill/>
        </p:spPr>
        <p:txBody>
          <a:bodyPr wrap="none">
            <a:spAutoFit/>
          </a:bodyPr>
          <a:lstStyle/>
          <a:p>
            <a:pPr>
              <a:spcAft>
                <a:spcPts val="600"/>
              </a:spcAft>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a:solidFill>
                <a:srgbClr val="FFFFFF">
                  <a:lumMod val="65000"/>
                </a:srgbClr>
              </a:solidFill>
              <a:latin typeface="Arial" charset="0"/>
            </a:endParaRPr>
          </a:p>
        </p:txBody>
      </p:sp>
    </p:spTree>
    <p:extLst>
      <p:ext uri="{BB962C8B-B14F-4D97-AF65-F5344CB8AC3E}">
        <p14:creationId xmlns:p14="http://schemas.microsoft.com/office/powerpoint/2010/main" val="436790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a:t>Bias-Variance Trade-off</a:t>
            </a:r>
          </a:p>
        </p:txBody>
      </p:sp>
      <p:sp>
        <p:nvSpPr>
          <p:cNvPr id="3" name="Content Placeholder 2"/>
          <p:cNvSpPr>
            <a:spLocks noGrp="1"/>
          </p:cNvSpPr>
          <p:nvPr>
            <p:ph idx="1"/>
          </p:nvPr>
        </p:nvSpPr>
        <p:spPr>
          <a:xfrm>
            <a:off x="5715000" y="1524000"/>
            <a:ext cx="4572000" cy="4495800"/>
          </a:xfrm>
        </p:spPr>
        <p:txBody>
          <a:bodyPr>
            <a:normAutofit/>
          </a:bodyPr>
          <a:lstStyle/>
          <a:p>
            <a:pPr>
              <a:buFont typeface="Arial" charset="0"/>
              <a:buChar char="•"/>
              <a:defRPr/>
            </a:pPr>
            <a:r>
              <a:rPr lang="en-US" dirty="0"/>
              <a:t>Models with too few parameters are inaccurate because of a large bias (not enough flexibility).</a:t>
            </a:r>
          </a:p>
          <a:p>
            <a:pPr>
              <a:buFont typeface="Arial" charset="0"/>
              <a:buChar char="•"/>
              <a:defRPr/>
            </a:pPr>
            <a:endParaRPr lang="en-US" dirty="0"/>
          </a:p>
          <a:p>
            <a:pPr>
              <a:buFont typeface="Arial" charset="0"/>
              <a:buChar char="•"/>
              <a:defRPr/>
            </a:pPr>
            <a:r>
              <a:rPr lang="en-US" dirty="0"/>
              <a:t>Models with too many parameters are inaccurate because of a large variance (too much sensitivity to the sample).</a:t>
            </a:r>
          </a:p>
        </p:txBody>
      </p:sp>
      <p:pic>
        <p:nvPicPr>
          <p:cNvPr id="64516" name="Picture 2" descr="C:\Users\hays\Desktop\143 Computer Vision\slides\09\bias_variance_bias_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485900"/>
            <a:ext cx="35718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C:\Users\hays\Desktop\143 Computer Vision\slides\09\bias_variance_var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3840164"/>
            <a:ext cx="3571875"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8839201" y="6581776"/>
            <a:ext cx="1668463"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3156197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http://blog.fliptop.com/wp-content/uploads/2015/03/1degree_4deg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149" y="198852"/>
            <a:ext cx="10739651" cy="2983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og.fliptop.com/wp-content/uploads/2015/03/goodfit_overfittin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6233" y="3047349"/>
            <a:ext cx="9239533" cy="329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36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How do we split data in Machine Learning?</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p:txBody>
          <a:bodyPr>
            <a:normAutofit/>
          </a:bodyPr>
          <a:lstStyle/>
          <a:p>
            <a:r>
              <a:rPr lang="en-US" sz="1800" dirty="0"/>
              <a:t>Training Data: The part of data we use to train our model. This is the data that your model actually sees(both input and output) and learns from.</a:t>
            </a:r>
          </a:p>
          <a:p>
            <a:r>
              <a:rPr lang="en-US" sz="1800" dirty="0"/>
              <a:t>Validation Data: The part of data that is used to do a frequent evaluation of the model, fit on the training dataset along with improving involved hyperparameters (initially set parameters before the model begins learning). This data plays its part when the model is actually training.</a:t>
            </a:r>
          </a:p>
          <a:p>
            <a:r>
              <a:rPr lang="en-US" sz="1800" dirty="0"/>
              <a:t>Testing Data: Once our model is completely trained, testing data provides an unbiased evaluation. When we feed in the inputs of Testing data, our model will predict some values(without seeing actual output). After prediction, we evaluate our model by comparing it with the actual output present in the testing data. This is how we evaluate and see how much our model has learned from the experiences feed in as training data, set at the time of training.</a:t>
            </a:r>
          </a:p>
          <a:p>
            <a:endParaRPr lang="en-IN" sz="1800" dirty="0"/>
          </a:p>
        </p:txBody>
      </p:sp>
      <p:pic>
        <p:nvPicPr>
          <p:cNvPr id="4" name="Picture 3">
            <a:extLst>
              <a:ext uri="{FF2B5EF4-FFF2-40B4-BE49-F238E27FC236}">
                <a16:creationId xmlns:a16="http://schemas.microsoft.com/office/drawing/2014/main" id="{CCA5820E-139E-CAC1-F490-DA917E03FCDB}"/>
              </a:ext>
            </a:extLst>
          </p:cNvPr>
          <p:cNvPicPr>
            <a:picLocks noChangeAspect="1"/>
          </p:cNvPicPr>
          <p:nvPr/>
        </p:nvPicPr>
        <p:blipFill>
          <a:blip r:embed="rId2"/>
          <a:stretch>
            <a:fillRect/>
          </a:stretch>
        </p:blipFill>
        <p:spPr>
          <a:xfrm>
            <a:off x="3179492" y="4692650"/>
            <a:ext cx="4762500" cy="1619250"/>
          </a:xfrm>
          <a:prstGeom prst="rect">
            <a:avLst/>
          </a:prstGeom>
        </p:spPr>
      </p:pic>
    </p:spTree>
    <p:extLst>
      <p:ext uri="{BB962C8B-B14F-4D97-AF65-F5344CB8AC3E}">
        <p14:creationId xmlns:p14="http://schemas.microsoft.com/office/powerpoint/2010/main" val="1668175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do we know when we are overfitting the data?</a:t>
            </a:r>
            <a:endParaRPr lang="en-IN" dirty="0"/>
          </a:p>
        </p:txBody>
      </p:sp>
      <p:sp>
        <p:nvSpPr>
          <p:cNvPr id="3" name="Content Placeholder 2"/>
          <p:cNvSpPr>
            <a:spLocks noGrp="1"/>
          </p:cNvSpPr>
          <p:nvPr>
            <p:ph idx="1"/>
          </p:nvPr>
        </p:nvSpPr>
        <p:spPr/>
        <p:txBody>
          <a:bodyPr/>
          <a:lstStyle/>
          <a:p>
            <a:pPr fontAlgn="base"/>
            <a:r>
              <a:rPr lang="en-IN" b="1" dirty="0" err="1"/>
              <a:t>Underfitting</a:t>
            </a:r>
            <a:r>
              <a:rPr lang="en-IN" dirty="0"/>
              <a:t> – Both validation error and training error are high</a:t>
            </a:r>
          </a:p>
          <a:p>
            <a:pPr fontAlgn="base"/>
            <a:r>
              <a:rPr lang="en-IN" b="1" dirty="0"/>
              <a:t>Overfitting</a:t>
            </a:r>
            <a:r>
              <a:rPr lang="en-IN" dirty="0"/>
              <a:t> – Validation error is high while training error is low</a:t>
            </a:r>
          </a:p>
          <a:p>
            <a:pPr fontAlgn="base"/>
            <a:r>
              <a:rPr lang="en-IN" b="1" dirty="0"/>
              <a:t>Good fit</a:t>
            </a:r>
            <a:r>
              <a:rPr lang="en-IN" dirty="0"/>
              <a:t> – Validation error is low, and only slightly higher than the training error</a:t>
            </a:r>
          </a:p>
          <a:p>
            <a:endParaRPr lang="en-IN" dirty="0"/>
          </a:p>
        </p:txBody>
      </p:sp>
      <p:pic>
        <p:nvPicPr>
          <p:cNvPr id="4" name="Picture 3"/>
          <p:cNvPicPr>
            <a:picLocks noChangeAspect="1"/>
          </p:cNvPicPr>
          <p:nvPr/>
        </p:nvPicPr>
        <p:blipFill>
          <a:blip r:embed="rId2"/>
          <a:stretch>
            <a:fillRect/>
          </a:stretch>
        </p:blipFill>
        <p:spPr>
          <a:xfrm>
            <a:off x="3889612" y="3411941"/>
            <a:ext cx="5595582" cy="3089868"/>
          </a:xfrm>
          <a:prstGeom prst="rect">
            <a:avLst/>
          </a:prstGeom>
        </p:spPr>
      </p:pic>
    </p:spTree>
    <p:extLst>
      <p:ext uri="{BB962C8B-B14F-4D97-AF65-F5344CB8AC3E}">
        <p14:creationId xmlns:p14="http://schemas.microsoft.com/office/powerpoint/2010/main" val="1207315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a:t>Bias-variance tradeoff</a:t>
            </a:r>
          </a:p>
        </p:txBody>
      </p:sp>
      <p:sp>
        <p:nvSpPr>
          <p:cNvPr id="6" name="TextBox 5"/>
          <p:cNvSpPr txBox="1">
            <a:spLocks noChangeArrowheads="1"/>
          </p:cNvSpPr>
          <p:nvPr/>
        </p:nvSpPr>
        <p:spPr bwMode="auto">
          <a:xfrm>
            <a:off x="6934201" y="5410200"/>
            <a:ext cx="168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Training error</a:t>
            </a:r>
          </a:p>
        </p:txBody>
      </p:sp>
      <p:sp>
        <p:nvSpPr>
          <p:cNvPr id="7" name="TextBox 6"/>
          <p:cNvSpPr txBox="1">
            <a:spLocks noChangeArrowheads="1"/>
          </p:cNvSpPr>
          <p:nvPr/>
        </p:nvSpPr>
        <p:spPr bwMode="auto">
          <a:xfrm>
            <a:off x="7010400" y="4343400"/>
            <a:ext cx="124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Test error</a:t>
            </a:r>
          </a:p>
        </p:txBody>
      </p:sp>
      <p:sp>
        <p:nvSpPr>
          <p:cNvPr id="18" name="Freeform 17"/>
          <p:cNvSpPr/>
          <p:nvPr/>
        </p:nvSpPr>
        <p:spPr>
          <a:xfrm>
            <a:off x="3340101" y="4791075"/>
            <a:ext cx="4284663" cy="1155700"/>
          </a:xfrm>
          <a:custGeom>
            <a:avLst/>
            <a:gdLst>
              <a:gd name="connsiteX0" fmla="*/ 0 w 4283901"/>
              <a:gd name="connsiteY0" fmla="*/ 0 h 1156249"/>
              <a:gd name="connsiteX1" fmla="*/ 313151 w 4283901"/>
              <a:gd name="connsiteY1" fmla="*/ 162839 h 1156249"/>
              <a:gd name="connsiteX2" fmla="*/ 375781 w 4283901"/>
              <a:gd name="connsiteY2" fmla="*/ 200417 h 1156249"/>
              <a:gd name="connsiteX3" fmla="*/ 413359 w 4283901"/>
              <a:gd name="connsiteY3" fmla="*/ 212943 h 1156249"/>
              <a:gd name="connsiteX4" fmla="*/ 488515 w 4283901"/>
              <a:gd name="connsiteY4" fmla="*/ 263047 h 1156249"/>
              <a:gd name="connsiteX5" fmla="*/ 563671 w 4283901"/>
              <a:gd name="connsiteY5" fmla="*/ 300625 h 1156249"/>
              <a:gd name="connsiteX6" fmla="*/ 601249 w 4283901"/>
              <a:gd name="connsiteY6" fmla="*/ 325677 h 1156249"/>
              <a:gd name="connsiteX7" fmla="*/ 701458 w 4283901"/>
              <a:gd name="connsiteY7" fmla="*/ 363255 h 1156249"/>
              <a:gd name="connsiteX8" fmla="*/ 751562 w 4283901"/>
              <a:gd name="connsiteY8" fmla="*/ 375781 h 1156249"/>
              <a:gd name="connsiteX9" fmla="*/ 789140 w 4283901"/>
              <a:gd name="connsiteY9" fmla="*/ 388307 h 1156249"/>
              <a:gd name="connsiteX10" fmla="*/ 1027134 w 4283901"/>
              <a:gd name="connsiteY10" fmla="*/ 413359 h 1156249"/>
              <a:gd name="connsiteX11" fmla="*/ 1114816 w 4283901"/>
              <a:gd name="connsiteY11" fmla="*/ 450937 h 1156249"/>
              <a:gd name="connsiteX12" fmla="*/ 1189973 w 4283901"/>
              <a:gd name="connsiteY12" fmla="*/ 501042 h 1156249"/>
              <a:gd name="connsiteX13" fmla="*/ 1227551 w 4283901"/>
              <a:gd name="connsiteY13" fmla="*/ 526094 h 1156249"/>
              <a:gd name="connsiteX14" fmla="*/ 1265129 w 4283901"/>
              <a:gd name="connsiteY14" fmla="*/ 538620 h 1156249"/>
              <a:gd name="connsiteX15" fmla="*/ 1302707 w 4283901"/>
              <a:gd name="connsiteY15" fmla="*/ 563672 h 1156249"/>
              <a:gd name="connsiteX16" fmla="*/ 1427967 w 4283901"/>
              <a:gd name="connsiteY16" fmla="*/ 601250 h 1156249"/>
              <a:gd name="connsiteX17" fmla="*/ 1515649 w 4283901"/>
              <a:gd name="connsiteY17" fmla="*/ 613776 h 1156249"/>
              <a:gd name="connsiteX18" fmla="*/ 1590805 w 4283901"/>
              <a:gd name="connsiteY18" fmla="*/ 626302 h 1156249"/>
              <a:gd name="connsiteX19" fmla="*/ 1703540 w 4283901"/>
              <a:gd name="connsiteY19" fmla="*/ 651354 h 1156249"/>
              <a:gd name="connsiteX20" fmla="*/ 1816274 w 4283901"/>
              <a:gd name="connsiteY20" fmla="*/ 688932 h 1156249"/>
              <a:gd name="connsiteX21" fmla="*/ 1903956 w 4283901"/>
              <a:gd name="connsiteY21" fmla="*/ 713984 h 1156249"/>
              <a:gd name="connsiteX22" fmla="*/ 1929008 w 4283901"/>
              <a:gd name="connsiteY22" fmla="*/ 751562 h 1156249"/>
              <a:gd name="connsiteX23" fmla="*/ 2016690 w 4283901"/>
              <a:gd name="connsiteY23" fmla="*/ 789140 h 1156249"/>
              <a:gd name="connsiteX24" fmla="*/ 2066794 w 4283901"/>
              <a:gd name="connsiteY24" fmla="*/ 801666 h 1156249"/>
              <a:gd name="connsiteX25" fmla="*/ 2104373 w 4283901"/>
              <a:gd name="connsiteY25" fmla="*/ 814192 h 1156249"/>
              <a:gd name="connsiteX26" fmla="*/ 2229633 w 4283901"/>
              <a:gd name="connsiteY26" fmla="*/ 826718 h 1156249"/>
              <a:gd name="connsiteX27" fmla="*/ 2342367 w 4283901"/>
              <a:gd name="connsiteY27" fmla="*/ 839244 h 1156249"/>
              <a:gd name="connsiteX28" fmla="*/ 2430049 w 4283901"/>
              <a:gd name="connsiteY28" fmla="*/ 864296 h 1156249"/>
              <a:gd name="connsiteX29" fmla="*/ 2505205 w 4283901"/>
              <a:gd name="connsiteY29" fmla="*/ 889348 h 1156249"/>
              <a:gd name="connsiteX30" fmla="*/ 2580362 w 4283901"/>
              <a:gd name="connsiteY30" fmla="*/ 914400 h 1156249"/>
              <a:gd name="connsiteX31" fmla="*/ 2617940 w 4283901"/>
              <a:gd name="connsiteY31" fmla="*/ 926927 h 1156249"/>
              <a:gd name="connsiteX32" fmla="*/ 2668044 w 4283901"/>
              <a:gd name="connsiteY32" fmla="*/ 939453 h 1156249"/>
              <a:gd name="connsiteX33" fmla="*/ 2743200 w 4283901"/>
              <a:gd name="connsiteY33" fmla="*/ 964505 h 1156249"/>
              <a:gd name="connsiteX34" fmla="*/ 2793304 w 4283901"/>
              <a:gd name="connsiteY34" fmla="*/ 977031 h 1156249"/>
              <a:gd name="connsiteX35" fmla="*/ 2830882 w 4283901"/>
              <a:gd name="connsiteY35" fmla="*/ 1002083 h 1156249"/>
              <a:gd name="connsiteX36" fmla="*/ 2956142 w 4283901"/>
              <a:gd name="connsiteY36" fmla="*/ 1039661 h 1156249"/>
              <a:gd name="connsiteX37" fmla="*/ 3031299 w 4283901"/>
              <a:gd name="connsiteY37" fmla="*/ 1052187 h 1156249"/>
              <a:gd name="connsiteX38" fmla="*/ 3219189 w 4283901"/>
              <a:gd name="connsiteY38" fmla="*/ 1114817 h 1156249"/>
              <a:gd name="connsiteX39" fmla="*/ 3306871 w 4283901"/>
              <a:gd name="connsiteY39" fmla="*/ 1139869 h 1156249"/>
              <a:gd name="connsiteX40" fmla="*/ 3382027 w 4283901"/>
              <a:gd name="connsiteY40" fmla="*/ 1152395 h 1156249"/>
              <a:gd name="connsiteX41" fmla="*/ 4283901 w 4283901"/>
              <a:gd name="connsiteY41" fmla="*/ 1152395 h 115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3901" h="1156249">
                <a:moveTo>
                  <a:pt x="0" y="0"/>
                </a:moveTo>
                <a:cubicBezTo>
                  <a:pt x="135194" y="45068"/>
                  <a:pt x="39042" y="10556"/>
                  <a:pt x="313151" y="162839"/>
                </a:cubicBezTo>
                <a:cubicBezTo>
                  <a:pt x="334433" y="174663"/>
                  <a:pt x="354005" y="189529"/>
                  <a:pt x="375781" y="200417"/>
                </a:cubicBezTo>
                <a:cubicBezTo>
                  <a:pt x="387591" y="206322"/>
                  <a:pt x="401817" y="206531"/>
                  <a:pt x="413359" y="212943"/>
                </a:cubicBezTo>
                <a:cubicBezTo>
                  <a:pt x="439679" y="227565"/>
                  <a:pt x="461585" y="249582"/>
                  <a:pt x="488515" y="263047"/>
                </a:cubicBezTo>
                <a:cubicBezTo>
                  <a:pt x="513567" y="275573"/>
                  <a:pt x="539187" y="287023"/>
                  <a:pt x="563671" y="300625"/>
                </a:cubicBezTo>
                <a:cubicBezTo>
                  <a:pt x="576831" y="307936"/>
                  <a:pt x="587784" y="318944"/>
                  <a:pt x="601249" y="325677"/>
                </a:cubicBezTo>
                <a:cubicBezTo>
                  <a:pt x="618901" y="334503"/>
                  <a:pt x="676160" y="356027"/>
                  <a:pt x="701458" y="363255"/>
                </a:cubicBezTo>
                <a:cubicBezTo>
                  <a:pt x="718011" y="367984"/>
                  <a:pt x="735009" y="371052"/>
                  <a:pt x="751562" y="375781"/>
                </a:cubicBezTo>
                <a:cubicBezTo>
                  <a:pt x="764258" y="379408"/>
                  <a:pt x="776193" y="385718"/>
                  <a:pt x="789140" y="388307"/>
                </a:cubicBezTo>
                <a:cubicBezTo>
                  <a:pt x="859270" y="402333"/>
                  <a:pt x="962050" y="407935"/>
                  <a:pt x="1027134" y="413359"/>
                </a:cubicBezTo>
                <a:cubicBezTo>
                  <a:pt x="1066009" y="426317"/>
                  <a:pt x="1076120" y="427720"/>
                  <a:pt x="1114816" y="450937"/>
                </a:cubicBezTo>
                <a:cubicBezTo>
                  <a:pt x="1140634" y="466428"/>
                  <a:pt x="1164921" y="484340"/>
                  <a:pt x="1189973" y="501042"/>
                </a:cubicBezTo>
                <a:cubicBezTo>
                  <a:pt x="1202499" y="509393"/>
                  <a:pt x="1213269" y="521333"/>
                  <a:pt x="1227551" y="526094"/>
                </a:cubicBezTo>
                <a:cubicBezTo>
                  <a:pt x="1240077" y="530269"/>
                  <a:pt x="1253319" y="532715"/>
                  <a:pt x="1265129" y="538620"/>
                </a:cubicBezTo>
                <a:cubicBezTo>
                  <a:pt x="1278594" y="545353"/>
                  <a:pt x="1288950" y="557558"/>
                  <a:pt x="1302707" y="563672"/>
                </a:cubicBezTo>
                <a:cubicBezTo>
                  <a:pt x="1325333" y="573728"/>
                  <a:pt x="1397137" y="595644"/>
                  <a:pt x="1427967" y="601250"/>
                </a:cubicBezTo>
                <a:cubicBezTo>
                  <a:pt x="1457015" y="606531"/>
                  <a:pt x="1486468" y="609287"/>
                  <a:pt x="1515649" y="613776"/>
                </a:cubicBezTo>
                <a:cubicBezTo>
                  <a:pt x="1540751" y="617638"/>
                  <a:pt x="1565817" y="621759"/>
                  <a:pt x="1590805" y="626302"/>
                </a:cubicBezTo>
                <a:cubicBezTo>
                  <a:pt x="1618726" y="631378"/>
                  <a:pt x="1674498" y="642418"/>
                  <a:pt x="1703540" y="651354"/>
                </a:cubicBezTo>
                <a:cubicBezTo>
                  <a:pt x="1741399" y="663003"/>
                  <a:pt x="1777846" y="679325"/>
                  <a:pt x="1816274" y="688932"/>
                </a:cubicBezTo>
                <a:cubicBezTo>
                  <a:pt x="1879187" y="704660"/>
                  <a:pt x="1850046" y="696014"/>
                  <a:pt x="1903956" y="713984"/>
                </a:cubicBezTo>
                <a:cubicBezTo>
                  <a:pt x="1912307" y="726510"/>
                  <a:pt x="1917443" y="741924"/>
                  <a:pt x="1929008" y="751562"/>
                </a:cubicBezTo>
                <a:cubicBezTo>
                  <a:pt x="1946435" y="766085"/>
                  <a:pt x="1992854" y="782330"/>
                  <a:pt x="2016690" y="789140"/>
                </a:cubicBezTo>
                <a:cubicBezTo>
                  <a:pt x="2033243" y="793869"/>
                  <a:pt x="2050241" y="796937"/>
                  <a:pt x="2066794" y="801666"/>
                </a:cubicBezTo>
                <a:cubicBezTo>
                  <a:pt x="2079490" y="805293"/>
                  <a:pt x="2091323" y="812184"/>
                  <a:pt x="2104373" y="814192"/>
                </a:cubicBezTo>
                <a:cubicBezTo>
                  <a:pt x="2145847" y="820573"/>
                  <a:pt x="2187902" y="822325"/>
                  <a:pt x="2229633" y="826718"/>
                </a:cubicBezTo>
                <a:lnTo>
                  <a:pt x="2342367" y="839244"/>
                </a:lnTo>
                <a:cubicBezTo>
                  <a:pt x="2468655" y="881340"/>
                  <a:pt x="2272766" y="817111"/>
                  <a:pt x="2430049" y="864296"/>
                </a:cubicBezTo>
                <a:cubicBezTo>
                  <a:pt x="2455342" y="871884"/>
                  <a:pt x="2480153" y="880997"/>
                  <a:pt x="2505205" y="889348"/>
                </a:cubicBezTo>
                <a:lnTo>
                  <a:pt x="2580362" y="914400"/>
                </a:lnTo>
                <a:cubicBezTo>
                  <a:pt x="2592888" y="918576"/>
                  <a:pt x="2605131" y="923725"/>
                  <a:pt x="2617940" y="926927"/>
                </a:cubicBezTo>
                <a:cubicBezTo>
                  <a:pt x="2634641" y="931102"/>
                  <a:pt x="2651555" y="934506"/>
                  <a:pt x="2668044" y="939453"/>
                </a:cubicBezTo>
                <a:cubicBezTo>
                  <a:pt x="2693337" y="947041"/>
                  <a:pt x="2717581" y="958100"/>
                  <a:pt x="2743200" y="964505"/>
                </a:cubicBezTo>
                <a:lnTo>
                  <a:pt x="2793304" y="977031"/>
                </a:lnTo>
                <a:cubicBezTo>
                  <a:pt x="2805830" y="985382"/>
                  <a:pt x="2817125" y="995969"/>
                  <a:pt x="2830882" y="1002083"/>
                </a:cubicBezTo>
                <a:cubicBezTo>
                  <a:pt x="2857026" y="1013702"/>
                  <a:pt x="2923019" y="1033036"/>
                  <a:pt x="2956142" y="1039661"/>
                </a:cubicBezTo>
                <a:cubicBezTo>
                  <a:pt x="2981047" y="1044642"/>
                  <a:pt x="3006247" y="1048012"/>
                  <a:pt x="3031299" y="1052187"/>
                </a:cubicBezTo>
                <a:lnTo>
                  <a:pt x="3219189" y="1114817"/>
                </a:lnTo>
                <a:cubicBezTo>
                  <a:pt x="3255004" y="1126755"/>
                  <a:pt x="3267550" y="1132005"/>
                  <a:pt x="3306871" y="1139869"/>
                </a:cubicBezTo>
                <a:cubicBezTo>
                  <a:pt x="3331775" y="1144850"/>
                  <a:pt x="3356632" y="1152069"/>
                  <a:pt x="3382027" y="1152395"/>
                </a:cubicBezTo>
                <a:cubicBezTo>
                  <a:pt x="3682627" y="1156249"/>
                  <a:pt x="3983276" y="1152395"/>
                  <a:pt x="4283901" y="115239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FF"/>
              </a:solidFill>
            </a:endParaRPr>
          </a:p>
        </p:txBody>
      </p:sp>
      <p:sp>
        <p:nvSpPr>
          <p:cNvPr id="20" name="Freeform 19"/>
          <p:cNvSpPr/>
          <p:nvPr/>
        </p:nvSpPr>
        <p:spPr>
          <a:xfrm>
            <a:off x="3352801" y="2987675"/>
            <a:ext cx="4422775" cy="1252538"/>
          </a:xfrm>
          <a:custGeom>
            <a:avLst/>
            <a:gdLst>
              <a:gd name="connsiteX0" fmla="*/ 0 w 4423249"/>
              <a:gd name="connsiteY0" fmla="*/ 0 h 1252602"/>
              <a:gd name="connsiteX1" fmla="*/ 62630 w 4423249"/>
              <a:gd name="connsiteY1" fmla="*/ 12526 h 1252602"/>
              <a:gd name="connsiteX2" fmla="*/ 162838 w 4423249"/>
              <a:gd name="connsiteY2" fmla="*/ 25052 h 1252602"/>
              <a:gd name="connsiteX3" fmla="*/ 237995 w 4423249"/>
              <a:gd name="connsiteY3" fmla="*/ 50104 h 1252602"/>
              <a:gd name="connsiteX4" fmla="*/ 275573 w 4423249"/>
              <a:gd name="connsiteY4" fmla="*/ 75156 h 1252602"/>
              <a:gd name="connsiteX5" fmla="*/ 313151 w 4423249"/>
              <a:gd name="connsiteY5" fmla="*/ 87682 h 1252602"/>
              <a:gd name="connsiteX6" fmla="*/ 713984 w 4423249"/>
              <a:gd name="connsiteY6" fmla="*/ 100208 h 1252602"/>
              <a:gd name="connsiteX7" fmla="*/ 789140 w 4423249"/>
              <a:gd name="connsiteY7" fmla="*/ 125260 h 1252602"/>
              <a:gd name="connsiteX8" fmla="*/ 926926 w 4423249"/>
              <a:gd name="connsiteY8" fmla="*/ 150312 h 1252602"/>
              <a:gd name="connsiteX9" fmla="*/ 989556 w 4423249"/>
              <a:gd name="connsiteY9" fmla="*/ 187890 h 1252602"/>
              <a:gd name="connsiteX10" fmla="*/ 1027134 w 4423249"/>
              <a:gd name="connsiteY10" fmla="*/ 200416 h 1252602"/>
              <a:gd name="connsiteX11" fmla="*/ 1102290 w 4423249"/>
              <a:gd name="connsiteY11" fmla="*/ 237994 h 1252602"/>
              <a:gd name="connsiteX12" fmla="*/ 1277655 w 4423249"/>
              <a:gd name="connsiteY12" fmla="*/ 250520 h 1252602"/>
              <a:gd name="connsiteX13" fmla="*/ 1352811 w 4423249"/>
              <a:gd name="connsiteY13" fmla="*/ 275572 h 1252602"/>
              <a:gd name="connsiteX14" fmla="*/ 1427967 w 4423249"/>
              <a:gd name="connsiteY14" fmla="*/ 350728 h 1252602"/>
              <a:gd name="connsiteX15" fmla="*/ 1503123 w 4423249"/>
              <a:gd name="connsiteY15" fmla="*/ 413358 h 1252602"/>
              <a:gd name="connsiteX16" fmla="*/ 1678488 w 4423249"/>
              <a:gd name="connsiteY16" fmla="*/ 450937 h 1252602"/>
              <a:gd name="connsiteX17" fmla="*/ 1778696 w 4423249"/>
              <a:gd name="connsiteY17" fmla="*/ 463463 h 1252602"/>
              <a:gd name="connsiteX18" fmla="*/ 1954060 w 4423249"/>
              <a:gd name="connsiteY18" fmla="*/ 488515 h 1252602"/>
              <a:gd name="connsiteX19" fmla="*/ 2029216 w 4423249"/>
              <a:gd name="connsiteY19" fmla="*/ 526093 h 1252602"/>
              <a:gd name="connsiteX20" fmla="*/ 2054268 w 4423249"/>
              <a:gd name="connsiteY20" fmla="*/ 563671 h 1252602"/>
              <a:gd name="connsiteX21" fmla="*/ 2091847 w 4423249"/>
              <a:gd name="connsiteY21" fmla="*/ 588723 h 1252602"/>
              <a:gd name="connsiteX22" fmla="*/ 2141951 w 4423249"/>
              <a:gd name="connsiteY22" fmla="*/ 626301 h 1252602"/>
              <a:gd name="connsiteX23" fmla="*/ 2179529 w 4423249"/>
              <a:gd name="connsiteY23" fmla="*/ 651353 h 1252602"/>
              <a:gd name="connsiteX24" fmla="*/ 2217107 w 4423249"/>
              <a:gd name="connsiteY24" fmla="*/ 688931 h 1252602"/>
              <a:gd name="connsiteX25" fmla="*/ 2292263 w 4423249"/>
              <a:gd name="connsiteY25" fmla="*/ 713983 h 1252602"/>
              <a:gd name="connsiteX26" fmla="*/ 2329841 w 4423249"/>
              <a:gd name="connsiteY26" fmla="*/ 739035 h 1252602"/>
              <a:gd name="connsiteX27" fmla="*/ 2505205 w 4423249"/>
              <a:gd name="connsiteY27" fmla="*/ 764087 h 1252602"/>
              <a:gd name="connsiteX28" fmla="*/ 2605414 w 4423249"/>
              <a:gd name="connsiteY28" fmla="*/ 814191 h 1252602"/>
              <a:gd name="connsiteX29" fmla="*/ 2655518 w 4423249"/>
              <a:gd name="connsiteY29" fmla="*/ 826717 h 1252602"/>
              <a:gd name="connsiteX30" fmla="*/ 2730674 w 4423249"/>
              <a:gd name="connsiteY30" fmla="*/ 851769 h 1252602"/>
              <a:gd name="connsiteX31" fmla="*/ 2793304 w 4423249"/>
              <a:gd name="connsiteY31" fmla="*/ 864295 h 1252602"/>
              <a:gd name="connsiteX32" fmla="*/ 2830882 w 4423249"/>
              <a:gd name="connsiteY32" fmla="*/ 889347 h 1252602"/>
              <a:gd name="connsiteX33" fmla="*/ 2880986 w 4423249"/>
              <a:gd name="connsiteY33" fmla="*/ 901874 h 1252602"/>
              <a:gd name="connsiteX34" fmla="*/ 2918564 w 4423249"/>
              <a:gd name="connsiteY34" fmla="*/ 914400 h 1252602"/>
              <a:gd name="connsiteX35" fmla="*/ 3006247 w 4423249"/>
              <a:gd name="connsiteY35" fmla="*/ 939452 h 1252602"/>
              <a:gd name="connsiteX36" fmla="*/ 3118981 w 4423249"/>
              <a:gd name="connsiteY36" fmla="*/ 989556 h 1252602"/>
              <a:gd name="connsiteX37" fmla="*/ 3156559 w 4423249"/>
              <a:gd name="connsiteY37" fmla="*/ 1002082 h 1252602"/>
              <a:gd name="connsiteX38" fmla="*/ 3194137 w 4423249"/>
              <a:gd name="connsiteY38" fmla="*/ 1014608 h 1252602"/>
              <a:gd name="connsiteX39" fmla="*/ 3231715 w 4423249"/>
              <a:gd name="connsiteY39" fmla="*/ 1039660 h 1252602"/>
              <a:gd name="connsiteX40" fmla="*/ 3306871 w 4423249"/>
              <a:gd name="connsiteY40" fmla="*/ 1064712 h 1252602"/>
              <a:gd name="connsiteX41" fmla="*/ 3294345 w 4423249"/>
              <a:gd name="connsiteY41" fmla="*/ 1027134 h 1252602"/>
              <a:gd name="connsiteX42" fmla="*/ 3344449 w 4423249"/>
              <a:gd name="connsiteY42" fmla="*/ 1039660 h 1252602"/>
              <a:gd name="connsiteX43" fmla="*/ 3419605 w 4423249"/>
              <a:gd name="connsiteY43" fmla="*/ 1052186 h 1252602"/>
              <a:gd name="connsiteX44" fmla="*/ 3544866 w 4423249"/>
              <a:gd name="connsiteY44" fmla="*/ 1152394 h 1252602"/>
              <a:gd name="connsiteX45" fmla="*/ 3582444 w 4423249"/>
              <a:gd name="connsiteY45" fmla="*/ 1177446 h 1252602"/>
              <a:gd name="connsiteX46" fmla="*/ 3695178 w 4423249"/>
              <a:gd name="connsiteY46" fmla="*/ 1215024 h 1252602"/>
              <a:gd name="connsiteX47" fmla="*/ 3732756 w 4423249"/>
              <a:gd name="connsiteY47" fmla="*/ 1227550 h 1252602"/>
              <a:gd name="connsiteX48" fmla="*/ 3770334 w 4423249"/>
              <a:gd name="connsiteY48" fmla="*/ 1252602 h 1252602"/>
              <a:gd name="connsiteX49" fmla="*/ 4058433 w 4423249"/>
              <a:gd name="connsiteY49" fmla="*/ 1240076 h 1252602"/>
              <a:gd name="connsiteX50" fmla="*/ 4096011 w 4423249"/>
              <a:gd name="connsiteY50" fmla="*/ 1215024 h 1252602"/>
              <a:gd name="connsiteX51" fmla="*/ 4171167 w 4423249"/>
              <a:gd name="connsiteY51" fmla="*/ 1189972 h 1252602"/>
              <a:gd name="connsiteX52" fmla="*/ 4271375 w 4423249"/>
              <a:gd name="connsiteY52" fmla="*/ 1152394 h 1252602"/>
              <a:gd name="connsiteX53" fmla="*/ 4296427 w 4423249"/>
              <a:gd name="connsiteY53" fmla="*/ 1114816 h 1252602"/>
              <a:gd name="connsiteX54" fmla="*/ 4334005 w 4423249"/>
              <a:gd name="connsiteY54" fmla="*/ 1089764 h 1252602"/>
              <a:gd name="connsiteX55" fmla="*/ 4396636 w 4423249"/>
              <a:gd name="connsiteY55" fmla="*/ 1039660 h 1252602"/>
              <a:gd name="connsiteX56" fmla="*/ 4421688 w 4423249"/>
              <a:gd name="connsiteY56" fmla="*/ 1002082 h 125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423249" h="1252602">
                <a:moveTo>
                  <a:pt x="0" y="0"/>
                </a:moveTo>
                <a:cubicBezTo>
                  <a:pt x="20877" y="4175"/>
                  <a:pt x="41587" y="9289"/>
                  <a:pt x="62630" y="12526"/>
                </a:cubicBezTo>
                <a:cubicBezTo>
                  <a:pt x="95901" y="17645"/>
                  <a:pt x="129923" y="17999"/>
                  <a:pt x="162838" y="25052"/>
                </a:cubicBezTo>
                <a:cubicBezTo>
                  <a:pt x="188659" y="30585"/>
                  <a:pt x="237995" y="50104"/>
                  <a:pt x="237995" y="50104"/>
                </a:cubicBezTo>
                <a:cubicBezTo>
                  <a:pt x="250521" y="58455"/>
                  <a:pt x="262108" y="68423"/>
                  <a:pt x="275573" y="75156"/>
                </a:cubicBezTo>
                <a:cubicBezTo>
                  <a:pt x="287383" y="81061"/>
                  <a:pt x="299969" y="86929"/>
                  <a:pt x="313151" y="87682"/>
                </a:cubicBezTo>
                <a:cubicBezTo>
                  <a:pt x="446610" y="95308"/>
                  <a:pt x="580373" y="96033"/>
                  <a:pt x="713984" y="100208"/>
                </a:cubicBezTo>
                <a:cubicBezTo>
                  <a:pt x="739036" y="108559"/>
                  <a:pt x="763092" y="120919"/>
                  <a:pt x="789140" y="125260"/>
                </a:cubicBezTo>
                <a:cubicBezTo>
                  <a:pt x="885296" y="141286"/>
                  <a:pt x="839392" y="132805"/>
                  <a:pt x="926926" y="150312"/>
                </a:cubicBezTo>
                <a:cubicBezTo>
                  <a:pt x="947803" y="162838"/>
                  <a:pt x="967780" y="177002"/>
                  <a:pt x="989556" y="187890"/>
                </a:cubicBezTo>
                <a:cubicBezTo>
                  <a:pt x="1001366" y="193795"/>
                  <a:pt x="1015324" y="194511"/>
                  <a:pt x="1027134" y="200416"/>
                </a:cubicBezTo>
                <a:cubicBezTo>
                  <a:pt x="1063512" y="218605"/>
                  <a:pt x="1061118" y="233150"/>
                  <a:pt x="1102290" y="237994"/>
                </a:cubicBezTo>
                <a:cubicBezTo>
                  <a:pt x="1160493" y="244841"/>
                  <a:pt x="1219200" y="246345"/>
                  <a:pt x="1277655" y="250520"/>
                </a:cubicBezTo>
                <a:cubicBezTo>
                  <a:pt x="1302707" y="258871"/>
                  <a:pt x="1334138" y="256899"/>
                  <a:pt x="1352811" y="275572"/>
                </a:cubicBezTo>
                <a:lnTo>
                  <a:pt x="1427967" y="350728"/>
                </a:lnTo>
                <a:cubicBezTo>
                  <a:pt x="1446875" y="369636"/>
                  <a:pt x="1475719" y="403393"/>
                  <a:pt x="1503123" y="413358"/>
                </a:cubicBezTo>
                <a:cubicBezTo>
                  <a:pt x="1547750" y="429586"/>
                  <a:pt x="1628544" y="443802"/>
                  <a:pt x="1678488" y="450937"/>
                </a:cubicBezTo>
                <a:cubicBezTo>
                  <a:pt x="1711812" y="455698"/>
                  <a:pt x="1745342" y="458915"/>
                  <a:pt x="1778696" y="463463"/>
                </a:cubicBezTo>
                <a:lnTo>
                  <a:pt x="1954060" y="488515"/>
                </a:lnTo>
                <a:cubicBezTo>
                  <a:pt x="1984623" y="498703"/>
                  <a:pt x="2004934" y="501811"/>
                  <a:pt x="2029216" y="526093"/>
                </a:cubicBezTo>
                <a:cubicBezTo>
                  <a:pt x="2039861" y="536738"/>
                  <a:pt x="2043623" y="553026"/>
                  <a:pt x="2054268" y="563671"/>
                </a:cubicBezTo>
                <a:cubicBezTo>
                  <a:pt x="2064913" y="574316"/>
                  <a:pt x="2079596" y="579973"/>
                  <a:pt x="2091847" y="588723"/>
                </a:cubicBezTo>
                <a:cubicBezTo>
                  <a:pt x="2108835" y="600857"/>
                  <a:pt x="2124963" y="614167"/>
                  <a:pt x="2141951" y="626301"/>
                </a:cubicBezTo>
                <a:cubicBezTo>
                  <a:pt x="2154201" y="635051"/>
                  <a:pt x="2167964" y="641715"/>
                  <a:pt x="2179529" y="651353"/>
                </a:cubicBezTo>
                <a:cubicBezTo>
                  <a:pt x="2193138" y="662694"/>
                  <a:pt x="2201622" y="680328"/>
                  <a:pt x="2217107" y="688931"/>
                </a:cubicBezTo>
                <a:cubicBezTo>
                  <a:pt x="2240191" y="701755"/>
                  <a:pt x="2270291" y="699335"/>
                  <a:pt x="2292263" y="713983"/>
                </a:cubicBezTo>
                <a:cubicBezTo>
                  <a:pt x="2304789" y="722334"/>
                  <a:pt x="2316376" y="732302"/>
                  <a:pt x="2329841" y="739035"/>
                </a:cubicBezTo>
                <a:cubicBezTo>
                  <a:pt x="2378036" y="763133"/>
                  <a:pt x="2470002" y="760887"/>
                  <a:pt x="2505205" y="764087"/>
                </a:cubicBezTo>
                <a:cubicBezTo>
                  <a:pt x="2538608" y="780788"/>
                  <a:pt x="2569183" y="805133"/>
                  <a:pt x="2605414" y="814191"/>
                </a:cubicBezTo>
                <a:cubicBezTo>
                  <a:pt x="2622115" y="818366"/>
                  <a:pt x="2639029" y="821770"/>
                  <a:pt x="2655518" y="826717"/>
                </a:cubicBezTo>
                <a:cubicBezTo>
                  <a:pt x="2680811" y="834305"/>
                  <a:pt x="2704780" y="846590"/>
                  <a:pt x="2730674" y="851769"/>
                </a:cubicBezTo>
                <a:lnTo>
                  <a:pt x="2793304" y="864295"/>
                </a:lnTo>
                <a:cubicBezTo>
                  <a:pt x="2805830" y="872646"/>
                  <a:pt x="2817045" y="883417"/>
                  <a:pt x="2830882" y="889347"/>
                </a:cubicBezTo>
                <a:cubicBezTo>
                  <a:pt x="2846705" y="896129"/>
                  <a:pt x="2864433" y="897144"/>
                  <a:pt x="2880986" y="901874"/>
                </a:cubicBezTo>
                <a:cubicBezTo>
                  <a:pt x="2893682" y="905501"/>
                  <a:pt x="2905868" y="910773"/>
                  <a:pt x="2918564" y="914400"/>
                </a:cubicBezTo>
                <a:cubicBezTo>
                  <a:pt x="3028672" y="945859"/>
                  <a:pt x="2916139" y="909417"/>
                  <a:pt x="3006247" y="939452"/>
                </a:cubicBezTo>
                <a:cubicBezTo>
                  <a:pt x="3065797" y="979152"/>
                  <a:pt x="3029543" y="959743"/>
                  <a:pt x="3118981" y="989556"/>
                </a:cubicBezTo>
                <a:lnTo>
                  <a:pt x="3156559" y="1002082"/>
                </a:lnTo>
                <a:cubicBezTo>
                  <a:pt x="3169085" y="1006257"/>
                  <a:pt x="3183151" y="1007284"/>
                  <a:pt x="3194137" y="1014608"/>
                </a:cubicBezTo>
                <a:cubicBezTo>
                  <a:pt x="3206663" y="1022959"/>
                  <a:pt x="3217958" y="1033546"/>
                  <a:pt x="3231715" y="1039660"/>
                </a:cubicBezTo>
                <a:cubicBezTo>
                  <a:pt x="3255846" y="1050385"/>
                  <a:pt x="3306871" y="1064712"/>
                  <a:pt x="3306871" y="1064712"/>
                </a:cubicBezTo>
                <a:cubicBezTo>
                  <a:pt x="3302696" y="1052186"/>
                  <a:pt x="3283359" y="1034458"/>
                  <a:pt x="3294345" y="1027134"/>
                </a:cubicBezTo>
                <a:cubicBezTo>
                  <a:pt x="3308669" y="1017585"/>
                  <a:pt x="3327568" y="1036284"/>
                  <a:pt x="3344449" y="1039660"/>
                </a:cubicBezTo>
                <a:cubicBezTo>
                  <a:pt x="3369353" y="1044641"/>
                  <a:pt x="3394553" y="1048011"/>
                  <a:pt x="3419605" y="1052186"/>
                </a:cubicBezTo>
                <a:cubicBezTo>
                  <a:pt x="3491000" y="1123580"/>
                  <a:pt x="3450057" y="1089188"/>
                  <a:pt x="3544866" y="1152394"/>
                </a:cubicBezTo>
                <a:cubicBezTo>
                  <a:pt x="3557392" y="1160745"/>
                  <a:pt x="3568162" y="1172685"/>
                  <a:pt x="3582444" y="1177446"/>
                </a:cubicBezTo>
                <a:lnTo>
                  <a:pt x="3695178" y="1215024"/>
                </a:lnTo>
                <a:cubicBezTo>
                  <a:pt x="3707704" y="1219199"/>
                  <a:pt x="3721770" y="1220226"/>
                  <a:pt x="3732756" y="1227550"/>
                </a:cubicBezTo>
                <a:lnTo>
                  <a:pt x="3770334" y="1252602"/>
                </a:lnTo>
                <a:cubicBezTo>
                  <a:pt x="3866367" y="1248427"/>
                  <a:pt x="3962943" y="1251094"/>
                  <a:pt x="4058433" y="1240076"/>
                </a:cubicBezTo>
                <a:cubicBezTo>
                  <a:pt x="4073388" y="1238350"/>
                  <a:pt x="4082254" y="1221138"/>
                  <a:pt x="4096011" y="1215024"/>
                </a:cubicBezTo>
                <a:cubicBezTo>
                  <a:pt x="4120142" y="1204299"/>
                  <a:pt x="4149195" y="1204620"/>
                  <a:pt x="4171167" y="1189972"/>
                </a:cubicBezTo>
                <a:cubicBezTo>
                  <a:pt x="4226459" y="1153110"/>
                  <a:pt x="4193983" y="1167872"/>
                  <a:pt x="4271375" y="1152394"/>
                </a:cubicBezTo>
                <a:cubicBezTo>
                  <a:pt x="4279726" y="1139868"/>
                  <a:pt x="4285782" y="1125461"/>
                  <a:pt x="4296427" y="1114816"/>
                </a:cubicBezTo>
                <a:cubicBezTo>
                  <a:pt x="4307072" y="1104171"/>
                  <a:pt x="4322249" y="1099168"/>
                  <a:pt x="4334005" y="1089764"/>
                </a:cubicBezTo>
                <a:cubicBezTo>
                  <a:pt x="4423249" y="1018370"/>
                  <a:pt x="4280976" y="1116767"/>
                  <a:pt x="4396636" y="1039660"/>
                </a:cubicBezTo>
                <a:lnTo>
                  <a:pt x="4421688" y="1002082"/>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21" name="TextBox 20"/>
          <p:cNvSpPr txBox="1">
            <a:spLocks noChangeArrowheads="1"/>
          </p:cNvSpPr>
          <p:nvPr/>
        </p:nvSpPr>
        <p:spPr bwMode="auto">
          <a:xfrm>
            <a:off x="3124200" y="2133600"/>
            <a:ext cx="149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Underfitting</a:t>
            </a:r>
          </a:p>
        </p:txBody>
      </p:sp>
      <p:sp>
        <p:nvSpPr>
          <p:cNvPr id="22" name="TextBox 21"/>
          <p:cNvSpPr txBox="1">
            <a:spLocks noChangeArrowheads="1"/>
          </p:cNvSpPr>
          <p:nvPr/>
        </p:nvSpPr>
        <p:spPr bwMode="auto">
          <a:xfrm>
            <a:off x="7086601" y="2133600"/>
            <a:ext cx="1350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Overfitting</a:t>
            </a:r>
          </a:p>
        </p:txBody>
      </p:sp>
      <p:cxnSp>
        <p:nvCxnSpPr>
          <p:cNvPr id="26" name="Straight Arrow Connector 25"/>
          <p:cNvCxnSpPr/>
          <p:nvPr/>
        </p:nvCxnSpPr>
        <p:spPr>
          <a:xfrm rot="5400000">
            <a:off x="3620294" y="2780506"/>
            <a:ext cx="533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7123907" y="3239295"/>
            <a:ext cx="1295400" cy="15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200400" y="2514600"/>
            <a:ext cx="53340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3276600" y="4038600"/>
            <a:ext cx="57531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6573" name="Group 12"/>
          <p:cNvGrpSpPr>
            <a:grpSpLocks/>
          </p:cNvGrpSpPr>
          <p:nvPr/>
        </p:nvGrpSpPr>
        <p:grpSpPr bwMode="auto">
          <a:xfrm>
            <a:off x="2944814" y="2771776"/>
            <a:ext cx="5329237" cy="3629025"/>
            <a:chOff x="1535668" y="2667794"/>
            <a:chExt cx="5328262" cy="3630493"/>
          </a:xfrm>
        </p:grpSpPr>
        <p:cxnSp>
          <p:nvCxnSpPr>
            <p:cNvPr id="11" name="Straight Arrow Connector 10"/>
            <p:cNvCxnSpPr/>
            <p:nvPr/>
          </p:nvCxnSpPr>
          <p:spPr>
            <a:xfrm rot="5400000" flipH="1" flipV="1">
              <a:off x="304640" y="4267054"/>
              <a:ext cx="3200107"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5487" y="5867901"/>
              <a:ext cx="44187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577" name="TextBox 7"/>
            <p:cNvSpPr txBox="1">
              <a:spLocks noChangeArrowheads="1"/>
            </p:cNvSpPr>
            <p:nvPr/>
          </p:nvSpPr>
          <p:spPr bwMode="auto">
            <a:xfrm>
              <a:off x="3550796" y="58674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Complexity</a:t>
              </a:r>
            </a:p>
          </p:txBody>
        </p:sp>
        <p:sp>
          <p:nvSpPr>
            <p:cNvPr id="66578" name="TextBox 8"/>
            <p:cNvSpPr txBox="1">
              <a:spLocks noChangeArrowheads="1"/>
            </p:cNvSpPr>
            <p:nvPr/>
          </p:nvSpPr>
          <p:spPr bwMode="auto">
            <a:xfrm>
              <a:off x="5791200" y="5867400"/>
              <a:ext cx="1072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Low Bias</a:t>
              </a:r>
            </a:p>
            <a:p>
              <a:pPr eaLnBrk="1" hangingPunct="1">
                <a:spcBef>
                  <a:spcPct val="0"/>
                </a:spcBef>
                <a:buFontTx/>
                <a:buNone/>
              </a:pPr>
              <a:r>
                <a:rPr lang="en-US" altLang="en-US" sz="1100">
                  <a:solidFill>
                    <a:srgbClr val="000000"/>
                  </a:solidFill>
                </a:rPr>
                <a:t>High Variance</a:t>
              </a:r>
            </a:p>
          </p:txBody>
        </p:sp>
        <p:sp>
          <p:nvSpPr>
            <p:cNvPr id="66579" name="TextBox 9"/>
            <p:cNvSpPr txBox="1">
              <a:spLocks noChangeArrowheads="1"/>
            </p:cNvSpPr>
            <p:nvPr/>
          </p:nvSpPr>
          <p:spPr bwMode="auto">
            <a:xfrm>
              <a:off x="1676400" y="5867400"/>
              <a:ext cx="10406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High Bias</a:t>
              </a:r>
            </a:p>
            <a:p>
              <a:pPr eaLnBrk="1" hangingPunct="1">
                <a:spcBef>
                  <a:spcPct val="0"/>
                </a:spcBef>
                <a:buFontTx/>
                <a:buNone/>
              </a:pPr>
              <a:r>
                <a:rPr lang="en-US" altLang="en-US" sz="1100">
                  <a:solidFill>
                    <a:srgbClr val="000000"/>
                  </a:solidFill>
                </a:rPr>
                <a:t>Low Variance</a:t>
              </a:r>
            </a:p>
          </p:txBody>
        </p:sp>
        <p:sp>
          <p:nvSpPr>
            <p:cNvPr id="66580" name="TextBox 10"/>
            <p:cNvSpPr txBox="1">
              <a:spLocks noChangeArrowheads="1"/>
            </p:cNvSpPr>
            <p:nvPr/>
          </p:nvSpPr>
          <p:spPr bwMode="auto">
            <a:xfrm rot="-5400000">
              <a:off x="1371520" y="414163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Error</a:t>
              </a:r>
            </a:p>
          </p:txBody>
        </p:sp>
      </p:grpSp>
      <p:sp>
        <p:nvSpPr>
          <p:cNvPr id="23" name="TextBox 22"/>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688282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9"/>
                                        </p:tgtEl>
                                        <p:attrNameLst>
                                          <p:attrName>ppt_x</p:attrName>
                                        </p:attrNameLst>
                                      </p:cBhvr>
                                      <p:tavLst>
                                        <p:tav tm="0">
                                          <p:val>
                                            <p:strVal val="ppt_x"/>
                                          </p:val>
                                        </p:tav>
                                        <p:tav tm="100000">
                                          <p:val>
                                            <p:strVal val="1+ppt_w/2"/>
                                          </p:val>
                                        </p:tav>
                                      </p:tavLst>
                                    </p:anim>
                                    <p:anim calcmode="lin" valueType="num">
                                      <p:cBhvr additive="base">
                                        <p:cTn id="9" dur="1000"/>
                                        <p:tgtEl>
                                          <p:spTgt spid="9"/>
                                        </p:tgtEl>
                                        <p:attrNameLst>
                                          <p:attrName>ppt_y</p:attrName>
                                        </p:attrNameLst>
                                      </p:cBhvr>
                                      <p:tavLst>
                                        <p:tav tm="0">
                                          <p:val>
                                            <p:strVal val="ppt_y"/>
                                          </p:val>
                                        </p:tav>
                                        <p:tav tm="100000">
                                          <p:val>
                                            <p:strVal val="ppt_y"/>
                                          </p:val>
                                        </p:tav>
                                      </p:tavLst>
                                    </p:anim>
                                    <p:set>
                                      <p:cBhvr>
                                        <p:cTn id="10" dur="1" fill="hold">
                                          <p:stCondLst>
                                            <p:cond delay="999"/>
                                          </p:stCondLst>
                                        </p:cTn>
                                        <p:tgtEl>
                                          <p:spTgt spid="9"/>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8"/>
                                        </p:tgtEl>
                                        <p:attrNameLst>
                                          <p:attrName>ppt_x</p:attrName>
                                        </p:attrNameLst>
                                      </p:cBhvr>
                                      <p:tavLst>
                                        <p:tav tm="0">
                                          <p:val>
                                            <p:strVal val="ppt_x"/>
                                          </p:val>
                                        </p:tav>
                                        <p:tav tm="100000">
                                          <p:val>
                                            <p:strVal val="1+ppt_w/2"/>
                                          </p:val>
                                        </p:tav>
                                      </p:tavLst>
                                    </p:anim>
                                    <p:anim calcmode="lin" valueType="num">
                                      <p:cBhvr additive="base">
                                        <p:cTn id="20" dur="1000"/>
                                        <p:tgtEl>
                                          <p:spTgt spid="8"/>
                                        </p:tgtEl>
                                        <p:attrNameLst>
                                          <p:attrName>ppt_y</p:attrName>
                                        </p:attrNameLst>
                                      </p:cBhvr>
                                      <p:tavLst>
                                        <p:tav tm="0">
                                          <p:val>
                                            <p:strVal val="ppt_y"/>
                                          </p:val>
                                        </p:tav>
                                        <p:tav tm="100000">
                                          <p:val>
                                            <p:strVal val="ppt_y"/>
                                          </p:val>
                                        </p:tav>
                                      </p:tavLst>
                                    </p:anim>
                                    <p:set>
                                      <p:cBhvr>
                                        <p:cTn id="21" dur="1" fill="hold">
                                          <p:stCondLst>
                                            <p:cond delay="999"/>
                                          </p:stCondLst>
                                        </p:cTn>
                                        <p:tgtEl>
                                          <p:spTgt spid="8"/>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1" grpId="0"/>
      <p:bldP spid="22" grpId="0"/>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a:t>Bias-variance tradeoff</a:t>
            </a:r>
          </a:p>
        </p:txBody>
      </p:sp>
      <p:sp>
        <p:nvSpPr>
          <p:cNvPr id="10" name="Freeform 9"/>
          <p:cNvSpPr/>
          <p:nvPr/>
        </p:nvSpPr>
        <p:spPr>
          <a:xfrm>
            <a:off x="3465514" y="3957638"/>
            <a:ext cx="4359275" cy="1827212"/>
          </a:xfrm>
          <a:custGeom>
            <a:avLst/>
            <a:gdLst>
              <a:gd name="connsiteX0" fmla="*/ 0 w 4359058"/>
              <a:gd name="connsiteY0" fmla="*/ 0 h 1826490"/>
              <a:gd name="connsiteX1" fmla="*/ 413359 w 4359058"/>
              <a:gd name="connsiteY1" fmla="*/ 12526 h 1826490"/>
              <a:gd name="connsiteX2" fmla="*/ 450937 w 4359058"/>
              <a:gd name="connsiteY2" fmla="*/ 25052 h 1826490"/>
              <a:gd name="connsiteX3" fmla="*/ 488515 w 4359058"/>
              <a:gd name="connsiteY3" fmla="*/ 50104 h 1826490"/>
              <a:gd name="connsiteX4" fmla="*/ 551145 w 4359058"/>
              <a:gd name="connsiteY4" fmla="*/ 62630 h 1826490"/>
              <a:gd name="connsiteX5" fmla="*/ 601250 w 4359058"/>
              <a:gd name="connsiteY5" fmla="*/ 75156 h 1826490"/>
              <a:gd name="connsiteX6" fmla="*/ 676406 w 4359058"/>
              <a:gd name="connsiteY6" fmla="*/ 100208 h 1826490"/>
              <a:gd name="connsiteX7" fmla="*/ 713984 w 4359058"/>
              <a:gd name="connsiteY7" fmla="*/ 137786 h 1826490"/>
              <a:gd name="connsiteX8" fmla="*/ 764088 w 4359058"/>
              <a:gd name="connsiteY8" fmla="*/ 150312 h 1826490"/>
              <a:gd name="connsiteX9" fmla="*/ 876822 w 4359058"/>
              <a:gd name="connsiteY9" fmla="*/ 187890 h 1826490"/>
              <a:gd name="connsiteX10" fmla="*/ 914400 w 4359058"/>
              <a:gd name="connsiteY10" fmla="*/ 200416 h 1826490"/>
              <a:gd name="connsiteX11" fmla="*/ 977030 w 4359058"/>
              <a:gd name="connsiteY11" fmla="*/ 212942 h 1826490"/>
              <a:gd name="connsiteX12" fmla="*/ 1052187 w 4359058"/>
              <a:gd name="connsiteY12" fmla="*/ 237994 h 1826490"/>
              <a:gd name="connsiteX13" fmla="*/ 1089765 w 4359058"/>
              <a:gd name="connsiteY13" fmla="*/ 250520 h 1826490"/>
              <a:gd name="connsiteX14" fmla="*/ 1127343 w 4359058"/>
              <a:gd name="connsiteY14" fmla="*/ 288098 h 1826490"/>
              <a:gd name="connsiteX15" fmla="*/ 1164921 w 4359058"/>
              <a:gd name="connsiteY15" fmla="*/ 300624 h 1826490"/>
              <a:gd name="connsiteX16" fmla="*/ 1202499 w 4359058"/>
              <a:gd name="connsiteY16" fmla="*/ 325676 h 1826490"/>
              <a:gd name="connsiteX17" fmla="*/ 1215025 w 4359058"/>
              <a:gd name="connsiteY17" fmla="*/ 363254 h 1826490"/>
              <a:gd name="connsiteX18" fmla="*/ 1240077 w 4359058"/>
              <a:gd name="connsiteY18" fmla="*/ 388307 h 1826490"/>
              <a:gd name="connsiteX19" fmla="*/ 1277655 w 4359058"/>
              <a:gd name="connsiteY19" fmla="*/ 413359 h 1826490"/>
              <a:gd name="connsiteX20" fmla="*/ 1390389 w 4359058"/>
              <a:gd name="connsiteY20" fmla="*/ 438411 h 1826490"/>
              <a:gd name="connsiteX21" fmla="*/ 1465545 w 4359058"/>
              <a:gd name="connsiteY21" fmla="*/ 463463 h 1826490"/>
              <a:gd name="connsiteX22" fmla="*/ 1503124 w 4359058"/>
              <a:gd name="connsiteY22" fmla="*/ 475989 h 1826490"/>
              <a:gd name="connsiteX23" fmla="*/ 1590806 w 4359058"/>
              <a:gd name="connsiteY23" fmla="*/ 576197 h 1826490"/>
              <a:gd name="connsiteX24" fmla="*/ 1665962 w 4359058"/>
              <a:gd name="connsiteY24" fmla="*/ 663879 h 1826490"/>
              <a:gd name="connsiteX25" fmla="*/ 1703540 w 4359058"/>
              <a:gd name="connsiteY25" fmla="*/ 739035 h 1826490"/>
              <a:gd name="connsiteX26" fmla="*/ 1816274 w 4359058"/>
              <a:gd name="connsiteY26" fmla="*/ 801665 h 1826490"/>
              <a:gd name="connsiteX27" fmla="*/ 1891430 w 4359058"/>
              <a:gd name="connsiteY27" fmla="*/ 839243 h 1826490"/>
              <a:gd name="connsiteX28" fmla="*/ 1916482 w 4359058"/>
              <a:gd name="connsiteY28" fmla="*/ 864296 h 1826490"/>
              <a:gd name="connsiteX29" fmla="*/ 1954061 w 4359058"/>
              <a:gd name="connsiteY29" fmla="*/ 889348 h 1826490"/>
              <a:gd name="connsiteX30" fmla="*/ 1979113 w 4359058"/>
              <a:gd name="connsiteY30" fmla="*/ 926926 h 1826490"/>
              <a:gd name="connsiteX31" fmla="*/ 2016691 w 4359058"/>
              <a:gd name="connsiteY31" fmla="*/ 964504 h 1826490"/>
              <a:gd name="connsiteX32" fmla="*/ 2041743 w 4359058"/>
              <a:gd name="connsiteY32" fmla="*/ 1002082 h 1826490"/>
              <a:gd name="connsiteX33" fmla="*/ 2079321 w 4359058"/>
              <a:gd name="connsiteY33" fmla="*/ 1027134 h 1826490"/>
              <a:gd name="connsiteX34" fmla="*/ 2141951 w 4359058"/>
              <a:gd name="connsiteY34" fmla="*/ 1089764 h 1826490"/>
              <a:gd name="connsiteX35" fmla="*/ 2204581 w 4359058"/>
              <a:gd name="connsiteY35" fmla="*/ 1202498 h 1826490"/>
              <a:gd name="connsiteX36" fmla="*/ 2229633 w 4359058"/>
              <a:gd name="connsiteY36" fmla="*/ 1240076 h 1826490"/>
              <a:gd name="connsiteX37" fmla="*/ 2329841 w 4359058"/>
              <a:gd name="connsiteY37" fmla="*/ 1327759 h 1826490"/>
              <a:gd name="connsiteX38" fmla="*/ 2404998 w 4359058"/>
              <a:gd name="connsiteY38" fmla="*/ 1352811 h 1826490"/>
              <a:gd name="connsiteX39" fmla="*/ 2442576 w 4359058"/>
              <a:gd name="connsiteY39" fmla="*/ 1365337 h 1826490"/>
              <a:gd name="connsiteX40" fmla="*/ 2467628 w 4359058"/>
              <a:gd name="connsiteY40" fmla="*/ 1402915 h 1826490"/>
              <a:gd name="connsiteX41" fmla="*/ 2592888 w 4359058"/>
              <a:gd name="connsiteY41" fmla="*/ 1440493 h 1826490"/>
              <a:gd name="connsiteX42" fmla="*/ 2668044 w 4359058"/>
              <a:gd name="connsiteY42" fmla="*/ 1465545 h 1826490"/>
              <a:gd name="connsiteX43" fmla="*/ 2743200 w 4359058"/>
              <a:gd name="connsiteY43" fmla="*/ 1503123 h 1826490"/>
              <a:gd name="connsiteX44" fmla="*/ 2931091 w 4359058"/>
              <a:gd name="connsiteY44" fmla="*/ 1515649 h 1826490"/>
              <a:gd name="connsiteX45" fmla="*/ 3118981 w 4359058"/>
              <a:gd name="connsiteY45" fmla="*/ 1553227 h 1826490"/>
              <a:gd name="connsiteX46" fmla="*/ 3206663 w 4359058"/>
              <a:gd name="connsiteY46" fmla="*/ 1615857 h 1826490"/>
              <a:gd name="connsiteX47" fmla="*/ 3306871 w 4359058"/>
              <a:gd name="connsiteY47" fmla="*/ 1640909 h 1826490"/>
              <a:gd name="connsiteX48" fmla="*/ 3369502 w 4359058"/>
              <a:gd name="connsiteY48" fmla="*/ 1665961 h 1826490"/>
              <a:gd name="connsiteX49" fmla="*/ 3933173 w 4359058"/>
              <a:gd name="connsiteY49" fmla="*/ 1691013 h 1826490"/>
              <a:gd name="connsiteX50" fmla="*/ 4008329 w 4359058"/>
              <a:gd name="connsiteY50" fmla="*/ 1653435 h 1826490"/>
              <a:gd name="connsiteX51" fmla="*/ 4083485 w 4359058"/>
              <a:gd name="connsiteY51" fmla="*/ 1628383 h 1826490"/>
              <a:gd name="connsiteX52" fmla="*/ 4121063 w 4359058"/>
              <a:gd name="connsiteY52" fmla="*/ 1603331 h 1826490"/>
              <a:gd name="connsiteX53" fmla="*/ 4196219 w 4359058"/>
              <a:gd name="connsiteY53" fmla="*/ 1578279 h 1826490"/>
              <a:gd name="connsiteX54" fmla="*/ 4271376 w 4359058"/>
              <a:gd name="connsiteY54" fmla="*/ 1540701 h 1826490"/>
              <a:gd name="connsiteX55" fmla="*/ 4308954 w 4359058"/>
              <a:gd name="connsiteY55" fmla="*/ 1515649 h 1826490"/>
              <a:gd name="connsiteX56" fmla="*/ 4359058 w 4359058"/>
              <a:gd name="connsiteY56" fmla="*/ 1465545 h 18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826490">
                <a:moveTo>
                  <a:pt x="0" y="0"/>
                </a:moveTo>
                <a:cubicBezTo>
                  <a:pt x="137786" y="4175"/>
                  <a:pt x="275722" y="4879"/>
                  <a:pt x="413359" y="12526"/>
                </a:cubicBezTo>
                <a:cubicBezTo>
                  <a:pt x="426542" y="13258"/>
                  <a:pt x="439127" y="19147"/>
                  <a:pt x="450937" y="25052"/>
                </a:cubicBezTo>
                <a:cubicBezTo>
                  <a:pt x="464402" y="31785"/>
                  <a:pt x="474419" y="44818"/>
                  <a:pt x="488515" y="50104"/>
                </a:cubicBezTo>
                <a:cubicBezTo>
                  <a:pt x="508450" y="57579"/>
                  <a:pt x="530362" y="58012"/>
                  <a:pt x="551145" y="62630"/>
                </a:cubicBezTo>
                <a:cubicBezTo>
                  <a:pt x="567951" y="66365"/>
                  <a:pt x="584760" y="70209"/>
                  <a:pt x="601250" y="75156"/>
                </a:cubicBezTo>
                <a:cubicBezTo>
                  <a:pt x="626543" y="82744"/>
                  <a:pt x="676406" y="100208"/>
                  <a:pt x="676406" y="100208"/>
                </a:cubicBezTo>
                <a:cubicBezTo>
                  <a:pt x="688932" y="112734"/>
                  <a:pt x="698604" y="128997"/>
                  <a:pt x="713984" y="137786"/>
                </a:cubicBezTo>
                <a:cubicBezTo>
                  <a:pt x="728931" y="146327"/>
                  <a:pt x="747599" y="145365"/>
                  <a:pt x="764088" y="150312"/>
                </a:cubicBezTo>
                <a:lnTo>
                  <a:pt x="876822" y="187890"/>
                </a:lnTo>
                <a:cubicBezTo>
                  <a:pt x="889348" y="192065"/>
                  <a:pt x="901453" y="197827"/>
                  <a:pt x="914400" y="200416"/>
                </a:cubicBezTo>
                <a:cubicBezTo>
                  <a:pt x="935277" y="204591"/>
                  <a:pt x="956490" y="207340"/>
                  <a:pt x="977030" y="212942"/>
                </a:cubicBezTo>
                <a:cubicBezTo>
                  <a:pt x="1002507" y="219890"/>
                  <a:pt x="1027135" y="229643"/>
                  <a:pt x="1052187" y="237994"/>
                </a:cubicBezTo>
                <a:lnTo>
                  <a:pt x="1089765" y="250520"/>
                </a:lnTo>
                <a:cubicBezTo>
                  <a:pt x="1102291" y="263046"/>
                  <a:pt x="1112604" y="278272"/>
                  <a:pt x="1127343" y="288098"/>
                </a:cubicBezTo>
                <a:cubicBezTo>
                  <a:pt x="1138329" y="295422"/>
                  <a:pt x="1153111" y="294719"/>
                  <a:pt x="1164921" y="300624"/>
                </a:cubicBezTo>
                <a:cubicBezTo>
                  <a:pt x="1178386" y="307357"/>
                  <a:pt x="1189973" y="317325"/>
                  <a:pt x="1202499" y="325676"/>
                </a:cubicBezTo>
                <a:cubicBezTo>
                  <a:pt x="1206674" y="338202"/>
                  <a:pt x="1208232" y="351932"/>
                  <a:pt x="1215025" y="363254"/>
                </a:cubicBezTo>
                <a:cubicBezTo>
                  <a:pt x="1221101" y="373381"/>
                  <a:pt x="1230855" y="380929"/>
                  <a:pt x="1240077" y="388307"/>
                </a:cubicBezTo>
                <a:cubicBezTo>
                  <a:pt x="1251832" y="397712"/>
                  <a:pt x="1264190" y="406626"/>
                  <a:pt x="1277655" y="413359"/>
                </a:cubicBezTo>
                <a:cubicBezTo>
                  <a:pt x="1313493" y="431278"/>
                  <a:pt x="1351902" y="428789"/>
                  <a:pt x="1390389" y="438411"/>
                </a:cubicBezTo>
                <a:cubicBezTo>
                  <a:pt x="1416008" y="444816"/>
                  <a:pt x="1440493" y="455112"/>
                  <a:pt x="1465545" y="463463"/>
                </a:cubicBezTo>
                <a:lnTo>
                  <a:pt x="1503124" y="475989"/>
                </a:lnTo>
                <a:cubicBezTo>
                  <a:pt x="1609595" y="546970"/>
                  <a:pt x="1444669" y="430060"/>
                  <a:pt x="1590806" y="576197"/>
                </a:cubicBezTo>
                <a:cubicBezTo>
                  <a:pt x="1643146" y="628537"/>
                  <a:pt x="1617755" y="599603"/>
                  <a:pt x="1665962" y="663879"/>
                </a:cubicBezTo>
                <a:cubicBezTo>
                  <a:pt x="1674897" y="690684"/>
                  <a:pt x="1680686" y="719038"/>
                  <a:pt x="1703540" y="739035"/>
                </a:cubicBezTo>
                <a:cubicBezTo>
                  <a:pt x="1808859" y="831189"/>
                  <a:pt x="1741723" y="764389"/>
                  <a:pt x="1816274" y="801665"/>
                </a:cubicBezTo>
                <a:cubicBezTo>
                  <a:pt x="1913402" y="850229"/>
                  <a:pt x="1796977" y="807759"/>
                  <a:pt x="1891430" y="839243"/>
                </a:cubicBezTo>
                <a:cubicBezTo>
                  <a:pt x="1899781" y="847594"/>
                  <a:pt x="1907260" y="856918"/>
                  <a:pt x="1916482" y="864296"/>
                </a:cubicBezTo>
                <a:cubicBezTo>
                  <a:pt x="1928238" y="873701"/>
                  <a:pt x="1943416" y="878703"/>
                  <a:pt x="1954061" y="889348"/>
                </a:cubicBezTo>
                <a:cubicBezTo>
                  <a:pt x="1964706" y="899993"/>
                  <a:pt x="1969475" y="915361"/>
                  <a:pt x="1979113" y="926926"/>
                </a:cubicBezTo>
                <a:cubicBezTo>
                  <a:pt x="1990454" y="940535"/>
                  <a:pt x="2005350" y="950895"/>
                  <a:pt x="2016691" y="964504"/>
                </a:cubicBezTo>
                <a:cubicBezTo>
                  <a:pt x="2026329" y="976069"/>
                  <a:pt x="2031098" y="991437"/>
                  <a:pt x="2041743" y="1002082"/>
                </a:cubicBezTo>
                <a:cubicBezTo>
                  <a:pt x="2052388" y="1012727"/>
                  <a:pt x="2067991" y="1017221"/>
                  <a:pt x="2079321" y="1027134"/>
                </a:cubicBezTo>
                <a:cubicBezTo>
                  <a:pt x="2101540" y="1046576"/>
                  <a:pt x="2121074" y="1068887"/>
                  <a:pt x="2141951" y="1089764"/>
                </a:cubicBezTo>
                <a:cubicBezTo>
                  <a:pt x="2163998" y="1155906"/>
                  <a:pt x="2147153" y="1116356"/>
                  <a:pt x="2204581" y="1202498"/>
                </a:cubicBezTo>
                <a:lnTo>
                  <a:pt x="2229633" y="1240076"/>
                </a:lnTo>
                <a:cubicBezTo>
                  <a:pt x="2258860" y="1283916"/>
                  <a:pt x="2267212" y="1306883"/>
                  <a:pt x="2329841" y="1327759"/>
                </a:cubicBezTo>
                <a:lnTo>
                  <a:pt x="2404998" y="1352811"/>
                </a:lnTo>
                <a:lnTo>
                  <a:pt x="2442576" y="1365337"/>
                </a:lnTo>
                <a:cubicBezTo>
                  <a:pt x="2450927" y="1377863"/>
                  <a:pt x="2454862" y="1394936"/>
                  <a:pt x="2467628" y="1402915"/>
                </a:cubicBezTo>
                <a:cubicBezTo>
                  <a:pt x="2494881" y="1419948"/>
                  <a:pt x="2559041" y="1430339"/>
                  <a:pt x="2592888" y="1440493"/>
                </a:cubicBezTo>
                <a:cubicBezTo>
                  <a:pt x="2618181" y="1448081"/>
                  <a:pt x="2646072" y="1450897"/>
                  <a:pt x="2668044" y="1465545"/>
                </a:cubicBezTo>
                <a:cubicBezTo>
                  <a:pt x="2692956" y="1482153"/>
                  <a:pt x="2712084" y="1499666"/>
                  <a:pt x="2743200" y="1503123"/>
                </a:cubicBezTo>
                <a:cubicBezTo>
                  <a:pt x="2805585" y="1510055"/>
                  <a:pt x="2868461" y="1511474"/>
                  <a:pt x="2931091" y="1515649"/>
                </a:cubicBezTo>
                <a:cubicBezTo>
                  <a:pt x="3042116" y="1552657"/>
                  <a:pt x="2980001" y="1537785"/>
                  <a:pt x="3118981" y="1553227"/>
                </a:cubicBezTo>
                <a:cubicBezTo>
                  <a:pt x="3291986" y="1639730"/>
                  <a:pt x="3054318" y="1514294"/>
                  <a:pt x="3206663" y="1615857"/>
                </a:cubicBezTo>
                <a:cubicBezTo>
                  <a:pt x="3224698" y="1627881"/>
                  <a:pt x="3295373" y="1637460"/>
                  <a:pt x="3306871" y="1640909"/>
                </a:cubicBezTo>
                <a:cubicBezTo>
                  <a:pt x="3328408" y="1647370"/>
                  <a:pt x="3348625" y="1657610"/>
                  <a:pt x="3369502" y="1665961"/>
                </a:cubicBezTo>
                <a:cubicBezTo>
                  <a:pt x="3530031" y="1826490"/>
                  <a:pt x="3400114" y="1714704"/>
                  <a:pt x="3933173" y="1691013"/>
                </a:cubicBezTo>
                <a:cubicBezTo>
                  <a:pt x="3971242" y="1689321"/>
                  <a:pt x="3975489" y="1668030"/>
                  <a:pt x="4008329" y="1653435"/>
                </a:cubicBezTo>
                <a:cubicBezTo>
                  <a:pt x="4032460" y="1642710"/>
                  <a:pt x="4061513" y="1643031"/>
                  <a:pt x="4083485" y="1628383"/>
                </a:cubicBezTo>
                <a:cubicBezTo>
                  <a:pt x="4096011" y="1620032"/>
                  <a:pt x="4107306" y="1609445"/>
                  <a:pt x="4121063" y="1603331"/>
                </a:cubicBezTo>
                <a:cubicBezTo>
                  <a:pt x="4145194" y="1592606"/>
                  <a:pt x="4174247" y="1592927"/>
                  <a:pt x="4196219" y="1578279"/>
                </a:cubicBezTo>
                <a:cubicBezTo>
                  <a:pt x="4303921" y="1506480"/>
                  <a:pt x="4167650" y="1592564"/>
                  <a:pt x="4271376" y="1540701"/>
                </a:cubicBezTo>
                <a:cubicBezTo>
                  <a:pt x="4284841" y="1533968"/>
                  <a:pt x="4296428" y="1524000"/>
                  <a:pt x="4308954" y="1515649"/>
                </a:cubicBezTo>
                <a:cubicBezTo>
                  <a:pt x="4339185" y="1470303"/>
                  <a:pt x="4320541" y="1484804"/>
                  <a:pt x="4359058" y="146554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2" name="Freeform 11"/>
          <p:cNvSpPr/>
          <p:nvPr/>
        </p:nvSpPr>
        <p:spPr>
          <a:xfrm>
            <a:off x="3478214" y="2379663"/>
            <a:ext cx="4359275" cy="1257300"/>
          </a:xfrm>
          <a:custGeom>
            <a:avLst/>
            <a:gdLst>
              <a:gd name="connsiteX0" fmla="*/ 0 w 4359058"/>
              <a:gd name="connsiteY0" fmla="*/ 989556 h 1257062"/>
              <a:gd name="connsiteX1" fmla="*/ 100208 w 4359058"/>
              <a:gd name="connsiteY1" fmla="*/ 1039660 h 1257062"/>
              <a:gd name="connsiteX2" fmla="*/ 137787 w 4359058"/>
              <a:gd name="connsiteY2" fmla="*/ 1052187 h 1257062"/>
              <a:gd name="connsiteX3" fmla="*/ 338203 w 4359058"/>
              <a:gd name="connsiteY3" fmla="*/ 1077239 h 1257062"/>
              <a:gd name="connsiteX4" fmla="*/ 413359 w 4359058"/>
              <a:gd name="connsiteY4" fmla="*/ 1102291 h 1257062"/>
              <a:gd name="connsiteX5" fmla="*/ 450937 w 4359058"/>
              <a:gd name="connsiteY5" fmla="*/ 1114817 h 1257062"/>
              <a:gd name="connsiteX6" fmla="*/ 526093 w 4359058"/>
              <a:gd name="connsiteY6" fmla="*/ 1164921 h 1257062"/>
              <a:gd name="connsiteX7" fmla="*/ 739036 w 4359058"/>
              <a:gd name="connsiteY7" fmla="*/ 1215025 h 1257062"/>
              <a:gd name="connsiteX8" fmla="*/ 776614 w 4359058"/>
              <a:gd name="connsiteY8" fmla="*/ 1227551 h 1257062"/>
              <a:gd name="connsiteX9" fmla="*/ 876822 w 4359058"/>
              <a:gd name="connsiteY9" fmla="*/ 1252603 h 1257062"/>
              <a:gd name="connsiteX10" fmla="*/ 1252603 w 4359058"/>
              <a:gd name="connsiteY10" fmla="*/ 1240077 h 1257062"/>
              <a:gd name="connsiteX11" fmla="*/ 1327759 w 4359058"/>
              <a:gd name="connsiteY11" fmla="*/ 1177447 h 1257062"/>
              <a:gd name="connsiteX12" fmla="*/ 1402915 w 4359058"/>
              <a:gd name="connsiteY12" fmla="*/ 1152395 h 1257062"/>
              <a:gd name="connsiteX13" fmla="*/ 1453019 w 4359058"/>
              <a:gd name="connsiteY13" fmla="*/ 1139869 h 1257062"/>
              <a:gd name="connsiteX14" fmla="*/ 1565754 w 4359058"/>
              <a:gd name="connsiteY14" fmla="*/ 1127343 h 1257062"/>
              <a:gd name="connsiteX15" fmla="*/ 1653436 w 4359058"/>
              <a:gd name="connsiteY15" fmla="*/ 1114817 h 1257062"/>
              <a:gd name="connsiteX16" fmla="*/ 1766170 w 4359058"/>
              <a:gd name="connsiteY16" fmla="*/ 1077239 h 1257062"/>
              <a:gd name="connsiteX17" fmla="*/ 1803748 w 4359058"/>
              <a:gd name="connsiteY17" fmla="*/ 1064713 h 1257062"/>
              <a:gd name="connsiteX18" fmla="*/ 1891430 w 4359058"/>
              <a:gd name="connsiteY18" fmla="*/ 1052187 h 1257062"/>
              <a:gd name="connsiteX19" fmla="*/ 1916482 w 4359058"/>
              <a:gd name="connsiteY19" fmla="*/ 1027134 h 1257062"/>
              <a:gd name="connsiteX20" fmla="*/ 1979113 w 4359058"/>
              <a:gd name="connsiteY20" fmla="*/ 1014608 h 1257062"/>
              <a:gd name="connsiteX21" fmla="*/ 2091847 w 4359058"/>
              <a:gd name="connsiteY21" fmla="*/ 989556 h 1257062"/>
              <a:gd name="connsiteX22" fmla="*/ 2167003 w 4359058"/>
              <a:gd name="connsiteY22" fmla="*/ 939452 h 1257062"/>
              <a:gd name="connsiteX23" fmla="*/ 2204581 w 4359058"/>
              <a:gd name="connsiteY23" fmla="*/ 914400 h 1257062"/>
              <a:gd name="connsiteX24" fmla="*/ 2279737 w 4359058"/>
              <a:gd name="connsiteY24" fmla="*/ 889348 h 1257062"/>
              <a:gd name="connsiteX25" fmla="*/ 2317315 w 4359058"/>
              <a:gd name="connsiteY25" fmla="*/ 876822 h 1257062"/>
              <a:gd name="connsiteX26" fmla="*/ 2354893 w 4359058"/>
              <a:gd name="connsiteY26" fmla="*/ 851770 h 1257062"/>
              <a:gd name="connsiteX27" fmla="*/ 2480154 w 4359058"/>
              <a:gd name="connsiteY27" fmla="*/ 814192 h 1257062"/>
              <a:gd name="connsiteX28" fmla="*/ 2592888 w 4359058"/>
              <a:gd name="connsiteY28" fmla="*/ 789140 h 1257062"/>
              <a:gd name="connsiteX29" fmla="*/ 2668044 w 4359058"/>
              <a:gd name="connsiteY29" fmla="*/ 751562 h 1257062"/>
              <a:gd name="connsiteX30" fmla="*/ 2718148 w 4359058"/>
              <a:gd name="connsiteY30" fmla="*/ 739036 h 1257062"/>
              <a:gd name="connsiteX31" fmla="*/ 2768252 w 4359058"/>
              <a:gd name="connsiteY31" fmla="*/ 713984 h 1257062"/>
              <a:gd name="connsiteX32" fmla="*/ 2918565 w 4359058"/>
              <a:gd name="connsiteY32" fmla="*/ 688932 h 1257062"/>
              <a:gd name="connsiteX33" fmla="*/ 3043825 w 4359058"/>
              <a:gd name="connsiteY33" fmla="*/ 663880 h 1257062"/>
              <a:gd name="connsiteX34" fmla="*/ 3093929 w 4359058"/>
              <a:gd name="connsiteY34" fmla="*/ 651354 h 1257062"/>
              <a:gd name="connsiteX35" fmla="*/ 3169085 w 4359058"/>
              <a:gd name="connsiteY35" fmla="*/ 626302 h 1257062"/>
              <a:gd name="connsiteX36" fmla="*/ 3206663 w 4359058"/>
              <a:gd name="connsiteY36" fmla="*/ 613776 h 1257062"/>
              <a:gd name="connsiteX37" fmla="*/ 3256767 w 4359058"/>
              <a:gd name="connsiteY37" fmla="*/ 601250 h 1257062"/>
              <a:gd name="connsiteX38" fmla="*/ 3331924 w 4359058"/>
              <a:gd name="connsiteY38" fmla="*/ 576197 h 1257062"/>
              <a:gd name="connsiteX39" fmla="*/ 3369502 w 4359058"/>
              <a:gd name="connsiteY39" fmla="*/ 563671 h 1257062"/>
              <a:gd name="connsiteX40" fmla="*/ 3432132 w 4359058"/>
              <a:gd name="connsiteY40" fmla="*/ 551145 h 1257062"/>
              <a:gd name="connsiteX41" fmla="*/ 3507288 w 4359058"/>
              <a:gd name="connsiteY41" fmla="*/ 526093 h 1257062"/>
              <a:gd name="connsiteX42" fmla="*/ 3594970 w 4359058"/>
              <a:gd name="connsiteY42" fmla="*/ 501041 h 1257062"/>
              <a:gd name="connsiteX43" fmla="*/ 3645074 w 4359058"/>
              <a:gd name="connsiteY43" fmla="*/ 475989 h 1257062"/>
              <a:gd name="connsiteX44" fmla="*/ 3682652 w 4359058"/>
              <a:gd name="connsiteY44" fmla="*/ 463463 h 1257062"/>
              <a:gd name="connsiteX45" fmla="*/ 3770335 w 4359058"/>
              <a:gd name="connsiteY45" fmla="*/ 413359 h 1257062"/>
              <a:gd name="connsiteX46" fmla="*/ 3807913 w 4359058"/>
              <a:gd name="connsiteY46" fmla="*/ 400833 h 1257062"/>
              <a:gd name="connsiteX47" fmla="*/ 3983277 w 4359058"/>
              <a:gd name="connsiteY47" fmla="*/ 300625 h 1257062"/>
              <a:gd name="connsiteX48" fmla="*/ 4020855 w 4359058"/>
              <a:gd name="connsiteY48" fmla="*/ 275573 h 1257062"/>
              <a:gd name="connsiteX49" fmla="*/ 4058433 w 4359058"/>
              <a:gd name="connsiteY49" fmla="*/ 250521 h 1257062"/>
              <a:gd name="connsiteX50" fmla="*/ 4096011 w 4359058"/>
              <a:gd name="connsiteY50" fmla="*/ 237995 h 1257062"/>
              <a:gd name="connsiteX51" fmla="*/ 4133589 w 4359058"/>
              <a:gd name="connsiteY51" fmla="*/ 212943 h 1257062"/>
              <a:gd name="connsiteX52" fmla="*/ 4208745 w 4359058"/>
              <a:gd name="connsiteY52" fmla="*/ 187891 h 1257062"/>
              <a:gd name="connsiteX53" fmla="*/ 4233798 w 4359058"/>
              <a:gd name="connsiteY53" fmla="*/ 162839 h 1257062"/>
              <a:gd name="connsiteX54" fmla="*/ 4283902 w 4359058"/>
              <a:gd name="connsiteY54" fmla="*/ 87682 h 1257062"/>
              <a:gd name="connsiteX55" fmla="*/ 4321480 w 4359058"/>
              <a:gd name="connsiteY55" fmla="*/ 62630 h 1257062"/>
              <a:gd name="connsiteX56" fmla="*/ 4359058 w 4359058"/>
              <a:gd name="connsiteY56" fmla="*/ 0 h 125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257062">
                <a:moveTo>
                  <a:pt x="0" y="989556"/>
                </a:moveTo>
                <a:cubicBezTo>
                  <a:pt x="162987" y="1016720"/>
                  <a:pt x="17808" y="973740"/>
                  <a:pt x="100208" y="1039660"/>
                </a:cubicBezTo>
                <a:cubicBezTo>
                  <a:pt x="110519" y="1047908"/>
                  <a:pt x="124977" y="1048984"/>
                  <a:pt x="137787" y="1052187"/>
                </a:cubicBezTo>
                <a:cubicBezTo>
                  <a:pt x="211740" y="1070676"/>
                  <a:pt x="252648" y="1069461"/>
                  <a:pt x="338203" y="1077239"/>
                </a:cubicBezTo>
                <a:lnTo>
                  <a:pt x="413359" y="1102291"/>
                </a:lnTo>
                <a:cubicBezTo>
                  <a:pt x="425885" y="1106466"/>
                  <a:pt x="439951" y="1107493"/>
                  <a:pt x="450937" y="1114817"/>
                </a:cubicBezTo>
                <a:lnTo>
                  <a:pt x="526093" y="1164921"/>
                </a:lnTo>
                <a:cubicBezTo>
                  <a:pt x="587520" y="1257062"/>
                  <a:pt x="529631" y="1191758"/>
                  <a:pt x="739036" y="1215025"/>
                </a:cubicBezTo>
                <a:cubicBezTo>
                  <a:pt x="752159" y="1216483"/>
                  <a:pt x="763805" y="1224349"/>
                  <a:pt x="776614" y="1227551"/>
                </a:cubicBezTo>
                <a:lnTo>
                  <a:pt x="876822" y="1252603"/>
                </a:lnTo>
                <a:cubicBezTo>
                  <a:pt x="1002082" y="1248428"/>
                  <a:pt x="1127788" y="1251424"/>
                  <a:pt x="1252603" y="1240077"/>
                </a:cubicBezTo>
                <a:cubicBezTo>
                  <a:pt x="1279292" y="1237651"/>
                  <a:pt x="1309692" y="1187484"/>
                  <a:pt x="1327759" y="1177447"/>
                </a:cubicBezTo>
                <a:cubicBezTo>
                  <a:pt x="1350843" y="1164623"/>
                  <a:pt x="1377296" y="1158800"/>
                  <a:pt x="1402915" y="1152395"/>
                </a:cubicBezTo>
                <a:cubicBezTo>
                  <a:pt x="1419616" y="1148220"/>
                  <a:pt x="1436004" y="1142487"/>
                  <a:pt x="1453019" y="1139869"/>
                </a:cubicBezTo>
                <a:cubicBezTo>
                  <a:pt x="1490389" y="1134120"/>
                  <a:pt x="1528236" y="1132033"/>
                  <a:pt x="1565754" y="1127343"/>
                </a:cubicBezTo>
                <a:cubicBezTo>
                  <a:pt x="1595050" y="1123681"/>
                  <a:pt x="1624209" y="1118992"/>
                  <a:pt x="1653436" y="1114817"/>
                </a:cubicBezTo>
                <a:lnTo>
                  <a:pt x="1766170" y="1077239"/>
                </a:lnTo>
                <a:cubicBezTo>
                  <a:pt x="1778696" y="1073064"/>
                  <a:pt x="1790677" y="1066580"/>
                  <a:pt x="1803748" y="1064713"/>
                </a:cubicBezTo>
                <a:lnTo>
                  <a:pt x="1891430" y="1052187"/>
                </a:lnTo>
                <a:cubicBezTo>
                  <a:pt x="1899781" y="1043836"/>
                  <a:pt x="1905627" y="1031786"/>
                  <a:pt x="1916482" y="1027134"/>
                </a:cubicBezTo>
                <a:cubicBezTo>
                  <a:pt x="1936051" y="1018747"/>
                  <a:pt x="1958166" y="1018417"/>
                  <a:pt x="1979113" y="1014608"/>
                </a:cubicBezTo>
                <a:cubicBezTo>
                  <a:pt x="2000332" y="1010750"/>
                  <a:pt x="2064986" y="1004479"/>
                  <a:pt x="2091847" y="989556"/>
                </a:cubicBezTo>
                <a:cubicBezTo>
                  <a:pt x="2118167" y="974934"/>
                  <a:pt x="2141951" y="956153"/>
                  <a:pt x="2167003" y="939452"/>
                </a:cubicBezTo>
                <a:cubicBezTo>
                  <a:pt x="2179529" y="931101"/>
                  <a:pt x="2190299" y="919161"/>
                  <a:pt x="2204581" y="914400"/>
                </a:cubicBezTo>
                <a:lnTo>
                  <a:pt x="2279737" y="889348"/>
                </a:lnTo>
                <a:cubicBezTo>
                  <a:pt x="2292263" y="885173"/>
                  <a:pt x="2306329" y="884146"/>
                  <a:pt x="2317315" y="876822"/>
                </a:cubicBezTo>
                <a:cubicBezTo>
                  <a:pt x="2329841" y="868471"/>
                  <a:pt x="2341136" y="857884"/>
                  <a:pt x="2354893" y="851770"/>
                </a:cubicBezTo>
                <a:cubicBezTo>
                  <a:pt x="2386117" y="837893"/>
                  <a:pt x="2443719" y="822289"/>
                  <a:pt x="2480154" y="814192"/>
                </a:cubicBezTo>
                <a:cubicBezTo>
                  <a:pt x="2538271" y="801277"/>
                  <a:pt x="2539429" y="804414"/>
                  <a:pt x="2592888" y="789140"/>
                </a:cubicBezTo>
                <a:cubicBezTo>
                  <a:pt x="2698450" y="758979"/>
                  <a:pt x="2558250" y="798617"/>
                  <a:pt x="2668044" y="751562"/>
                </a:cubicBezTo>
                <a:cubicBezTo>
                  <a:pt x="2683867" y="744781"/>
                  <a:pt x="2702029" y="745081"/>
                  <a:pt x="2718148" y="739036"/>
                </a:cubicBezTo>
                <a:cubicBezTo>
                  <a:pt x="2735632" y="732480"/>
                  <a:pt x="2750768" y="720540"/>
                  <a:pt x="2768252" y="713984"/>
                </a:cubicBezTo>
                <a:cubicBezTo>
                  <a:pt x="2813354" y="697071"/>
                  <a:pt x="2874914" y="696207"/>
                  <a:pt x="2918565" y="688932"/>
                </a:cubicBezTo>
                <a:cubicBezTo>
                  <a:pt x="2960566" y="681932"/>
                  <a:pt x="3002516" y="674207"/>
                  <a:pt x="3043825" y="663880"/>
                </a:cubicBezTo>
                <a:cubicBezTo>
                  <a:pt x="3060526" y="659705"/>
                  <a:pt x="3077440" y="656301"/>
                  <a:pt x="3093929" y="651354"/>
                </a:cubicBezTo>
                <a:cubicBezTo>
                  <a:pt x="3119222" y="643766"/>
                  <a:pt x="3144033" y="634653"/>
                  <a:pt x="3169085" y="626302"/>
                </a:cubicBezTo>
                <a:cubicBezTo>
                  <a:pt x="3181611" y="622127"/>
                  <a:pt x="3193854" y="616978"/>
                  <a:pt x="3206663" y="613776"/>
                </a:cubicBezTo>
                <a:cubicBezTo>
                  <a:pt x="3223364" y="609601"/>
                  <a:pt x="3240278" y="606197"/>
                  <a:pt x="3256767" y="601250"/>
                </a:cubicBezTo>
                <a:cubicBezTo>
                  <a:pt x="3282061" y="593662"/>
                  <a:pt x="3306872" y="584548"/>
                  <a:pt x="3331924" y="576197"/>
                </a:cubicBezTo>
                <a:cubicBezTo>
                  <a:pt x="3344450" y="572022"/>
                  <a:pt x="3356555" y="566260"/>
                  <a:pt x="3369502" y="563671"/>
                </a:cubicBezTo>
                <a:cubicBezTo>
                  <a:pt x="3390379" y="559496"/>
                  <a:pt x="3411592" y="556747"/>
                  <a:pt x="3432132" y="551145"/>
                </a:cubicBezTo>
                <a:cubicBezTo>
                  <a:pt x="3457609" y="544197"/>
                  <a:pt x="3481669" y="532498"/>
                  <a:pt x="3507288" y="526093"/>
                </a:cubicBezTo>
                <a:cubicBezTo>
                  <a:pt x="3532713" y="519737"/>
                  <a:pt x="3569812" y="511823"/>
                  <a:pt x="3594970" y="501041"/>
                </a:cubicBezTo>
                <a:cubicBezTo>
                  <a:pt x="3612133" y="493685"/>
                  <a:pt x="3627911" y="483345"/>
                  <a:pt x="3645074" y="475989"/>
                </a:cubicBezTo>
                <a:cubicBezTo>
                  <a:pt x="3657210" y="470788"/>
                  <a:pt x="3670842" y="469368"/>
                  <a:pt x="3682652" y="463463"/>
                </a:cubicBezTo>
                <a:cubicBezTo>
                  <a:pt x="3808449" y="400564"/>
                  <a:pt x="3616612" y="479239"/>
                  <a:pt x="3770335" y="413359"/>
                </a:cubicBezTo>
                <a:cubicBezTo>
                  <a:pt x="3782471" y="408158"/>
                  <a:pt x="3795893" y="406297"/>
                  <a:pt x="3807913" y="400833"/>
                </a:cubicBezTo>
                <a:cubicBezTo>
                  <a:pt x="3907807" y="355427"/>
                  <a:pt x="3899013" y="356801"/>
                  <a:pt x="3983277" y="300625"/>
                </a:cubicBezTo>
                <a:lnTo>
                  <a:pt x="4020855" y="275573"/>
                </a:lnTo>
                <a:cubicBezTo>
                  <a:pt x="4033381" y="267222"/>
                  <a:pt x="4044151" y="255282"/>
                  <a:pt x="4058433" y="250521"/>
                </a:cubicBezTo>
                <a:cubicBezTo>
                  <a:pt x="4070959" y="246346"/>
                  <a:pt x="4084201" y="243900"/>
                  <a:pt x="4096011" y="237995"/>
                </a:cubicBezTo>
                <a:cubicBezTo>
                  <a:pt x="4109476" y="231262"/>
                  <a:pt x="4119832" y="219057"/>
                  <a:pt x="4133589" y="212943"/>
                </a:cubicBezTo>
                <a:cubicBezTo>
                  <a:pt x="4157720" y="202218"/>
                  <a:pt x="4208745" y="187891"/>
                  <a:pt x="4208745" y="187891"/>
                </a:cubicBezTo>
                <a:cubicBezTo>
                  <a:pt x="4217096" y="179540"/>
                  <a:pt x="4226712" y="172287"/>
                  <a:pt x="4233798" y="162839"/>
                </a:cubicBezTo>
                <a:cubicBezTo>
                  <a:pt x="4251863" y="138752"/>
                  <a:pt x="4258850" y="104383"/>
                  <a:pt x="4283902" y="87682"/>
                </a:cubicBezTo>
                <a:lnTo>
                  <a:pt x="4321480" y="62630"/>
                </a:lnTo>
                <a:cubicBezTo>
                  <a:pt x="4351711" y="17284"/>
                  <a:pt x="4339799" y="38517"/>
                  <a:pt x="4359058"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3" name="TextBox 12"/>
          <p:cNvSpPr txBox="1">
            <a:spLocks noChangeArrowheads="1"/>
          </p:cNvSpPr>
          <p:nvPr/>
        </p:nvSpPr>
        <p:spPr bwMode="auto">
          <a:xfrm>
            <a:off x="5410200" y="4495800"/>
            <a:ext cx="280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Many training examples</a:t>
            </a:r>
          </a:p>
        </p:txBody>
      </p:sp>
      <p:sp>
        <p:nvSpPr>
          <p:cNvPr id="14" name="TextBox 13"/>
          <p:cNvSpPr txBox="1">
            <a:spLocks noChangeArrowheads="1"/>
          </p:cNvSpPr>
          <p:nvPr/>
        </p:nvSpPr>
        <p:spPr bwMode="auto">
          <a:xfrm>
            <a:off x="6553201" y="3048000"/>
            <a:ext cx="265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Few training examples</a:t>
            </a:r>
          </a:p>
        </p:txBody>
      </p:sp>
      <p:sp>
        <p:nvSpPr>
          <p:cNvPr id="16" name="Rectangle 15"/>
          <p:cNvSpPr/>
          <p:nvPr/>
        </p:nvSpPr>
        <p:spPr>
          <a:xfrm>
            <a:off x="3467100" y="1905000"/>
            <a:ext cx="57531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7592" name="Group 12"/>
          <p:cNvGrpSpPr>
            <a:grpSpLocks/>
          </p:cNvGrpSpPr>
          <p:nvPr/>
        </p:nvGrpSpPr>
        <p:grpSpPr bwMode="auto">
          <a:xfrm>
            <a:off x="3059114" y="2668589"/>
            <a:ext cx="5329237" cy="3629025"/>
            <a:chOff x="1535703" y="2667794"/>
            <a:chExt cx="5328227" cy="3630493"/>
          </a:xfrm>
        </p:grpSpPr>
        <p:cxnSp>
          <p:nvCxnSpPr>
            <p:cNvPr id="5" name="Straight Arrow Connector 4"/>
            <p:cNvCxnSpPr/>
            <p:nvPr/>
          </p:nvCxnSpPr>
          <p:spPr>
            <a:xfrm rot="5400000" flipH="1" flipV="1">
              <a:off x="304674" y="4267053"/>
              <a:ext cx="3200106"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905520" y="5867900"/>
              <a:ext cx="44187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597" name="TextBox 7"/>
            <p:cNvSpPr txBox="1">
              <a:spLocks noChangeArrowheads="1"/>
            </p:cNvSpPr>
            <p:nvPr/>
          </p:nvSpPr>
          <p:spPr bwMode="auto">
            <a:xfrm>
              <a:off x="3550796" y="58674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Complexity</a:t>
              </a:r>
            </a:p>
          </p:txBody>
        </p:sp>
        <p:sp>
          <p:nvSpPr>
            <p:cNvPr id="67598" name="TextBox 8"/>
            <p:cNvSpPr txBox="1">
              <a:spLocks noChangeArrowheads="1"/>
            </p:cNvSpPr>
            <p:nvPr/>
          </p:nvSpPr>
          <p:spPr bwMode="auto">
            <a:xfrm>
              <a:off x="5791200" y="5867400"/>
              <a:ext cx="1072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Low Bias</a:t>
              </a:r>
            </a:p>
            <a:p>
              <a:pPr eaLnBrk="1" hangingPunct="1">
                <a:spcBef>
                  <a:spcPct val="0"/>
                </a:spcBef>
                <a:buFontTx/>
                <a:buNone/>
              </a:pPr>
              <a:r>
                <a:rPr lang="en-US" altLang="en-US" sz="1100">
                  <a:solidFill>
                    <a:srgbClr val="000000"/>
                  </a:solidFill>
                </a:rPr>
                <a:t>High Variance</a:t>
              </a:r>
            </a:p>
          </p:txBody>
        </p:sp>
        <p:sp>
          <p:nvSpPr>
            <p:cNvPr id="67599" name="TextBox 9"/>
            <p:cNvSpPr txBox="1">
              <a:spLocks noChangeArrowheads="1"/>
            </p:cNvSpPr>
            <p:nvPr/>
          </p:nvSpPr>
          <p:spPr bwMode="auto">
            <a:xfrm>
              <a:off x="1676400" y="5867400"/>
              <a:ext cx="10406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High Bias</a:t>
              </a:r>
            </a:p>
            <a:p>
              <a:pPr eaLnBrk="1" hangingPunct="1">
                <a:spcBef>
                  <a:spcPct val="0"/>
                </a:spcBef>
                <a:buFontTx/>
                <a:buNone/>
              </a:pPr>
              <a:r>
                <a:rPr lang="en-US" altLang="en-US" sz="1100">
                  <a:solidFill>
                    <a:srgbClr val="000000"/>
                  </a:solidFill>
                </a:rPr>
                <a:t>Low Variance</a:t>
              </a:r>
            </a:p>
          </p:txBody>
        </p:sp>
        <p:sp>
          <p:nvSpPr>
            <p:cNvPr id="67600" name="TextBox 10"/>
            <p:cNvSpPr txBox="1">
              <a:spLocks noChangeArrowheads="1"/>
            </p:cNvSpPr>
            <p:nvPr/>
          </p:nvSpPr>
          <p:spPr bwMode="auto">
            <a:xfrm rot="-5400000">
              <a:off x="1127593" y="4141670"/>
              <a:ext cx="1185483" cy="3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Test Error</a:t>
              </a:r>
            </a:p>
          </p:txBody>
        </p:sp>
      </p:grpSp>
      <p:sp>
        <p:nvSpPr>
          <p:cNvPr id="15" name="Rectangle 14"/>
          <p:cNvSpPr/>
          <p:nvPr/>
        </p:nvSpPr>
        <p:spPr>
          <a:xfrm>
            <a:off x="3467100" y="3810000"/>
            <a:ext cx="47625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TextBox 17"/>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764013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15"/>
                                        </p:tgtEl>
                                        <p:attrNameLst>
                                          <p:attrName>ppt_x</p:attrName>
                                        </p:attrNameLst>
                                      </p:cBhvr>
                                      <p:tavLst>
                                        <p:tav tm="0">
                                          <p:val>
                                            <p:strVal val="ppt_x"/>
                                          </p:val>
                                        </p:tav>
                                        <p:tav tm="100000">
                                          <p:val>
                                            <p:strVal val="1+ppt_w/2"/>
                                          </p:val>
                                        </p:tav>
                                      </p:tavLst>
                                    </p:anim>
                                    <p:anim calcmode="lin" valueType="num">
                                      <p:cBhvr additive="base">
                                        <p:cTn id="9" dur="1000"/>
                                        <p:tgtEl>
                                          <p:spTgt spid="15"/>
                                        </p:tgtEl>
                                        <p:attrNameLst>
                                          <p:attrName>ppt_y</p:attrName>
                                        </p:attrNameLst>
                                      </p:cBhvr>
                                      <p:tavLst>
                                        <p:tav tm="0">
                                          <p:val>
                                            <p:strVal val="ppt_y"/>
                                          </p:val>
                                        </p:tav>
                                        <p:tav tm="100000">
                                          <p:val>
                                            <p:strVal val="ppt_y"/>
                                          </p:val>
                                        </p:tav>
                                      </p:tavLst>
                                    </p:anim>
                                    <p:set>
                                      <p:cBhvr>
                                        <p:cTn id="10" dur="1" fill="hold">
                                          <p:stCondLst>
                                            <p:cond delay="999"/>
                                          </p:stCondLst>
                                        </p:cTn>
                                        <p:tgtEl>
                                          <p:spTgt spid="15"/>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16"/>
                                        </p:tgtEl>
                                        <p:attrNameLst>
                                          <p:attrName>ppt_x</p:attrName>
                                        </p:attrNameLst>
                                      </p:cBhvr>
                                      <p:tavLst>
                                        <p:tav tm="0">
                                          <p:val>
                                            <p:strVal val="ppt_x"/>
                                          </p:val>
                                        </p:tav>
                                        <p:tav tm="100000">
                                          <p:val>
                                            <p:strVal val="1+ppt_w/2"/>
                                          </p:val>
                                        </p:tav>
                                      </p:tavLst>
                                    </p:anim>
                                    <p:anim calcmode="lin" valueType="num">
                                      <p:cBhvr additive="base">
                                        <p:cTn id="20" dur="1000"/>
                                        <p:tgtEl>
                                          <p:spTgt spid="16"/>
                                        </p:tgtEl>
                                        <p:attrNameLst>
                                          <p:attrName>ppt_y</p:attrName>
                                        </p:attrNameLst>
                                      </p:cBhvr>
                                      <p:tavLst>
                                        <p:tav tm="0">
                                          <p:val>
                                            <p:strVal val="ppt_y"/>
                                          </p:val>
                                        </p:tav>
                                        <p:tav tm="100000">
                                          <p:val>
                                            <p:strVal val="ppt_y"/>
                                          </p:val>
                                        </p:tav>
                                      </p:tavLst>
                                    </p:anim>
                                    <p:set>
                                      <p:cBhvr>
                                        <p:cTn id="21" dur="1" fill="hold">
                                          <p:stCondLst>
                                            <p:cond delay="999"/>
                                          </p:stCondLst>
                                        </p:cTn>
                                        <p:tgtEl>
                                          <p:spTgt spid="16"/>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Effect of Training Size</a:t>
            </a:r>
          </a:p>
        </p:txBody>
      </p:sp>
      <p:sp>
        <p:nvSpPr>
          <p:cNvPr id="10" name="Freeform 9"/>
          <p:cNvSpPr/>
          <p:nvPr/>
        </p:nvSpPr>
        <p:spPr>
          <a:xfrm>
            <a:off x="3452814" y="3644901"/>
            <a:ext cx="4384675" cy="1349375"/>
          </a:xfrm>
          <a:custGeom>
            <a:avLst/>
            <a:gdLst>
              <a:gd name="connsiteX0" fmla="*/ 0 w 4384110"/>
              <a:gd name="connsiteY0" fmla="*/ 0 h 1349049"/>
              <a:gd name="connsiteX1" fmla="*/ 25052 w 4384110"/>
              <a:gd name="connsiteY1" fmla="*/ 112734 h 1349049"/>
              <a:gd name="connsiteX2" fmla="*/ 75156 w 4384110"/>
              <a:gd name="connsiteY2" fmla="*/ 187890 h 1349049"/>
              <a:gd name="connsiteX3" fmla="*/ 112734 w 4384110"/>
              <a:gd name="connsiteY3" fmla="*/ 212942 h 1349049"/>
              <a:gd name="connsiteX4" fmla="*/ 137787 w 4384110"/>
              <a:gd name="connsiteY4" fmla="*/ 237994 h 1349049"/>
              <a:gd name="connsiteX5" fmla="*/ 212943 w 4384110"/>
              <a:gd name="connsiteY5" fmla="*/ 263047 h 1349049"/>
              <a:gd name="connsiteX6" fmla="*/ 250521 w 4384110"/>
              <a:gd name="connsiteY6" fmla="*/ 275573 h 1349049"/>
              <a:gd name="connsiteX7" fmla="*/ 275573 w 4384110"/>
              <a:gd name="connsiteY7" fmla="*/ 313151 h 1349049"/>
              <a:gd name="connsiteX8" fmla="*/ 313151 w 4384110"/>
              <a:gd name="connsiteY8" fmla="*/ 325677 h 1349049"/>
              <a:gd name="connsiteX9" fmla="*/ 350729 w 4384110"/>
              <a:gd name="connsiteY9" fmla="*/ 350729 h 1349049"/>
              <a:gd name="connsiteX10" fmla="*/ 425885 w 4384110"/>
              <a:gd name="connsiteY10" fmla="*/ 375781 h 1349049"/>
              <a:gd name="connsiteX11" fmla="*/ 463463 w 4384110"/>
              <a:gd name="connsiteY11" fmla="*/ 388307 h 1349049"/>
              <a:gd name="connsiteX12" fmla="*/ 513567 w 4384110"/>
              <a:gd name="connsiteY12" fmla="*/ 400833 h 1349049"/>
              <a:gd name="connsiteX13" fmla="*/ 563671 w 4384110"/>
              <a:gd name="connsiteY13" fmla="*/ 425885 h 1349049"/>
              <a:gd name="connsiteX14" fmla="*/ 651354 w 4384110"/>
              <a:gd name="connsiteY14" fmla="*/ 450937 h 1349049"/>
              <a:gd name="connsiteX15" fmla="*/ 688932 w 4384110"/>
              <a:gd name="connsiteY15" fmla="*/ 475989 h 1349049"/>
              <a:gd name="connsiteX16" fmla="*/ 776614 w 4384110"/>
              <a:gd name="connsiteY16" fmla="*/ 501041 h 1349049"/>
              <a:gd name="connsiteX17" fmla="*/ 814192 w 4384110"/>
              <a:gd name="connsiteY17" fmla="*/ 526093 h 1349049"/>
              <a:gd name="connsiteX18" fmla="*/ 939452 w 4384110"/>
              <a:gd name="connsiteY18" fmla="*/ 563671 h 1349049"/>
              <a:gd name="connsiteX19" fmla="*/ 977030 w 4384110"/>
              <a:gd name="connsiteY19" fmla="*/ 588723 h 1349049"/>
              <a:gd name="connsiteX20" fmla="*/ 1064713 w 4384110"/>
              <a:gd name="connsiteY20" fmla="*/ 613775 h 1349049"/>
              <a:gd name="connsiteX21" fmla="*/ 1139869 w 4384110"/>
              <a:gd name="connsiteY21" fmla="*/ 638827 h 1349049"/>
              <a:gd name="connsiteX22" fmla="*/ 1177447 w 4384110"/>
              <a:gd name="connsiteY22" fmla="*/ 651353 h 1349049"/>
              <a:gd name="connsiteX23" fmla="*/ 1215025 w 4384110"/>
              <a:gd name="connsiteY23" fmla="*/ 676405 h 1349049"/>
              <a:gd name="connsiteX24" fmla="*/ 1277655 w 4384110"/>
              <a:gd name="connsiteY24" fmla="*/ 688931 h 1349049"/>
              <a:gd name="connsiteX25" fmla="*/ 1315233 w 4384110"/>
              <a:gd name="connsiteY25" fmla="*/ 713984 h 1349049"/>
              <a:gd name="connsiteX26" fmla="*/ 1402915 w 4384110"/>
              <a:gd name="connsiteY26" fmla="*/ 739036 h 1349049"/>
              <a:gd name="connsiteX27" fmla="*/ 1478071 w 4384110"/>
              <a:gd name="connsiteY27" fmla="*/ 789140 h 1349049"/>
              <a:gd name="connsiteX28" fmla="*/ 1515650 w 4384110"/>
              <a:gd name="connsiteY28" fmla="*/ 814192 h 1349049"/>
              <a:gd name="connsiteX29" fmla="*/ 1665962 w 4384110"/>
              <a:gd name="connsiteY29" fmla="*/ 864296 h 1349049"/>
              <a:gd name="connsiteX30" fmla="*/ 1703540 w 4384110"/>
              <a:gd name="connsiteY30" fmla="*/ 876822 h 1349049"/>
              <a:gd name="connsiteX31" fmla="*/ 1741118 w 4384110"/>
              <a:gd name="connsiteY31" fmla="*/ 889348 h 1349049"/>
              <a:gd name="connsiteX32" fmla="*/ 1853852 w 4384110"/>
              <a:gd name="connsiteY32" fmla="*/ 951978 h 1349049"/>
              <a:gd name="connsiteX33" fmla="*/ 1891430 w 4384110"/>
              <a:gd name="connsiteY33" fmla="*/ 977030 h 1349049"/>
              <a:gd name="connsiteX34" fmla="*/ 1929008 w 4384110"/>
              <a:gd name="connsiteY34" fmla="*/ 1014608 h 1349049"/>
              <a:gd name="connsiteX35" fmla="*/ 2004165 w 4384110"/>
              <a:gd name="connsiteY35" fmla="*/ 1039660 h 1349049"/>
              <a:gd name="connsiteX36" fmla="*/ 2041743 w 4384110"/>
              <a:gd name="connsiteY36" fmla="*/ 1052186 h 1349049"/>
              <a:gd name="connsiteX37" fmla="*/ 2718148 w 4384110"/>
              <a:gd name="connsiteY37" fmla="*/ 1077238 h 1349049"/>
              <a:gd name="connsiteX38" fmla="*/ 2956143 w 4384110"/>
              <a:gd name="connsiteY38" fmla="*/ 1102290 h 1349049"/>
              <a:gd name="connsiteX39" fmla="*/ 3018773 w 4384110"/>
              <a:gd name="connsiteY39" fmla="*/ 1114816 h 1349049"/>
              <a:gd name="connsiteX40" fmla="*/ 3081403 w 4384110"/>
              <a:gd name="connsiteY40" fmla="*/ 1152394 h 1349049"/>
              <a:gd name="connsiteX41" fmla="*/ 3331924 w 4384110"/>
              <a:gd name="connsiteY41" fmla="*/ 1189973 h 1349049"/>
              <a:gd name="connsiteX42" fmla="*/ 3457184 w 4384110"/>
              <a:gd name="connsiteY42" fmla="*/ 1215025 h 1349049"/>
              <a:gd name="connsiteX43" fmla="*/ 3507288 w 4384110"/>
              <a:gd name="connsiteY43" fmla="*/ 1227551 h 1349049"/>
              <a:gd name="connsiteX44" fmla="*/ 3620022 w 4384110"/>
              <a:gd name="connsiteY44" fmla="*/ 1240077 h 1349049"/>
              <a:gd name="connsiteX45" fmla="*/ 3657600 w 4384110"/>
              <a:gd name="connsiteY45" fmla="*/ 1252603 h 1349049"/>
              <a:gd name="connsiteX46" fmla="*/ 4296428 w 4384110"/>
              <a:gd name="connsiteY46" fmla="*/ 1277655 h 1349049"/>
              <a:gd name="connsiteX47" fmla="*/ 4384110 w 4384110"/>
              <a:gd name="connsiteY47" fmla="*/ 1315233 h 134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384110" h="1349049">
                <a:moveTo>
                  <a:pt x="0" y="0"/>
                </a:moveTo>
                <a:cubicBezTo>
                  <a:pt x="3399" y="20392"/>
                  <a:pt x="10368" y="86303"/>
                  <a:pt x="25052" y="112734"/>
                </a:cubicBezTo>
                <a:cubicBezTo>
                  <a:pt x="39674" y="139054"/>
                  <a:pt x="50104" y="171189"/>
                  <a:pt x="75156" y="187890"/>
                </a:cubicBezTo>
                <a:cubicBezTo>
                  <a:pt x="87682" y="196241"/>
                  <a:pt x="100978" y="203538"/>
                  <a:pt x="112734" y="212942"/>
                </a:cubicBezTo>
                <a:cubicBezTo>
                  <a:pt x="121956" y="220319"/>
                  <a:pt x="127224" y="232712"/>
                  <a:pt x="137787" y="237994"/>
                </a:cubicBezTo>
                <a:cubicBezTo>
                  <a:pt x="161406" y="249804"/>
                  <a:pt x="187891" y="254696"/>
                  <a:pt x="212943" y="263047"/>
                </a:cubicBezTo>
                <a:lnTo>
                  <a:pt x="250521" y="275573"/>
                </a:lnTo>
                <a:cubicBezTo>
                  <a:pt x="258872" y="288099"/>
                  <a:pt x="263818" y="303747"/>
                  <a:pt x="275573" y="313151"/>
                </a:cubicBezTo>
                <a:cubicBezTo>
                  <a:pt x="285883" y="321399"/>
                  <a:pt x="301341" y="319772"/>
                  <a:pt x="313151" y="325677"/>
                </a:cubicBezTo>
                <a:cubicBezTo>
                  <a:pt x="326616" y="332410"/>
                  <a:pt x="336972" y="344615"/>
                  <a:pt x="350729" y="350729"/>
                </a:cubicBezTo>
                <a:cubicBezTo>
                  <a:pt x="374860" y="361454"/>
                  <a:pt x="400833" y="367430"/>
                  <a:pt x="425885" y="375781"/>
                </a:cubicBezTo>
                <a:cubicBezTo>
                  <a:pt x="438411" y="379956"/>
                  <a:pt x="450654" y="385105"/>
                  <a:pt x="463463" y="388307"/>
                </a:cubicBezTo>
                <a:cubicBezTo>
                  <a:pt x="480164" y="392482"/>
                  <a:pt x="497448" y="394788"/>
                  <a:pt x="513567" y="400833"/>
                </a:cubicBezTo>
                <a:cubicBezTo>
                  <a:pt x="531051" y="407389"/>
                  <a:pt x="546508" y="418530"/>
                  <a:pt x="563671" y="425885"/>
                </a:cubicBezTo>
                <a:cubicBezTo>
                  <a:pt x="588827" y="436666"/>
                  <a:pt x="625931" y="444581"/>
                  <a:pt x="651354" y="450937"/>
                </a:cubicBezTo>
                <a:cubicBezTo>
                  <a:pt x="663880" y="459288"/>
                  <a:pt x="675467" y="469256"/>
                  <a:pt x="688932" y="475989"/>
                </a:cubicBezTo>
                <a:cubicBezTo>
                  <a:pt x="706902" y="484974"/>
                  <a:pt x="760561" y="497028"/>
                  <a:pt x="776614" y="501041"/>
                </a:cubicBezTo>
                <a:cubicBezTo>
                  <a:pt x="789140" y="509392"/>
                  <a:pt x="800355" y="520163"/>
                  <a:pt x="814192" y="526093"/>
                </a:cubicBezTo>
                <a:cubicBezTo>
                  <a:pt x="863207" y="547099"/>
                  <a:pt x="888932" y="529991"/>
                  <a:pt x="939452" y="563671"/>
                </a:cubicBezTo>
                <a:cubicBezTo>
                  <a:pt x="951978" y="572022"/>
                  <a:pt x="963565" y="581990"/>
                  <a:pt x="977030" y="588723"/>
                </a:cubicBezTo>
                <a:cubicBezTo>
                  <a:pt x="998079" y="599248"/>
                  <a:pt x="1044645" y="607755"/>
                  <a:pt x="1064713" y="613775"/>
                </a:cubicBezTo>
                <a:cubicBezTo>
                  <a:pt x="1090006" y="621363"/>
                  <a:pt x="1114817" y="630476"/>
                  <a:pt x="1139869" y="638827"/>
                </a:cubicBezTo>
                <a:cubicBezTo>
                  <a:pt x="1152395" y="643002"/>
                  <a:pt x="1166461" y="644029"/>
                  <a:pt x="1177447" y="651353"/>
                </a:cubicBezTo>
                <a:cubicBezTo>
                  <a:pt x="1189973" y="659704"/>
                  <a:pt x="1200929" y="671119"/>
                  <a:pt x="1215025" y="676405"/>
                </a:cubicBezTo>
                <a:cubicBezTo>
                  <a:pt x="1234960" y="683880"/>
                  <a:pt x="1256778" y="684756"/>
                  <a:pt x="1277655" y="688931"/>
                </a:cubicBezTo>
                <a:cubicBezTo>
                  <a:pt x="1290181" y="697282"/>
                  <a:pt x="1301396" y="708054"/>
                  <a:pt x="1315233" y="713984"/>
                </a:cubicBezTo>
                <a:cubicBezTo>
                  <a:pt x="1343613" y="726147"/>
                  <a:pt x="1375491" y="723800"/>
                  <a:pt x="1402915" y="739036"/>
                </a:cubicBezTo>
                <a:cubicBezTo>
                  <a:pt x="1429235" y="753658"/>
                  <a:pt x="1453019" y="772439"/>
                  <a:pt x="1478071" y="789140"/>
                </a:cubicBezTo>
                <a:cubicBezTo>
                  <a:pt x="1490597" y="797491"/>
                  <a:pt x="1501368" y="809431"/>
                  <a:pt x="1515650" y="814192"/>
                </a:cubicBezTo>
                <a:lnTo>
                  <a:pt x="1665962" y="864296"/>
                </a:lnTo>
                <a:lnTo>
                  <a:pt x="1703540" y="876822"/>
                </a:lnTo>
                <a:cubicBezTo>
                  <a:pt x="1716066" y="880997"/>
                  <a:pt x="1730132" y="882024"/>
                  <a:pt x="1741118" y="889348"/>
                </a:cubicBezTo>
                <a:cubicBezTo>
                  <a:pt x="1825817" y="945814"/>
                  <a:pt x="1720920" y="878127"/>
                  <a:pt x="1853852" y="951978"/>
                </a:cubicBezTo>
                <a:cubicBezTo>
                  <a:pt x="1867012" y="959289"/>
                  <a:pt x="1879865" y="967392"/>
                  <a:pt x="1891430" y="977030"/>
                </a:cubicBezTo>
                <a:cubicBezTo>
                  <a:pt x="1905039" y="988371"/>
                  <a:pt x="1913523" y="1006005"/>
                  <a:pt x="1929008" y="1014608"/>
                </a:cubicBezTo>
                <a:cubicBezTo>
                  <a:pt x="1952092" y="1027433"/>
                  <a:pt x="1979113" y="1031309"/>
                  <a:pt x="2004165" y="1039660"/>
                </a:cubicBezTo>
                <a:cubicBezTo>
                  <a:pt x="2016691" y="1043835"/>
                  <a:pt x="2028545" y="1051809"/>
                  <a:pt x="2041743" y="1052186"/>
                </a:cubicBezTo>
                <a:cubicBezTo>
                  <a:pt x="2559563" y="1066981"/>
                  <a:pt x="2334159" y="1057028"/>
                  <a:pt x="2718148" y="1077238"/>
                </a:cubicBezTo>
                <a:cubicBezTo>
                  <a:pt x="2825020" y="1112862"/>
                  <a:pt x="2713179" y="1079151"/>
                  <a:pt x="2956143" y="1102290"/>
                </a:cubicBezTo>
                <a:cubicBezTo>
                  <a:pt x="2977337" y="1104308"/>
                  <a:pt x="2997896" y="1110641"/>
                  <a:pt x="3018773" y="1114816"/>
                </a:cubicBezTo>
                <a:cubicBezTo>
                  <a:pt x="3039650" y="1127342"/>
                  <a:pt x="3059239" y="1142319"/>
                  <a:pt x="3081403" y="1152394"/>
                </a:cubicBezTo>
                <a:cubicBezTo>
                  <a:pt x="3170790" y="1193025"/>
                  <a:pt x="3222018" y="1182123"/>
                  <a:pt x="3331924" y="1189973"/>
                </a:cubicBezTo>
                <a:cubicBezTo>
                  <a:pt x="3373677" y="1198324"/>
                  <a:pt x="3415875" y="1204698"/>
                  <a:pt x="3457184" y="1215025"/>
                </a:cubicBezTo>
                <a:cubicBezTo>
                  <a:pt x="3473885" y="1219200"/>
                  <a:pt x="3490273" y="1224933"/>
                  <a:pt x="3507288" y="1227551"/>
                </a:cubicBezTo>
                <a:cubicBezTo>
                  <a:pt x="3544658" y="1233300"/>
                  <a:pt x="3582444" y="1235902"/>
                  <a:pt x="3620022" y="1240077"/>
                </a:cubicBezTo>
                <a:cubicBezTo>
                  <a:pt x="3632548" y="1244252"/>
                  <a:pt x="3644417" y="1251871"/>
                  <a:pt x="3657600" y="1252603"/>
                </a:cubicBezTo>
                <a:cubicBezTo>
                  <a:pt x="3870378" y="1264424"/>
                  <a:pt x="4296428" y="1277655"/>
                  <a:pt x="4296428" y="1277655"/>
                </a:cubicBezTo>
                <a:cubicBezTo>
                  <a:pt x="4376497" y="1331034"/>
                  <a:pt x="4350294" y="1349049"/>
                  <a:pt x="4384110" y="1315233"/>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1" name="Freeform 10"/>
          <p:cNvSpPr/>
          <p:nvPr/>
        </p:nvSpPr>
        <p:spPr>
          <a:xfrm>
            <a:off x="3440114" y="5308600"/>
            <a:ext cx="4371975" cy="541338"/>
          </a:xfrm>
          <a:custGeom>
            <a:avLst/>
            <a:gdLst>
              <a:gd name="connsiteX0" fmla="*/ 0 w 4371584"/>
              <a:gd name="connsiteY0" fmla="*/ 541208 h 541208"/>
              <a:gd name="connsiteX1" fmla="*/ 450937 w 4371584"/>
              <a:gd name="connsiteY1" fmla="*/ 528682 h 541208"/>
              <a:gd name="connsiteX2" fmla="*/ 563671 w 4371584"/>
              <a:gd name="connsiteY2" fmla="*/ 491104 h 541208"/>
              <a:gd name="connsiteX3" fmla="*/ 626302 w 4371584"/>
              <a:gd name="connsiteY3" fmla="*/ 478578 h 541208"/>
              <a:gd name="connsiteX4" fmla="*/ 776614 w 4371584"/>
              <a:gd name="connsiteY4" fmla="*/ 453526 h 541208"/>
              <a:gd name="connsiteX5" fmla="*/ 851770 w 4371584"/>
              <a:gd name="connsiteY5" fmla="*/ 415948 h 541208"/>
              <a:gd name="connsiteX6" fmla="*/ 889348 w 4371584"/>
              <a:gd name="connsiteY6" fmla="*/ 403421 h 541208"/>
              <a:gd name="connsiteX7" fmla="*/ 914400 w 4371584"/>
              <a:gd name="connsiteY7" fmla="*/ 365843 h 541208"/>
              <a:gd name="connsiteX8" fmla="*/ 951978 w 4371584"/>
              <a:gd name="connsiteY8" fmla="*/ 353317 h 541208"/>
              <a:gd name="connsiteX9" fmla="*/ 1052186 w 4371584"/>
              <a:gd name="connsiteY9" fmla="*/ 328265 h 541208"/>
              <a:gd name="connsiteX10" fmla="*/ 1177447 w 4371584"/>
              <a:gd name="connsiteY10" fmla="*/ 303213 h 541208"/>
              <a:gd name="connsiteX11" fmla="*/ 1778696 w 4371584"/>
              <a:gd name="connsiteY11" fmla="*/ 278161 h 541208"/>
              <a:gd name="connsiteX12" fmla="*/ 2167003 w 4371584"/>
              <a:gd name="connsiteY12" fmla="*/ 253109 h 541208"/>
              <a:gd name="connsiteX13" fmla="*/ 2217107 w 4371584"/>
              <a:gd name="connsiteY13" fmla="*/ 240583 h 541208"/>
              <a:gd name="connsiteX14" fmla="*/ 2342367 w 4371584"/>
              <a:gd name="connsiteY14" fmla="*/ 215531 h 541208"/>
              <a:gd name="connsiteX15" fmla="*/ 2392471 w 4371584"/>
              <a:gd name="connsiteY15" fmla="*/ 203005 h 541208"/>
              <a:gd name="connsiteX16" fmla="*/ 2592888 w 4371584"/>
              <a:gd name="connsiteY16" fmla="*/ 190479 h 541208"/>
              <a:gd name="connsiteX17" fmla="*/ 2680570 w 4371584"/>
              <a:gd name="connsiteY17" fmla="*/ 165427 h 541208"/>
              <a:gd name="connsiteX18" fmla="*/ 2743200 w 4371584"/>
              <a:gd name="connsiteY18" fmla="*/ 152901 h 541208"/>
              <a:gd name="connsiteX19" fmla="*/ 2793304 w 4371584"/>
              <a:gd name="connsiteY19" fmla="*/ 140375 h 541208"/>
              <a:gd name="connsiteX20" fmla="*/ 3068877 w 4371584"/>
              <a:gd name="connsiteY20" fmla="*/ 127849 h 541208"/>
              <a:gd name="connsiteX21" fmla="*/ 3519814 w 4371584"/>
              <a:gd name="connsiteY21" fmla="*/ 102797 h 541208"/>
              <a:gd name="connsiteX22" fmla="*/ 3807913 w 4371584"/>
              <a:gd name="connsiteY22" fmla="*/ 90271 h 541208"/>
              <a:gd name="connsiteX23" fmla="*/ 3945699 w 4371584"/>
              <a:gd name="connsiteY23" fmla="*/ 52693 h 541208"/>
              <a:gd name="connsiteX24" fmla="*/ 3983277 w 4371584"/>
              <a:gd name="connsiteY24" fmla="*/ 40167 h 541208"/>
              <a:gd name="connsiteX25" fmla="*/ 4221271 w 4371584"/>
              <a:gd name="connsiteY25" fmla="*/ 27641 h 541208"/>
              <a:gd name="connsiteX26" fmla="*/ 4271376 w 4371584"/>
              <a:gd name="connsiteY26" fmla="*/ 15115 h 541208"/>
              <a:gd name="connsiteX27" fmla="*/ 4308954 w 4371584"/>
              <a:gd name="connsiteY27" fmla="*/ 2589 h 541208"/>
              <a:gd name="connsiteX28" fmla="*/ 4371584 w 4371584"/>
              <a:gd name="connsiteY28" fmla="*/ 2589 h 5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71584" h="541208">
                <a:moveTo>
                  <a:pt x="0" y="541208"/>
                </a:moveTo>
                <a:cubicBezTo>
                  <a:pt x="150312" y="537033"/>
                  <a:pt x="300949" y="539395"/>
                  <a:pt x="450937" y="528682"/>
                </a:cubicBezTo>
                <a:cubicBezTo>
                  <a:pt x="489909" y="525898"/>
                  <a:pt x="525396" y="498759"/>
                  <a:pt x="563671" y="491104"/>
                </a:cubicBezTo>
                <a:cubicBezTo>
                  <a:pt x="584548" y="486929"/>
                  <a:pt x="605301" y="482078"/>
                  <a:pt x="626302" y="478578"/>
                </a:cubicBezTo>
                <a:cubicBezTo>
                  <a:pt x="689933" y="467973"/>
                  <a:pt x="717575" y="468286"/>
                  <a:pt x="776614" y="453526"/>
                </a:cubicBezTo>
                <a:cubicBezTo>
                  <a:pt x="839580" y="437784"/>
                  <a:pt x="790543" y="446562"/>
                  <a:pt x="851770" y="415948"/>
                </a:cubicBezTo>
                <a:cubicBezTo>
                  <a:pt x="863580" y="410043"/>
                  <a:pt x="876822" y="407597"/>
                  <a:pt x="889348" y="403421"/>
                </a:cubicBezTo>
                <a:cubicBezTo>
                  <a:pt x="897699" y="390895"/>
                  <a:pt x="902645" y="375247"/>
                  <a:pt x="914400" y="365843"/>
                </a:cubicBezTo>
                <a:cubicBezTo>
                  <a:pt x="924710" y="357595"/>
                  <a:pt x="939240" y="356791"/>
                  <a:pt x="951978" y="353317"/>
                </a:cubicBezTo>
                <a:cubicBezTo>
                  <a:pt x="985195" y="344258"/>
                  <a:pt x="1018424" y="335017"/>
                  <a:pt x="1052186" y="328265"/>
                </a:cubicBezTo>
                <a:lnTo>
                  <a:pt x="1177447" y="303213"/>
                </a:lnTo>
                <a:cubicBezTo>
                  <a:pt x="1416179" y="255467"/>
                  <a:pt x="1218781" y="291182"/>
                  <a:pt x="1778696" y="278161"/>
                </a:cubicBezTo>
                <a:cubicBezTo>
                  <a:pt x="1931317" y="227287"/>
                  <a:pt x="1767086" y="278104"/>
                  <a:pt x="2167003" y="253109"/>
                </a:cubicBezTo>
                <a:cubicBezTo>
                  <a:pt x="2184185" y="252035"/>
                  <a:pt x="2200274" y="244190"/>
                  <a:pt x="2217107" y="240583"/>
                </a:cubicBezTo>
                <a:cubicBezTo>
                  <a:pt x="2258742" y="231661"/>
                  <a:pt x="2301058" y="225858"/>
                  <a:pt x="2342367" y="215531"/>
                </a:cubicBezTo>
                <a:cubicBezTo>
                  <a:pt x="2359068" y="211356"/>
                  <a:pt x="2375341" y="204718"/>
                  <a:pt x="2392471" y="203005"/>
                </a:cubicBezTo>
                <a:cubicBezTo>
                  <a:pt x="2459075" y="196345"/>
                  <a:pt x="2526082" y="194654"/>
                  <a:pt x="2592888" y="190479"/>
                </a:cubicBezTo>
                <a:cubicBezTo>
                  <a:pt x="2634735" y="176530"/>
                  <a:pt x="2633385" y="175913"/>
                  <a:pt x="2680570" y="165427"/>
                </a:cubicBezTo>
                <a:cubicBezTo>
                  <a:pt x="2701353" y="160809"/>
                  <a:pt x="2722417" y="157519"/>
                  <a:pt x="2743200" y="152901"/>
                </a:cubicBezTo>
                <a:cubicBezTo>
                  <a:pt x="2760005" y="149166"/>
                  <a:pt x="2776139" y="141695"/>
                  <a:pt x="2793304" y="140375"/>
                </a:cubicBezTo>
                <a:cubicBezTo>
                  <a:pt x="2884986" y="133323"/>
                  <a:pt x="2977019" y="132024"/>
                  <a:pt x="3068877" y="127849"/>
                </a:cubicBezTo>
                <a:cubicBezTo>
                  <a:pt x="3237973" y="71484"/>
                  <a:pt x="3085502" y="118308"/>
                  <a:pt x="3519814" y="102797"/>
                </a:cubicBezTo>
                <a:lnTo>
                  <a:pt x="3807913" y="90271"/>
                </a:lnTo>
                <a:cubicBezTo>
                  <a:pt x="3896437" y="72566"/>
                  <a:pt x="3850345" y="84478"/>
                  <a:pt x="3945699" y="52693"/>
                </a:cubicBezTo>
                <a:cubicBezTo>
                  <a:pt x="3958225" y="48518"/>
                  <a:pt x="3970092" y="40861"/>
                  <a:pt x="3983277" y="40167"/>
                </a:cubicBezTo>
                <a:lnTo>
                  <a:pt x="4221271" y="27641"/>
                </a:lnTo>
                <a:cubicBezTo>
                  <a:pt x="4237973" y="23466"/>
                  <a:pt x="4254823" y="19844"/>
                  <a:pt x="4271376" y="15115"/>
                </a:cubicBezTo>
                <a:cubicBezTo>
                  <a:pt x="4284072" y="11488"/>
                  <a:pt x="4295852" y="4227"/>
                  <a:pt x="4308954" y="2589"/>
                </a:cubicBezTo>
                <a:cubicBezTo>
                  <a:pt x="4329669" y="0"/>
                  <a:pt x="4350707" y="2589"/>
                  <a:pt x="4371584" y="2589"/>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2" name="TextBox 11"/>
          <p:cNvSpPr txBox="1">
            <a:spLocks noChangeArrowheads="1"/>
          </p:cNvSpPr>
          <p:nvPr/>
        </p:nvSpPr>
        <p:spPr bwMode="auto">
          <a:xfrm>
            <a:off x="6781801" y="4354514"/>
            <a:ext cx="989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Testing</a:t>
            </a:r>
          </a:p>
        </p:txBody>
      </p:sp>
      <p:sp>
        <p:nvSpPr>
          <p:cNvPr id="13" name="TextBox 12"/>
          <p:cNvSpPr txBox="1">
            <a:spLocks noChangeArrowheads="1"/>
          </p:cNvSpPr>
          <p:nvPr/>
        </p:nvSpPr>
        <p:spPr bwMode="auto">
          <a:xfrm>
            <a:off x="6629401" y="5497514"/>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Training</a:t>
            </a:r>
          </a:p>
        </p:txBody>
      </p:sp>
      <p:cxnSp>
        <p:nvCxnSpPr>
          <p:cNvPr id="19" name="Straight Arrow Connector 18"/>
          <p:cNvCxnSpPr/>
          <p:nvPr/>
        </p:nvCxnSpPr>
        <p:spPr>
          <a:xfrm rot="5400000" flipH="1" flipV="1">
            <a:off x="3544094" y="4990306"/>
            <a:ext cx="1295400" cy="1588"/>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a:spLocks noChangeArrowheads="1"/>
          </p:cNvSpPr>
          <p:nvPr/>
        </p:nvSpPr>
        <p:spPr bwMode="auto">
          <a:xfrm>
            <a:off x="4267200" y="4800600"/>
            <a:ext cx="224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Generalization Error</a:t>
            </a:r>
          </a:p>
        </p:txBody>
      </p:sp>
      <p:sp>
        <p:nvSpPr>
          <p:cNvPr id="15" name="Rectangle 14"/>
          <p:cNvSpPr/>
          <p:nvPr/>
        </p:nvSpPr>
        <p:spPr>
          <a:xfrm>
            <a:off x="3441700" y="5257800"/>
            <a:ext cx="6235700" cy="63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ectangle 16"/>
          <p:cNvSpPr/>
          <p:nvPr/>
        </p:nvSpPr>
        <p:spPr>
          <a:xfrm>
            <a:off x="3443288" y="3009900"/>
            <a:ext cx="62357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8619" name="Group 3"/>
          <p:cNvGrpSpPr>
            <a:grpSpLocks/>
          </p:cNvGrpSpPr>
          <p:nvPr/>
        </p:nvGrpSpPr>
        <p:grpSpPr bwMode="auto">
          <a:xfrm>
            <a:off x="3059114" y="2668588"/>
            <a:ext cx="4789487" cy="3568700"/>
            <a:chOff x="1535668" y="2667794"/>
            <a:chExt cx="4788932" cy="3568938"/>
          </a:xfrm>
        </p:grpSpPr>
        <p:cxnSp>
          <p:nvCxnSpPr>
            <p:cNvPr id="6" name="Straight Arrow Connector 5"/>
            <p:cNvCxnSpPr/>
            <p:nvPr/>
          </p:nvCxnSpPr>
          <p:spPr>
            <a:xfrm flipV="1">
              <a:off x="1905512" y="5866819"/>
              <a:ext cx="44190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623" name="TextBox 6"/>
            <p:cNvSpPr txBox="1">
              <a:spLocks noChangeArrowheads="1"/>
            </p:cNvSpPr>
            <p:nvPr/>
          </p:nvSpPr>
          <p:spPr bwMode="auto">
            <a:xfrm>
              <a:off x="2743200" y="5867400"/>
              <a:ext cx="3224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Number of Training Examples</a:t>
              </a:r>
            </a:p>
          </p:txBody>
        </p:sp>
        <p:sp>
          <p:nvSpPr>
            <p:cNvPr id="68624" name="TextBox 9"/>
            <p:cNvSpPr txBox="1">
              <a:spLocks noChangeArrowheads="1"/>
            </p:cNvSpPr>
            <p:nvPr/>
          </p:nvSpPr>
          <p:spPr bwMode="auto">
            <a:xfrm rot="-5400000">
              <a:off x="1371520" y="414163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Error</a:t>
              </a:r>
            </a:p>
          </p:txBody>
        </p:sp>
        <p:cxnSp>
          <p:nvCxnSpPr>
            <p:cNvPr id="5" name="Straight Arrow Connector 4"/>
            <p:cNvCxnSpPr/>
            <p:nvPr/>
          </p:nvCxnSpPr>
          <p:spPr>
            <a:xfrm rot="5400000" flipH="1" flipV="1">
              <a:off x="304413" y="4267307"/>
              <a:ext cx="3200613"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8620" name="Rectangle 19"/>
          <p:cNvSpPr>
            <a:spLocks noChangeArrowheads="1"/>
          </p:cNvSpPr>
          <p:nvPr/>
        </p:nvSpPr>
        <p:spPr bwMode="auto">
          <a:xfrm>
            <a:off x="4572001" y="19812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Fixed prediction model</a:t>
            </a:r>
          </a:p>
        </p:txBody>
      </p:sp>
      <p:sp>
        <p:nvSpPr>
          <p:cNvPr id="22" name="TextBox 21"/>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200712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15"/>
                                        </p:tgtEl>
                                        <p:attrNameLst>
                                          <p:attrName>ppt_x</p:attrName>
                                        </p:attrNameLst>
                                      </p:cBhvr>
                                      <p:tavLst>
                                        <p:tav tm="0">
                                          <p:val>
                                            <p:strVal val="ppt_x"/>
                                          </p:val>
                                        </p:tav>
                                        <p:tav tm="100000">
                                          <p:val>
                                            <p:strVal val="1+ppt_w/2"/>
                                          </p:val>
                                        </p:tav>
                                      </p:tavLst>
                                    </p:anim>
                                    <p:anim calcmode="lin" valueType="num">
                                      <p:cBhvr additive="base">
                                        <p:cTn id="9" dur="1000"/>
                                        <p:tgtEl>
                                          <p:spTgt spid="15"/>
                                        </p:tgtEl>
                                        <p:attrNameLst>
                                          <p:attrName>ppt_y</p:attrName>
                                        </p:attrNameLst>
                                      </p:cBhvr>
                                      <p:tavLst>
                                        <p:tav tm="0">
                                          <p:val>
                                            <p:strVal val="ppt_y"/>
                                          </p:val>
                                        </p:tav>
                                        <p:tav tm="100000">
                                          <p:val>
                                            <p:strVal val="ppt_y"/>
                                          </p:val>
                                        </p:tav>
                                      </p:tavLst>
                                    </p:anim>
                                    <p:set>
                                      <p:cBhvr>
                                        <p:cTn id="10" dur="1" fill="hold">
                                          <p:stCondLst>
                                            <p:cond delay="999"/>
                                          </p:stCondLst>
                                        </p:cTn>
                                        <p:tgtEl>
                                          <p:spTgt spid="15"/>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17"/>
                                        </p:tgtEl>
                                        <p:attrNameLst>
                                          <p:attrName>ppt_x</p:attrName>
                                        </p:attrNameLst>
                                      </p:cBhvr>
                                      <p:tavLst>
                                        <p:tav tm="0">
                                          <p:val>
                                            <p:strVal val="ppt_x"/>
                                          </p:val>
                                        </p:tav>
                                        <p:tav tm="100000">
                                          <p:val>
                                            <p:strVal val="1+ppt_w/2"/>
                                          </p:val>
                                        </p:tav>
                                      </p:tavLst>
                                    </p:anim>
                                    <p:anim calcmode="lin" valueType="num">
                                      <p:cBhvr additive="base">
                                        <p:cTn id="20" dur="1000"/>
                                        <p:tgtEl>
                                          <p:spTgt spid="17"/>
                                        </p:tgtEl>
                                        <p:attrNameLst>
                                          <p:attrName>ppt_y</p:attrName>
                                        </p:attrNameLst>
                                      </p:cBhvr>
                                      <p:tavLst>
                                        <p:tav tm="0">
                                          <p:val>
                                            <p:strVal val="ppt_y"/>
                                          </p:val>
                                        </p:tav>
                                        <p:tav tm="100000">
                                          <p:val>
                                            <p:strVal val="ppt_y"/>
                                          </p:val>
                                        </p:tav>
                                      </p:tavLst>
                                    </p:anim>
                                    <p:set>
                                      <p:cBhvr>
                                        <p:cTn id="21" dur="1" fill="hold">
                                          <p:stCondLst>
                                            <p:cond delay="999"/>
                                          </p:stCondLst>
                                        </p:cTn>
                                        <p:tgtEl>
                                          <p:spTgt spid="17"/>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1" grpId="0"/>
      <p:bldP spid="15"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The perfect classification algorithm</a:t>
            </a:r>
          </a:p>
        </p:txBody>
      </p:sp>
      <p:sp>
        <p:nvSpPr>
          <p:cNvPr id="14339" name="Content Placeholder 2"/>
          <p:cNvSpPr>
            <a:spLocks noGrp="1"/>
          </p:cNvSpPr>
          <p:nvPr>
            <p:ph idx="1"/>
          </p:nvPr>
        </p:nvSpPr>
        <p:spPr>
          <a:xfrm>
            <a:off x="1981200" y="990600"/>
            <a:ext cx="8229600" cy="5638800"/>
          </a:xfrm>
        </p:spPr>
        <p:txBody>
          <a:bodyPr>
            <a:normAutofit fontScale="92500" lnSpcReduction="10000"/>
          </a:bodyPr>
          <a:lstStyle/>
          <a:p>
            <a:pPr>
              <a:defRPr/>
            </a:pPr>
            <a:endParaRPr lang="en-US" dirty="0"/>
          </a:p>
          <a:p>
            <a:pPr>
              <a:defRPr/>
            </a:pPr>
            <a:r>
              <a:rPr lang="en-US" dirty="0"/>
              <a:t>Objective function: encodes the right loss for the problem</a:t>
            </a:r>
          </a:p>
          <a:p>
            <a:pPr>
              <a:defRPr/>
            </a:pPr>
            <a:endParaRPr lang="en-US" dirty="0"/>
          </a:p>
          <a:p>
            <a:pPr>
              <a:defRPr/>
            </a:pPr>
            <a:r>
              <a:rPr lang="en-US" dirty="0"/>
              <a:t>Parameterization: makes assumptions that fit the problem</a:t>
            </a:r>
          </a:p>
          <a:p>
            <a:pPr>
              <a:defRPr/>
            </a:pPr>
            <a:endParaRPr lang="en-US" dirty="0"/>
          </a:p>
          <a:p>
            <a:pPr>
              <a:defRPr/>
            </a:pPr>
            <a:r>
              <a:rPr lang="en-US" dirty="0"/>
              <a:t>Regularization: right level of regularization for amount of training data</a:t>
            </a:r>
          </a:p>
          <a:p>
            <a:pPr>
              <a:defRPr/>
            </a:pPr>
            <a:endParaRPr lang="en-US" dirty="0"/>
          </a:p>
          <a:p>
            <a:pPr>
              <a:defRPr/>
            </a:pPr>
            <a:r>
              <a:rPr lang="en-US" dirty="0"/>
              <a:t>Training algorithm: can find parameters that maximize objective on training set</a:t>
            </a:r>
          </a:p>
          <a:p>
            <a:pPr>
              <a:defRPr/>
            </a:pPr>
            <a:endParaRPr lang="en-US" dirty="0"/>
          </a:p>
          <a:p>
            <a:pPr>
              <a:defRPr/>
            </a:pPr>
            <a:r>
              <a:rPr lang="en-US" dirty="0"/>
              <a:t>Inference algorithm: can solve for objective function in evaluation</a:t>
            </a:r>
          </a:p>
        </p:txBody>
      </p:sp>
      <p:sp>
        <p:nvSpPr>
          <p:cNvPr id="4" name="TextBox 3"/>
          <p:cNvSpPr txBox="1"/>
          <p:nvPr/>
        </p:nvSpPr>
        <p:spPr>
          <a:xfrm>
            <a:off x="8999538" y="6581776"/>
            <a:ext cx="1668462"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1777776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464022"/>
          </a:xfrm>
        </p:spPr>
        <p:txBody>
          <a:bodyPr>
            <a:normAutofit fontScale="90000"/>
          </a:bodyPr>
          <a:lstStyle/>
          <a:p>
            <a:endParaRPr lang="en-IN" dirty="0"/>
          </a:p>
        </p:txBody>
      </p:sp>
      <p:sp>
        <p:nvSpPr>
          <p:cNvPr id="3" name="Content Placeholder 2"/>
          <p:cNvSpPr>
            <a:spLocks noGrp="1"/>
          </p:cNvSpPr>
          <p:nvPr>
            <p:ph idx="1"/>
          </p:nvPr>
        </p:nvSpPr>
        <p:spPr>
          <a:xfrm>
            <a:off x="838200" y="777922"/>
            <a:ext cx="10515600" cy="5399041"/>
          </a:xfrm>
        </p:spPr>
        <p:txBody>
          <a:bodyPr/>
          <a:lstStyle/>
          <a:p>
            <a:pPr fontAlgn="base"/>
            <a:r>
              <a:rPr lang="en-IN" dirty="0"/>
              <a:t>There is no escaping the relationship between bias and variance in machine learning.</a:t>
            </a:r>
          </a:p>
          <a:p>
            <a:pPr fontAlgn="base"/>
            <a:r>
              <a:rPr lang="en-IN" dirty="0"/>
              <a:t>Increasing the bias will decrease the variance.</a:t>
            </a:r>
          </a:p>
          <a:p>
            <a:pPr fontAlgn="base"/>
            <a:r>
              <a:rPr lang="en-IN" dirty="0"/>
              <a:t>Increasing the variance will decrease the bias.</a:t>
            </a:r>
          </a:p>
          <a:p>
            <a:endParaRPr lang="en-IN" dirty="0"/>
          </a:p>
        </p:txBody>
      </p:sp>
      <p:pic>
        <p:nvPicPr>
          <p:cNvPr id="4" name="Picture 3"/>
          <p:cNvPicPr>
            <a:picLocks noChangeAspect="1"/>
          </p:cNvPicPr>
          <p:nvPr/>
        </p:nvPicPr>
        <p:blipFill>
          <a:blip r:embed="rId2"/>
          <a:stretch>
            <a:fillRect/>
          </a:stretch>
        </p:blipFill>
        <p:spPr>
          <a:xfrm>
            <a:off x="2183641" y="2593075"/>
            <a:ext cx="8038532" cy="3944203"/>
          </a:xfrm>
          <a:prstGeom prst="rect">
            <a:avLst/>
          </a:prstGeom>
        </p:spPr>
      </p:pic>
    </p:spTree>
    <p:extLst>
      <p:ext uri="{BB962C8B-B14F-4D97-AF65-F5344CB8AC3E}">
        <p14:creationId xmlns:p14="http://schemas.microsoft.com/office/powerpoint/2010/main" val="1209191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dirty="0"/>
              <a:t>How to reduce variance &amp; bias?</a:t>
            </a:r>
          </a:p>
        </p:txBody>
      </p:sp>
      <p:sp>
        <p:nvSpPr>
          <p:cNvPr id="71683" name="Content Placeholder 2"/>
          <p:cNvSpPr>
            <a:spLocks noGrp="1"/>
          </p:cNvSpPr>
          <p:nvPr>
            <p:ph idx="1"/>
          </p:nvPr>
        </p:nvSpPr>
        <p:spPr/>
        <p:txBody>
          <a:bodyPr>
            <a:normAutofit fontScale="85000" lnSpcReduction="20000"/>
          </a:bodyPr>
          <a:lstStyle/>
          <a:p>
            <a:r>
              <a:rPr lang="en-US" altLang="en-US" dirty="0"/>
              <a:t>Always Cross-Validate the model to find if it has high variance or high bias or both</a:t>
            </a:r>
          </a:p>
          <a:p>
            <a:r>
              <a:rPr lang="en-US" altLang="en-US" dirty="0"/>
              <a:t>Variance:</a:t>
            </a:r>
          </a:p>
          <a:p>
            <a:pPr lvl="1"/>
            <a:r>
              <a:rPr lang="en-US" altLang="en-US" dirty="0"/>
              <a:t>Choose a simpler classifier</a:t>
            </a:r>
          </a:p>
          <a:p>
            <a:pPr lvl="1"/>
            <a:r>
              <a:rPr lang="en-US" altLang="en-US" dirty="0"/>
              <a:t>Regularize (L1 &amp; L2) the parameters </a:t>
            </a:r>
          </a:p>
          <a:p>
            <a:pPr lvl="1"/>
            <a:r>
              <a:rPr lang="en-US" altLang="en-US" dirty="0"/>
              <a:t>Get more training data</a:t>
            </a:r>
          </a:p>
          <a:p>
            <a:pPr lvl="1"/>
            <a:r>
              <a:rPr lang="en-US" altLang="en-US" dirty="0"/>
              <a:t>Feature selection (choosing only relevant features will decrease model complexity thereby lowering variance)</a:t>
            </a:r>
          </a:p>
          <a:p>
            <a:pPr lvl="1"/>
            <a:r>
              <a:rPr lang="en-US" altLang="en-US" dirty="0"/>
              <a:t>Ensemble Methods (Use several simple models to improve generalization and accuracy)</a:t>
            </a:r>
          </a:p>
          <a:p>
            <a:pPr lvl="1"/>
            <a:r>
              <a:rPr lang="en-US" altLang="en-US" dirty="0"/>
              <a:t>Early stopping the model before it overfits</a:t>
            </a:r>
          </a:p>
          <a:p>
            <a:r>
              <a:rPr lang="en-US" altLang="en-US" dirty="0"/>
              <a:t>Bias:</a:t>
            </a:r>
          </a:p>
          <a:p>
            <a:pPr lvl="1"/>
            <a:r>
              <a:rPr lang="en-IN" dirty="0"/>
              <a:t>Try a larger set of features which increases the complexity of the model thereby improving it’s ability to capture underlying patterns</a:t>
            </a:r>
          </a:p>
          <a:p>
            <a:pPr lvl="1"/>
            <a:r>
              <a:rPr lang="en-IN" dirty="0"/>
              <a:t>Choose a complex model</a:t>
            </a:r>
          </a:p>
          <a:p>
            <a:pPr lvl="1"/>
            <a:r>
              <a:rPr lang="en-IN" dirty="0"/>
              <a:t>Lower regularization strength</a:t>
            </a:r>
          </a:p>
          <a:p>
            <a:pPr lvl="1"/>
            <a:r>
              <a:rPr lang="en-IN" dirty="0"/>
              <a:t>Get more training data (helps model to make right assumptions when we have more data)</a:t>
            </a:r>
          </a:p>
          <a:p>
            <a:pPr lvl="1"/>
            <a:endParaRPr lang="en-US" altLang="en-US" dirty="0"/>
          </a:p>
        </p:txBody>
      </p:sp>
      <p:sp>
        <p:nvSpPr>
          <p:cNvPr id="4" name="TextBox 3"/>
          <p:cNvSpPr txBox="1"/>
          <p:nvPr/>
        </p:nvSpPr>
        <p:spPr>
          <a:xfrm>
            <a:off x="8999538" y="6581776"/>
            <a:ext cx="1668462"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2314314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endParaRPr lang="en-US" altLang="en-US"/>
          </a:p>
        </p:txBody>
      </p:sp>
      <p:sp>
        <p:nvSpPr>
          <p:cNvPr id="51203" name="Content Placeholder 2"/>
          <p:cNvSpPr>
            <a:spLocks noGrp="1"/>
          </p:cNvSpPr>
          <p:nvPr>
            <p:ph idx="1"/>
          </p:nvPr>
        </p:nvSpPr>
        <p:spPr/>
        <p:txBody>
          <a:bodyPr/>
          <a:lstStyle/>
          <a:p>
            <a:pPr eaLnBrk="1" hangingPunct="1"/>
            <a:endParaRPr lang="en-US" altLang="en-US"/>
          </a:p>
        </p:txBody>
      </p:sp>
      <p:pic>
        <p:nvPicPr>
          <p:cNvPr id="51204" name="Picture 2" descr="C:\Users\hays\Desktop\143 Computer Vision\slides\07\machine_learning_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81" y="228600"/>
            <a:ext cx="11532358"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ame 1"/>
          <p:cNvSpPr/>
          <p:nvPr/>
        </p:nvSpPr>
        <p:spPr>
          <a:xfrm>
            <a:off x="2320120" y="2585113"/>
            <a:ext cx="3274326"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35351841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a:t>The machine learning framework</a:t>
            </a:r>
          </a:p>
        </p:txBody>
      </p:sp>
      <p:sp>
        <p:nvSpPr>
          <p:cNvPr id="52227" name="Content Placeholder 2"/>
          <p:cNvSpPr>
            <a:spLocks noGrp="1"/>
          </p:cNvSpPr>
          <p:nvPr>
            <p:ph idx="1"/>
          </p:nvPr>
        </p:nvSpPr>
        <p:spPr>
          <a:xfrm>
            <a:off x="1981200" y="1981201"/>
            <a:ext cx="8229600" cy="4144963"/>
          </a:xfrm>
        </p:spPr>
        <p:txBody>
          <a:bodyPr/>
          <a:lstStyle/>
          <a:p>
            <a:r>
              <a:rPr lang="en-US" altLang="en-US" sz="2400"/>
              <a:t>Apply a prediction function to a feature representation of the image to get the desired output:</a:t>
            </a:r>
            <a:br>
              <a:rPr lang="en-US" altLang="en-US" sz="2400"/>
            </a:br>
            <a:endParaRPr lang="en-US" altLang="en-US" sz="2400"/>
          </a:p>
          <a:p>
            <a:pPr>
              <a:buFontTx/>
              <a:buNone/>
            </a:pPr>
            <a:r>
              <a:rPr lang="en-US" altLang="en-US" sz="2400">
                <a:solidFill>
                  <a:srgbClr val="0000FF"/>
                </a:solidFill>
              </a:rPr>
              <a:t>			</a:t>
            </a:r>
            <a:r>
              <a:rPr lang="en-US" altLang="en-US" sz="6000">
                <a:solidFill>
                  <a:srgbClr val="0000FF"/>
                </a:solidFill>
              </a:rPr>
              <a:t>f(    ) = “apple”</a:t>
            </a:r>
          </a:p>
          <a:p>
            <a:pPr>
              <a:buFontTx/>
              <a:buNone/>
            </a:pPr>
            <a:r>
              <a:rPr lang="en-US" altLang="en-US" sz="6000">
                <a:solidFill>
                  <a:srgbClr val="0000FF"/>
                </a:solidFill>
              </a:rPr>
              <a:t>			f(    ) = “tomato”</a:t>
            </a:r>
          </a:p>
          <a:p>
            <a:pPr>
              <a:buFontTx/>
              <a:buNone/>
            </a:pPr>
            <a:r>
              <a:rPr lang="en-US" altLang="en-US" sz="6000">
                <a:solidFill>
                  <a:srgbClr val="0000FF"/>
                </a:solidFill>
              </a:rPr>
              <a:t>			f(    ) = “cow”</a:t>
            </a:r>
          </a:p>
          <a:p>
            <a:pPr>
              <a:buFontTx/>
              <a:buNone/>
            </a:pPr>
            <a:endParaRPr lang="en-US" altLang="en-US"/>
          </a:p>
          <a:p>
            <a:pPr>
              <a:buFontTx/>
              <a:buNone/>
            </a:pPr>
            <a:endParaRPr lang="en-US" altLang="en-US"/>
          </a:p>
          <a:p>
            <a:pPr>
              <a:buFontTx/>
              <a:buNone/>
            </a:pPr>
            <a:endParaRPr lang="en-US" altLang="en-US"/>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231" y="3213894"/>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651" y="410845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0651" y="5110957"/>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369116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The machine learning framework</a:t>
            </a:r>
          </a:p>
        </p:txBody>
      </p:sp>
      <p:sp>
        <p:nvSpPr>
          <p:cNvPr id="3" name="Content Placeholder 2"/>
          <p:cNvSpPr>
            <a:spLocks noGrp="1"/>
          </p:cNvSpPr>
          <p:nvPr>
            <p:ph idx="1"/>
          </p:nvPr>
        </p:nvSpPr>
        <p:spPr>
          <a:xfrm>
            <a:off x="1828800" y="1600201"/>
            <a:ext cx="8610600" cy="4525963"/>
          </a:xfrm>
        </p:spPr>
        <p:txBody>
          <a:bodyPr>
            <a:normAutofit lnSpcReduction="10000"/>
          </a:bodyPr>
          <a:lstStyle/>
          <a:p>
            <a:pPr algn="ctr">
              <a:buFontTx/>
              <a:buNone/>
            </a:pPr>
            <a:r>
              <a:rPr lang="en-US" altLang="en-US" sz="6000" dirty="0">
                <a:solidFill>
                  <a:srgbClr val="0000FF"/>
                </a:solidFill>
              </a:rPr>
              <a:t>y = f(</a:t>
            </a:r>
            <a:r>
              <a:rPr lang="en-US" altLang="en-US" sz="6000" b="1" dirty="0">
                <a:solidFill>
                  <a:srgbClr val="0000FF"/>
                </a:solidFill>
              </a:rPr>
              <a:t>x</a:t>
            </a:r>
            <a:r>
              <a:rPr lang="en-US" altLang="en-US" sz="6000" dirty="0">
                <a:solidFill>
                  <a:srgbClr val="0000FF"/>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solidFill>
                  <a:srgbClr val="0000FF"/>
                </a:solidFill>
              </a:rPr>
              <a:t>{(</a:t>
            </a:r>
            <a:r>
              <a:rPr lang="en-US" altLang="en-US" sz="2400" b="1" dirty="0">
                <a:solidFill>
                  <a:srgbClr val="0000FF"/>
                </a:solidFill>
              </a:rPr>
              <a:t>x</a:t>
            </a:r>
            <a:r>
              <a:rPr lang="en-US" altLang="en-US" sz="2400" baseline="-25000" dirty="0">
                <a:solidFill>
                  <a:srgbClr val="0000FF"/>
                </a:solidFill>
              </a:rPr>
              <a:t>1</a:t>
            </a:r>
            <a:r>
              <a:rPr lang="en-US" altLang="en-US" sz="2400" dirty="0">
                <a:solidFill>
                  <a:srgbClr val="0000FF"/>
                </a:solidFill>
              </a:rPr>
              <a:t>,y</a:t>
            </a:r>
            <a:r>
              <a:rPr lang="en-US" altLang="en-US" sz="2400" baseline="-25000" dirty="0">
                <a:solidFill>
                  <a:srgbClr val="0000FF"/>
                </a:solidFill>
              </a:rPr>
              <a:t>1</a:t>
            </a:r>
            <a:r>
              <a:rPr lang="en-US" altLang="en-US" sz="2400" dirty="0">
                <a:solidFill>
                  <a:srgbClr val="0000FF"/>
                </a:solidFill>
              </a:rPr>
              <a:t>), …, (</a:t>
            </a:r>
            <a:r>
              <a:rPr lang="en-US" altLang="en-US" sz="2400" b="1" dirty="0" err="1">
                <a:solidFill>
                  <a:srgbClr val="0000FF"/>
                </a:solidFill>
              </a:rPr>
              <a:t>x</a:t>
            </a:r>
            <a:r>
              <a:rPr lang="en-US" altLang="en-US" sz="2400" baseline="-25000" dirty="0" err="1">
                <a:solidFill>
                  <a:srgbClr val="0000FF"/>
                </a:solidFill>
              </a:rPr>
              <a:t>N</a:t>
            </a:r>
            <a:r>
              <a:rPr lang="en-US" altLang="en-US" sz="2400" dirty="0" err="1">
                <a:solidFill>
                  <a:srgbClr val="0000FF"/>
                </a:solidFill>
              </a:rPr>
              <a:t>,y</a:t>
            </a:r>
            <a:r>
              <a:rPr lang="en-US" altLang="en-US" sz="2400" baseline="-25000" dirty="0" err="1">
                <a:solidFill>
                  <a:srgbClr val="0000FF"/>
                </a:solidFill>
              </a:rPr>
              <a:t>N</a:t>
            </a:r>
            <a:r>
              <a:rPr lang="en-US" altLang="en-US" sz="2400" dirty="0">
                <a:solidFill>
                  <a:srgbClr val="0000FF"/>
                </a:solidFill>
              </a:rPr>
              <a:t>)}</a:t>
            </a:r>
            <a:r>
              <a:rPr lang="en-US" altLang="en-US" sz="2400" dirty="0"/>
              <a:t>, estimate the prediction function </a:t>
            </a:r>
            <a:r>
              <a:rPr lang="en-US" altLang="en-US" sz="2400" dirty="0">
                <a:solidFill>
                  <a:srgbClr val="0000FF"/>
                </a:solidFill>
              </a:rPr>
              <a:t>f </a:t>
            </a:r>
            <a:r>
              <a:rPr lang="en-US" altLang="en-US" sz="2400" dirty="0"/>
              <a:t>by minimizing the prediction error on the training set</a:t>
            </a:r>
          </a:p>
          <a:p>
            <a:r>
              <a:rPr lang="en-US" altLang="en-US" sz="2400" b="1" dirty="0"/>
              <a:t>Testing:</a:t>
            </a:r>
            <a:r>
              <a:rPr lang="en-US" altLang="en-US" sz="2400" dirty="0"/>
              <a:t> apply </a:t>
            </a:r>
            <a:r>
              <a:rPr lang="en-US" altLang="en-US" sz="2400" dirty="0">
                <a:solidFill>
                  <a:srgbClr val="0000FF"/>
                </a:solidFill>
              </a:rPr>
              <a:t>f</a:t>
            </a:r>
            <a:r>
              <a:rPr lang="en-US" altLang="en-US" sz="2400" dirty="0"/>
              <a:t> to a never before seen </a:t>
            </a:r>
            <a:r>
              <a:rPr lang="en-US" altLang="en-US" sz="2400" i="1" dirty="0"/>
              <a:t>test example</a:t>
            </a:r>
            <a:r>
              <a:rPr lang="en-US" altLang="en-US" sz="2400" dirty="0"/>
              <a:t> </a:t>
            </a:r>
            <a:r>
              <a:rPr lang="en-US" altLang="en-US" sz="2400" b="1" dirty="0">
                <a:solidFill>
                  <a:srgbClr val="0000FF"/>
                </a:solidFill>
              </a:rPr>
              <a:t>x</a:t>
            </a:r>
            <a:r>
              <a:rPr lang="en-US" altLang="en-US" sz="2400" dirty="0"/>
              <a:t> and output the predicted value </a:t>
            </a:r>
            <a:r>
              <a:rPr lang="en-US" altLang="en-US" sz="2400" dirty="0">
                <a:solidFill>
                  <a:srgbClr val="0000FF"/>
                </a:solidFill>
              </a:rPr>
              <a:t>y = f(</a:t>
            </a:r>
            <a:r>
              <a:rPr lang="en-US" altLang="en-US" sz="2400" b="1" dirty="0">
                <a:solidFill>
                  <a:srgbClr val="0000FF"/>
                </a:solidFill>
              </a:rPr>
              <a:t>x</a:t>
            </a:r>
            <a:r>
              <a:rPr lang="en-US" altLang="en-US" sz="2400" dirty="0">
                <a:solidFill>
                  <a:srgbClr val="0000FF"/>
                </a:solidFill>
              </a:rPr>
              <a:t>)</a:t>
            </a:r>
          </a:p>
        </p:txBody>
      </p:sp>
      <p:cxnSp>
        <p:nvCxnSpPr>
          <p:cNvPr id="5" name="Straight Arrow Connector 4"/>
          <p:cNvCxnSpPr/>
          <p:nvPr/>
        </p:nvCxnSpPr>
        <p:spPr>
          <a:xfrm rot="5400000" flipH="1" flipV="1">
            <a:off x="4764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5905501" y="2933701"/>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6858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p:cNvSpPr txBox="1">
            <a:spLocks noChangeArrowheads="1"/>
          </p:cNvSpPr>
          <p:nvPr/>
        </p:nvSpPr>
        <p:spPr bwMode="auto">
          <a:xfrm>
            <a:off x="4737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53256" name="TextBox 9"/>
          <p:cNvSpPr txBox="1">
            <a:spLocks noChangeArrowheads="1"/>
          </p:cNvSpPr>
          <p:nvPr/>
        </p:nvSpPr>
        <p:spPr bwMode="auto">
          <a:xfrm>
            <a:off x="5346700" y="3276601"/>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53257" name="TextBox 10"/>
          <p:cNvSpPr txBox="1">
            <a:spLocks noChangeArrowheads="1"/>
          </p:cNvSpPr>
          <p:nvPr/>
        </p:nvSpPr>
        <p:spPr bwMode="auto">
          <a:xfrm>
            <a:off x="7023100" y="3276601"/>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2" name="TextBox 11"/>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3947964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Data</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p:txBody>
          <a:bodyPr>
            <a:normAutofit fontScale="92500" lnSpcReduction="10000"/>
          </a:bodyPr>
          <a:lstStyle/>
          <a:p>
            <a:r>
              <a:rPr lang="en-US" sz="1800" dirty="0"/>
              <a:t>Different Forms of Data </a:t>
            </a:r>
          </a:p>
          <a:p>
            <a:pPr lvl="1"/>
            <a:r>
              <a:rPr lang="en-US" sz="1400" dirty="0"/>
              <a:t>Numeric Data : If a feature represents a characteristic measured in numbers , it is called a numeric feature.</a:t>
            </a:r>
          </a:p>
          <a:p>
            <a:pPr lvl="1"/>
            <a:r>
              <a:rPr lang="en-US" sz="1400" dirty="0"/>
              <a:t>Categorical Data : A categorical feature is an attribute that can take on one of the limited , and usually fixed number of possible values on the basis of some qualitative property . A categorical feature is also called a nominal feature.</a:t>
            </a:r>
          </a:p>
          <a:p>
            <a:pPr lvl="1"/>
            <a:r>
              <a:rPr lang="en-US" sz="1400" dirty="0"/>
              <a:t>Ordinal Data : This denotes a nominal variable with categories falling in an ordered list . Examples include clothing sizes such as small, medium , and large , or a measurement of customer satisfaction on a scale from “not at all happy” to “very happy”.</a:t>
            </a:r>
            <a:r>
              <a:rPr lang="en-US" sz="1800" dirty="0"/>
              <a:t>                                                                                                                                                                  </a:t>
            </a:r>
          </a:p>
          <a:p>
            <a:r>
              <a:rPr lang="en-US" sz="1800" dirty="0"/>
              <a:t>Properties of Data – </a:t>
            </a:r>
          </a:p>
          <a:p>
            <a:pPr lvl="1"/>
            <a:r>
              <a:rPr lang="en-US" sz="1400" dirty="0"/>
              <a:t>Volume: Scale of Data. With the growing world population and technology at exposure, huge data is being generated each and every millisecond.</a:t>
            </a:r>
          </a:p>
          <a:p>
            <a:pPr lvl="1"/>
            <a:r>
              <a:rPr lang="en-US" sz="1400" dirty="0"/>
              <a:t>Variety: Different forms of data – healthcare, images, videos, audio clippings.</a:t>
            </a:r>
          </a:p>
          <a:p>
            <a:pPr lvl="1"/>
            <a:r>
              <a:rPr lang="en-US" sz="1400" dirty="0"/>
              <a:t>Velocity: Rate of data streaming and generation.</a:t>
            </a:r>
          </a:p>
          <a:p>
            <a:pPr lvl="1"/>
            <a:r>
              <a:rPr lang="en-US" sz="1400" dirty="0"/>
              <a:t>Value: Meaningfulness of data in terms of information that researchers can infer from it.</a:t>
            </a:r>
          </a:p>
          <a:p>
            <a:pPr lvl="1"/>
            <a:r>
              <a:rPr lang="en-US" sz="1400" dirty="0"/>
              <a:t>Veracity: Certainty and correctness in data we are working on.</a:t>
            </a:r>
          </a:p>
          <a:p>
            <a:pPr lvl="1"/>
            <a:r>
              <a:rPr lang="en-US" sz="1400" dirty="0"/>
              <a:t>Viability: The ability of data to be used and integrated into different systems and processes.</a:t>
            </a:r>
          </a:p>
          <a:p>
            <a:pPr lvl="1"/>
            <a:r>
              <a:rPr lang="en-US" sz="1400" dirty="0"/>
              <a:t>Security: The measures taken to protect data from unauthorized access or manipulation.</a:t>
            </a:r>
          </a:p>
          <a:p>
            <a:pPr lvl="1"/>
            <a:r>
              <a:rPr lang="en-US" sz="1400" dirty="0"/>
              <a:t>Accessibility: The ease of obtaining and utilizing data for decision-making purposes.</a:t>
            </a:r>
          </a:p>
          <a:p>
            <a:pPr lvl="1"/>
            <a:r>
              <a:rPr lang="en-US" sz="1400" dirty="0"/>
              <a:t>Integrity: The accuracy and completeness of data over its entire lifecycle.</a:t>
            </a:r>
          </a:p>
          <a:p>
            <a:pPr lvl="1"/>
            <a:r>
              <a:rPr lang="en-US" sz="1400" dirty="0"/>
              <a:t>Usability: The ease of use and interpretability of data for end-users.</a:t>
            </a:r>
            <a:endParaRPr lang="en-IN" sz="1400" dirty="0"/>
          </a:p>
        </p:txBody>
      </p:sp>
    </p:spTree>
    <p:extLst>
      <p:ext uri="{BB962C8B-B14F-4D97-AF65-F5344CB8AC3E}">
        <p14:creationId xmlns:p14="http://schemas.microsoft.com/office/powerpoint/2010/main" val="1219180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8839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54275" name="Title 1"/>
          <p:cNvSpPr>
            <a:spLocks noGrp="1"/>
          </p:cNvSpPr>
          <p:nvPr>
            <p:ph type="title"/>
          </p:nvPr>
        </p:nvSpPr>
        <p:spPr>
          <a:xfrm>
            <a:off x="1981200" y="1"/>
            <a:ext cx="8229600" cy="792163"/>
          </a:xfrm>
        </p:spPr>
        <p:txBody>
          <a:bodyPr/>
          <a:lstStyle/>
          <a:p>
            <a:r>
              <a:rPr lang="en-US" altLang="en-US"/>
              <a:t>Steps</a:t>
            </a:r>
          </a:p>
        </p:txBody>
      </p:sp>
      <p:sp>
        <p:nvSpPr>
          <p:cNvPr id="10" name="Rounded Rectangle 9"/>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4277" name="Group 12"/>
          <p:cNvGrpSpPr>
            <a:grpSpLocks/>
          </p:cNvGrpSpPr>
          <p:nvPr/>
        </p:nvGrpSpPr>
        <p:grpSpPr bwMode="auto">
          <a:xfrm>
            <a:off x="1600200" y="1570038"/>
            <a:ext cx="2438400" cy="3078162"/>
            <a:chOff x="228600" y="1417320"/>
            <a:chExt cx="2438400" cy="2849880"/>
          </a:xfrm>
        </p:grpSpPr>
        <p:sp>
          <p:nvSpPr>
            <p:cNvPr id="54296" name="TextBox 7"/>
            <p:cNvSpPr txBox="1">
              <a:spLocks noChangeArrowheads="1"/>
            </p:cNvSpPr>
            <p:nvPr/>
          </p:nvSpPr>
          <p:spPr bwMode="auto">
            <a:xfrm>
              <a:off x="533400" y="1417320"/>
              <a:ext cx="1828800" cy="76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Training Images</a:t>
              </a:r>
            </a:p>
          </p:txBody>
        </p:sp>
        <p:sp>
          <p:nvSpPr>
            <p:cNvPr id="11" name="Rounded Rectangle 10"/>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54279" name="TextBox 13"/>
          <p:cNvSpPr txBox="1">
            <a:spLocks noChangeArrowheads="1"/>
          </p:cNvSpPr>
          <p:nvPr/>
        </p:nvSpPr>
        <p:spPr bwMode="auto">
          <a:xfrm>
            <a:off x="2076450" y="838201"/>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Training</a:t>
            </a:r>
          </a:p>
        </p:txBody>
      </p:sp>
      <p:sp>
        <p:nvSpPr>
          <p:cNvPr id="15" name="Rounded Rectangle 14"/>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7345363"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p:cNvSpPr/>
          <p:nvPr/>
        </p:nvSpPr>
        <p:spPr>
          <a:xfrm>
            <a:off x="4267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p:cNvSpPr/>
          <p:nvPr/>
        </p:nvSpPr>
        <p:spPr>
          <a:xfrm>
            <a:off x="3657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2144714" y="4800601"/>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Testing</a:t>
            </a:r>
          </a:p>
        </p:txBody>
      </p:sp>
      <p:sp>
        <p:nvSpPr>
          <p:cNvPr id="10255" name="TextBox 21"/>
          <p:cNvSpPr txBox="1">
            <a:spLocks noChangeArrowheads="1"/>
          </p:cNvSpPr>
          <p:nvPr/>
        </p:nvSpPr>
        <p:spPr bwMode="auto">
          <a:xfrm>
            <a:off x="1981200" y="639603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00"/>
                </a:solidFill>
              </a:rPr>
              <a:t>Test Image</a:t>
            </a:r>
          </a:p>
        </p:txBody>
      </p:sp>
      <p:sp>
        <p:nvSpPr>
          <p:cNvPr id="23" name="Right Arrow 22"/>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5" name="Rounded Rectangle 24"/>
          <p:cNvSpPr/>
          <p:nvPr/>
        </p:nvSpPr>
        <p:spPr>
          <a:xfrm>
            <a:off x="67056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p:cNvSpPr/>
          <p:nvPr/>
        </p:nvSpPr>
        <p:spPr>
          <a:xfrm>
            <a:off x="60960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 name="TextBox 30"/>
          <p:cNvSpPr txBox="1"/>
          <p:nvPr/>
        </p:nvSpPr>
        <p:spPr>
          <a:xfrm>
            <a:off x="7848600" y="6581776"/>
            <a:ext cx="2819400" cy="276225"/>
          </a:xfrm>
          <a:prstGeom prst="rect">
            <a:avLst/>
          </a:prstGeom>
          <a:noFill/>
        </p:spPr>
        <p:txBody>
          <a:bodyPr>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r>
              <a:rPr lang="en-US" sz="1200" dirty="0">
                <a:solidFill>
                  <a:srgbClr val="FFFFFF">
                    <a:lumMod val="65000"/>
                  </a:srgbClr>
                </a:solidFill>
                <a:latin typeface="Arial" charset="0"/>
              </a:rPr>
              <a:t> and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32" name="Right Arrow 31"/>
          <p:cNvSpPr/>
          <p:nvPr/>
        </p:nvSpPr>
        <p:spPr>
          <a:xfrm>
            <a:off x="8458200" y="58674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542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2438400"/>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638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845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Many classifiers to choose from</a:t>
            </a:r>
          </a:p>
        </p:txBody>
      </p:sp>
      <p:sp>
        <p:nvSpPr>
          <p:cNvPr id="58371" name="Content Placeholder 2"/>
          <p:cNvSpPr>
            <a:spLocks noGrp="1"/>
          </p:cNvSpPr>
          <p:nvPr>
            <p:ph idx="1"/>
          </p:nvPr>
        </p:nvSpPr>
        <p:spPr/>
        <p:txBody>
          <a:bodyPr>
            <a:normAutofit fontScale="92500" lnSpcReduction="20000"/>
          </a:bodyPr>
          <a:lstStyle/>
          <a:p>
            <a:r>
              <a:rPr lang="en-US" altLang="en-US" dirty="0"/>
              <a:t>SVM</a:t>
            </a:r>
          </a:p>
          <a:p>
            <a:r>
              <a:rPr lang="en-US" altLang="en-US" dirty="0"/>
              <a:t>Neural networks</a:t>
            </a:r>
          </a:p>
          <a:p>
            <a:r>
              <a:rPr lang="en-US" altLang="en-US" dirty="0"/>
              <a:t>Naïve Bayes</a:t>
            </a:r>
          </a:p>
          <a:p>
            <a:r>
              <a:rPr lang="en-US" altLang="en-US" dirty="0"/>
              <a:t>Bayesian network</a:t>
            </a:r>
          </a:p>
          <a:p>
            <a:r>
              <a:rPr lang="en-US" altLang="en-US" dirty="0"/>
              <a:t>Logistic regression</a:t>
            </a:r>
          </a:p>
          <a:p>
            <a:r>
              <a:rPr lang="en-US" altLang="en-US"/>
              <a:t>Randomized Forests</a:t>
            </a:r>
          </a:p>
          <a:p>
            <a:r>
              <a:rPr lang="en-US" altLang="en-US" dirty="0"/>
              <a:t>Boosted Decision Trees</a:t>
            </a:r>
          </a:p>
          <a:p>
            <a:r>
              <a:rPr lang="en-US" altLang="en-US" dirty="0"/>
              <a:t>K-nearest neighbor</a:t>
            </a:r>
          </a:p>
          <a:p>
            <a:r>
              <a:rPr lang="en-US" altLang="en-US" dirty="0"/>
              <a:t>RBMs</a:t>
            </a:r>
          </a:p>
          <a:p>
            <a:r>
              <a:rPr lang="en-US" altLang="en-US" dirty="0"/>
              <a:t>Etc.</a:t>
            </a:r>
          </a:p>
          <a:p>
            <a:pPr>
              <a:buFont typeface="Arial" panose="020B0604020202020204" pitchFamily="34" charset="0"/>
              <a:buNone/>
            </a:pPr>
            <a:endParaRPr lang="en-US" altLang="en-US" dirty="0"/>
          </a:p>
          <a:p>
            <a:endParaRPr lang="en-US" altLang="en-US" dirty="0"/>
          </a:p>
          <a:p>
            <a:endParaRPr lang="en-US" altLang="en-US" dirty="0"/>
          </a:p>
          <a:p>
            <a:endParaRPr lang="en-US" altLang="en-US" dirty="0"/>
          </a:p>
        </p:txBody>
      </p:sp>
      <p:sp>
        <p:nvSpPr>
          <p:cNvPr id="4" name="TextBox 3"/>
          <p:cNvSpPr txBox="1">
            <a:spLocks noChangeArrowheads="1"/>
          </p:cNvSpPr>
          <p:nvPr/>
        </p:nvSpPr>
        <p:spPr bwMode="auto">
          <a:xfrm>
            <a:off x="6248401" y="1676401"/>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000000"/>
                </a:solidFill>
                <a:latin typeface="Arial" panose="020B0604020202020204" pitchFamily="34" charset="0"/>
              </a:rPr>
              <a:t>Which is the best one?</a:t>
            </a:r>
          </a:p>
        </p:txBody>
      </p:sp>
      <p:sp>
        <p:nvSpPr>
          <p:cNvPr id="5" name="TextBox 4"/>
          <p:cNvSpPr txBox="1"/>
          <p:nvPr/>
        </p:nvSpPr>
        <p:spPr>
          <a:xfrm>
            <a:off x="8839201" y="6581776"/>
            <a:ext cx="1668463"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6939798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532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D496D4A-F35C-41A3-AD50-E78401ABFE7B}" type="slidenum">
              <a:rPr lang="en-US" altLang="en-US" sz="1200">
                <a:latin typeface="Garamond" panose="02020404030301010803" pitchFamily="18" charset="0"/>
              </a:rPr>
              <a:pPr>
                <a:spcBef>
                  <a:spcPct val="0"/>
                </a:spcBef>
                <a:buClrTx/>
                <a:buSzTx/>
                <a:buFontTx/>
                <a:buNone/>
              </a:pPr>
              <a:t>52</a:t>
            </a:fld>
            <a:endParaRPr lang="en-US" altLang="en-US" sz="1200">
              <a:latin typeface="Garamond" panose="02020404030301010803" pitchFamily="18" charset="0"/>
            </a:endParaRPr>
          </a:p>
        </p:txBody>
      </p:sp>
      <p:sp>
        <p:nvSpPr>
          <p:cNvPr id="53252" name="Rectangle 2"/>
          <p:cNvSpPr>
            <a:spLocks noGrp="1" noChangeArrowheads="1"/>
          </p:cNvSpPr>
          <p:nvPr>
            <p:ph type="title"/>
          </p:nvPr>
        </p:nvSpPr>
        <p:spPr>
          <a:xfrm>
            <a:off x="1981200" y="201614"/>
            <a:ext cx="8229600" cy="1139825"/>
          </a:xfrm>
        </p:spPr>
        <p:txBody>
          <a:bodyPr/>
          <a:lstStyle/>
          <a:p>
            <a:pPr eaLnBrk="1" hangingPunct="1"/>
            <a:r>
              <a:rPr lang="en-US" altLang="en-US"/>
              <a:t>Classification measures</a:t>
            </a:r>
          </a:p>
        </p:txBody>
      </p:sp>
      <p:sp>
        <p:nvSpPr>
          <p:cNvPr id="53253" name="Rectangle 3"/>
          <p:cNvSpPr>
            <a:spLocks noGrp="1" noChangeArrowheads="1"/>
          </p:cNvSpPr>
          <p:nvPr>
            <p:ph type="body" idx="1"/>
          </p:nvPr>
        </p:nvSpPr>
        <p:spPr>
          <a:xfrm>
            <a:off x="1981200" y="981076"/>
            <a:ext cx="8229600" cy="5400675"/>
          </a:xfrm>
        </p:spPr>
        <p:txBody>
          <a:bodyPr/>
          <a:lstStyle/>
          <a:p>
            <a:pPr eaLnBrk="1" hangingPunct="1">
              <a:lnSpc>
                <a:spcPct val="90000"/>
              </a:lnSpc>
            </a:pPr>
            <a:r>
              <a:rPr lang="en-US" altLang="en-US" sz="2600" dirty="0">
                <a:solidFill>
                  <a:srgbClr val="3333CC"/>
                </a:solidFill>
              </a:rPr>
              <a:t>Accuracy is one of the measure (error = 1-accuracy).</a:t>
            </a:r>
          </a:p>
          <a:p>
            <a:pPr eaLnBrk="1" hangingPunct="1">
              <a:lnSpc>
                <a:spcPct val="90000"/>
              </a:lnSpc>
            </a:pPr>
            <a:r>
              <a:rPr lang="en-US" altLang="en-US" sz="2600" b="1" dirty="0">
                <a:solidFill>
                  <a:srgbClr val="FF0000"/>
                </a:solidFill>
              </a:rPr>
              <a:t>Accuracy is not suitable in some applications</a:t>
            </a:r>
            <a:r>
              <a:rPr lang="en-US" altLang="en-US" sz="2600" dirty="0"/>
              <a:t>. </a:t>
            </a:r>
          </a:p>
          <a:p>
            <a:pPr eaLnBrk="1" hangingPunct="1">
              <a:lnSpc>
                <a:spcPct val="90000"/>
              </a:lnSpc>
            </a:pPr>
            <a:r>
              <a:rPr lang="en-US" altLang="ja-JP" sz="2600" dirty="0">
                <a:ea typeface="ＭＳ Ｐゴシック" panose="020B0600070205080204" pitchFamily="34" charset="-128"/>
              </a:rPr>
              <a:t>In classification involving skewed or highly imbalanced data, e.g., network intrusion and financial fraud detections, </a:t>
            </a:r>
            <a:r>
              <a:rPr lang="en-US" altLang="ja-JP" sz="2600" dirty="0">
                <a:solidFill>
                  <a:srgbClr val="3333CC"/>
                </a:solidFill>
                <a:ea typeface="ＭＳ Ｐゴシック" panose="020B0600070205080204" pitchFamily="34" charset="-128"/>
              </a:rPr>
              <a:t>we are interested only in the minority class</a:t>
            </a:r>
            <a:r>
              <a:rPr lang="en-US" altLang="ja-JP" sz="2600" dirty="0">
                <a:ea typeface="ＭＳ Ｐゴシック" panose="020B0600070205080204" pitchFamily="34" charset="-128"/>
              </a:rPr>
              <a:t>. </a:t>
            </a:r>
          </a:p>
          <a:p>
            <a:pPr lvl="1" eaLnBrk="1" hangingPunct="1">
              <a:lnSpc>
                <a:spcPct val="90000"/>
              </a:lnSpc>
            </a:pPr>
            <a:r>
              <a:rPr lang="en-US" altLang="ja-JP" sz="2200" dirty="0">
                <a:ea typeface="ＭＳ Ｐゴシック" panose="020B0600070205080204" pitchFamily="34" charset="-128"/>
              </a:rPr>
              <a:t>High accuracy does not mean any intrusion is detected. </a:t>
            </a:r>
          </a:p>
          <a:p>
            <a:pPr lvl="1" eaLnBrk="1" hangingPunct="1">
              <a:lnSpc>
                <a:spcPct val="90000"/>
              </a:lnSpc>
            </a:pPr>
            <a:r>
              <a:rPr lang="en-US" altLang="ja-JP" sz="2200" dirty="0">
                <a:ea typeface="ＭＳ Ｐゴシック" panose="020B0600070205080204" pitchFamily="34" charset="-128"/>
              </a:rPr>
              <a:t>E.g., 1% intrusion. Achieve 99% accuracy by doing nothing. </a:t>
            </a:r>
          </a:p>
          <a:p>
            <a:pPr eaLnBrk="1" hangingPunct="1">
              <a:lnSpc>
                <a:spcPct val="90000"/>
              </a:lnSpc>
            </a:pPr>
            <a:r>
              <a:rPr lang="en-US" altLang="ja-JP" sz="2600" dirty="0">
                <a:ea typeface="ＭＳ Ｐゴシック" panose="020B0600070205080204" pitchFamily="34" charset="-128"/>
              </a:rPr>
              <a:t>The class of interest is commonly called the </a:t>
            </a:r>
            <a:r>
              <a:rPr lang="en-US" altLang="ja-JP" sz="2600" b="1" dirty="0">
                <a:solidFill>
                  <a:srgbClr val="3333CC"/>
                </a:solidFill>
                <a:ea typeface="ＭＳ Ｐゴシック" panose="020B0600070205080204" pitchFamily="34" charset="-128"/>
              </a:rPr>
              <a:t>positive class</a:t>
            </a:r>
            <a:r>
              <a:rPr lang="en-US" altLang="ja-JP" sz="2600" dirty="0">
                <a:ea typeface="ＭＳ Ｐゴシック" panose="020B0600070205080204" pitchFamily="34" charset="-128"/>
              </a:rPr>
              <a:t>, and the rest </a:t>
            </a:r>
            <a:r>
              <a:rPr lang="en-US" altLang="ja-JP" sz="2600" b="1" dirty="0">
                <a:solidFill>
                  <a:srgbClr val="3333CC"/>
                </a:solidFill>
                <a:ea typeface="ＭＳ Ｐゴシック" panose="020B0600070205080204" pitchFamily="34" charset="-128"/>
              </a:rPr>
              <a:t>negative classes</a:t>
            </a:r>
            <a:r>
              <a:rPr lang="en-US" altLang="ja-JP" sz="2600" b="1" dirty="0">
                <a:ea typeface="ＭＳ Ｐゴシック" panose="020B0600070205080204" pitchFamily="34" charset="-128"/>
              </a:rPr>
              <a:t>.</a:t>
            </a:r>
          </a:p>
          <a:p>
            <a:pPr eaLnBrk="1" hangingPunct="1">
              <a:lnSpc>
                <a:spcPct val="90000"/>
              </a:lnSpc>
            </a:pPr>
            <a:endParaRPr lang="en-US" altLang="en-US" sz="2600" dirty="0"/>
          </a:p>
        </p:txBody>
      </p:sp>
    </p:spTree>
    <p:extLst>
      <p:ext uri="{BB962C8B-B14F-4D97-AF65-F5344CB8AC3E}">
        <p14:creationId xmlns:p14="http://schemas.microsoft.com/office/powerpoint/2010/main" val="980197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294" name="Rectangle 54293">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296" name="Rectangle 5429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276" name="Rectangle 2"/>
          <p:cNvSpPr>
            <a:spLocks noGrp="1" noChangeArrowheads="1"/>
          </p:cNvSpPr>
          <p:nvPr>
            <p:ph type="title"/>
          </p:nvPr>
        </p:nvSpPr>
        <p:spPr>
          <a:xfrm>
            <a:off x="841248" y="510047"/>
            <a:ext cx="3300984" cy="1645920"/>
          </a:xfrm>
        </p:spPr>
        <p:txBody>
          <a:bodyPr vert="horz" lIns="91440" tIns="45720" rIns="91440" bIns="45720" rtlCol="0" anchor="ctr">
            <a:normAutofit/>
          </a:bodyPr>
          <a:lstStyle/>
          <a:p>
            <a:r>
              <a:rPr lang="en-US" altLang="en-US" sz="2800" b="1"/>
              <a:t>Precision</a:t>
            </a:r>
            <a:r>
              <a:rPr lang="en-US" altLang="en-US" sz="2800"/>
              <a:t> and </a:t>
            </a:r>
            <a:r>
              <a:rPr lang="en-US" altLang="en-US" sz="2800" b="1"/>
              <a:t>recall</a:t>
            </a:r>
            <a:r>
              <a:rPr lang="en-US" altLang="en-US" sz="2800"/>
              <a:t> measures</a:t>
            </a:r>
          </a:p>
        </p:txBody>
      </p:sp>
      <p:sp>
        <p:nvSpPr>
          <p:cNvPr id="54298" name="Rectangle 5429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00" name="Rectangle 5429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277" name="Rectangle 3"/>
          <p:cNvSpPr>
            <a:spLocks noGrp="1" noChangeArrowheads="1"/>
          </p:cNvSpPr>
          <p:nvPr>
            <p:ph type="body" sz="half" idx="1"/>
          </p:nvPr>
        </p:nvSpPr>
        <p:spPr>
          <a:xfrm>
            <a:off x="4581144" y="510047"/>
            <a:ext cx="6858000" cy="1645920"/>
          </a:xfrm>
        </p:spPr>
        <p:txBody>
          <a:bodyPr vert="horz" lIns="91440" tIns="45720" rIns="91440" bIns="45720" rtlCol="0" anchor="ctr">
            <a:normAutofit/>
          </a:bodyPr>
          <a:lstStyle/>
          <a:p>
            <a:r>
              <a:rPr lang="en-US" altLang="en-US" sz="1800" dirty="0"/>
              <a:t>Used in information retrieval and text classification. </a:t>
            </a:r>
          </a:p>
          <a:p>
            <a:r>
              <a:rPr lang="en-US" altLang="en-US" sz="1800" dirty="0"/>
              <a:t>We use a confusion matrix to introduce them. </a:t>
            </a:r>
          </a:p>
          <a:p>
            <a:r>
              <a:rPr lang="en-US" altLang="en-US" sz="1800" dirty="0"/>
              <a:t>Be careful with how you write confusion matrix. Some people prefer actual at top and predicted on left and some people prefer other way around</a:t>
            </a:r>
          </a:p>
        </p:txBody>
      </p:sp>
      <p:pic>
        <p:nvPicPr>
          <p:cNvPr id="6" name="Picture 5">
            <a:extLst>
              <a:ext uri="{FF2B5EF4-FFF2-40B4-BE49-F238E27FC236}">
                <a16:creationId xmlns:a16="http://schemas.microsoft.com/office/drawing/2014/main" id="{41C0C96E-1C0E-6BE8-B707-452F66B2B03C}"/>
              </a:ext>
            </a:extLst>
          </p:cNvPr>
          <p:cNvPicPr>
            <a:picLocks noChangeAspect="1"/>
          </p:cNvPicPr>
          <p:nvPr/>
        </p:nvPicPr>
        <p:blipFill>
          <a:blip r:embed="rId2"/>
          <a:stretch>
            <a:fillRect/>
          </a:stretch>
        </p:blipFill>
        <p:spPr>
          <a:xfrm>
            <a:off x="557784" y="3158120"/>
            <a:ext cx="3584448" cy="2535996"/>
          </a:xfrm>
          <a:prstGeom prst="rect">
            <a:avLst/>
          </a:prstGeom>
        </p:spPr>
      </p:pic>
      <p:pic>
        <p:nvPicPr>
          <p:cNvPr id="3" name="Picture 2">
            <a:extLst>
              <a:ext uri="{FF2B5EF4-FFF2-40B4-BE49-F238E27FC236}">
                <a16:creationId xmlns:a16="http://schemas.microsoft.com/office/drawing/2014/main" id="{7C365246-25BB-B36F-7835-F42D5763A62F}"/>
              </a:ext>
            </a:extLst>
          </p:cNvPr>
          <p:cNvPicPr>
            <a:picLocks noChangeAspect="1"/>
          </p:cNvPicPr>
          <p:nvPr/>
        </p:nvPicPr>
        <p:blipFill>
          <a:blip r:embed="rId3"/>
          <a:stretch>
            <a:fillRect/>
          </a:stretch>
        </p:blipFill>
        <p:spPr>
          <a:xfrm>
            <a:off x="4347599" y="3332862"/>
            <a:ext cx="3584448" cy="2186512"/>
          </a:xfrm>
          <a:prstGeom prst="rect">
            <a:avLst/>
          </a:prstGeom>
        </p:spPr>
      </p:pic>
      <p:pic>
        <p:nvPicPr>
          <p:cNvPr id="54278"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8137415" y="3521027"/>
            <a:ext cx="3584448" cy="1810182"/>
          </a:xfrm>
          <a:prstGeom prst="rect">
            <a:avLst/>
          </a:prstGeom>
          <a:noFill/>
        </p:spPr>
      </p:pic>
      <p:sp>
        <p:nvSpPr>
          <p:cNvPr id="5" name="Footer Placeholder 4"/>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defRPr/>
            </a:pPr>
            <a:r>
              <a:rPr lang="en-US" altLang="en-US" kern="1200">
                <a:solidFill>
                  <a:schemeClr val="tx1">
                    <a:lumMod val="50000"/>
                    <a:lumOff val="50000"/>
                  </a:schemeClr>
                </a:solidFill>
                <a:latin typeface="+mn-lt"/>
                <a:ea typeface="+mn-ea"/>
                <a:cs typeface="+mn-cs"/>
              </a:rPr>
              <a:t>CS583, Bing Liu, UIC</a:t>
            </a:r>
          </a:p>
        </p:txBody>
      </p:sp>
      <p:sp>
        <p:nvSpPr>
          <p:cNvPr id="54275" name="Slide Number Placeholder 5"/>
          <p:cNvSpPr>
            <a:spLocks noGrp="1"/>
          </p:cNvSpPr>
          <p:nvPr>
            <p:ph type="sldNum" sz="quarter" idx="11"/>
          </p:nvPr>
        </p:nvSpPr>
        <p:spPr>
          <a:xfrm>
            <a:off x="8610600" y="6356350"/>
            <a:ext cx="2828544"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spcAft>
                <a:spcPts val="600"/>
              </a:spcAft>
              <a:buClrTx/>
              <a:buSzTx/>
              <a:buFontTx/>
              <a:buNone/>
            </a:pPr>
            <a:fld id="{5E1AA6B7-41BA-4755-8251-5BE2840FF35E}" type="slidenum">
              <a:rPr lang="en-US" altLang="en-US" sz="1200">
                <a:solidFill>
                  <a:schemeClr val="tx1">
                    <a:lumMod val="50000"/>
                    <a:lumOff val="50000"/>
                  </a:schemeClr>
                </a:solidFill>
                <a:latin typeface="+mn-lt"/>
              </a:rPr>
              <a:pPr>
                <a:spcBef>
                  <a:spcPct val="0"/>
                </a:spcBef>
                <a:spcAft>
                  <a:spcPts val="600"/>
                </a:spcAft>
                <a:buClrTx/>
                <a:buSzTx/>
                <a:buFontTx/>
                <a:buNone/>
              </a:pPr>
              <a:t>53</a:t>
            </a:fld>
            <a:endParaRPr lang="en-US" altLang="en-US" sz="1200">
              <a:solidFill>
                <a:schemeClr val="tx1">
                  <a:lumMod val="50000"/>
                  <a:lumOff val="50000"/>
                </a:schemeClr>
              </a:solidFill>
              <a:latin typeface="+mn-lt"/>
            </a:endParaRPr>
          </a:p>
        </p:txBody>
      </p:sp>
    </p:spTree>
    <p:extLst>
      <p:ext uri="{BB962C8B-B14F-4D97-AF65-F5344CB8AC3E}">
        <p14:creationId xmlns:p14="http://schemas.microsoft.com/office/powerpoint/2010/main" val="106755498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ltLang="en-US"/>
              <a:t>CS583, Bing Liu, UIC</a:t>
            </a:r>
          </a:p>
        </p:txBody>
      </p:sp>
      <p:sp>
        <p:nvSpPr>
          <p:cNvPr id="552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9FDDE73-BC40-4851-93C2-E74E78ED7FA5}" type="slidenum">
              <a:rPr lang="en-US" altLang="en-US" sz="1200">
                <a:latin typeface="Garamond" panose="02020404030301010803" pitchFamily="18" charset="0"/>
              </a:rPr>
              <a:pPr>
                <a:spcBef>
                  <a:spcPct val="0"/>
                </a:spcBef>
                <a:buClrTx/>
                <a:buSzTx/>
                <a:buFontTx/>
                <a:buNone/>
              </a:pPr>
              <a:t>54</a:t>
            </a:fld>
            <a:endParaRPr lang="en-US" altLang="en-US" sz="1200">
              <a:latin typeface="Garamond" panose="02020404030301010803" pitchFamily="18" charset="0"/>
            </a:endParaRPr>
          </a:p>
        </p:txBody>
      </p:sp>
      <p:sp>
        <p:nvSpPr>
          <p:cNvPr id="55300" name="Rectangle 2"/>
          <p:cNvSpPr>
            <a:spLocks noGrp="1" noChangeArrowheads="1"/>
          </p:cNvSpPr>
          <p:nvPr>
            <p:ph type="title"/>
          </p:nvPr>
        </p:nvSpPr>
        <p:spPr>
          <a:xfrm>
            <a:off x="1981201" y="188914"/>
            <a:ext cx="8507413" cy="1139825"/>
          </a:xfrm>
        </p:spPr>
        <p:txBody>
          <a:bodyPr>
            <a:normAutofit fontScale="90000"/>
          </a:bodyPr>
          <a:lstStyle/>
          <a:p>
            <a:pPr eaLnBrk="1" hangingPunct="1"/>
            <a:r>
              <a:rPr lang="en-US" altLang="en-US" b="1"/>
              <a:t>Precision</a:t>
            </a:r>
            <a:r>
              <a:rPr lang="en-US" altLang="en-US"/>
              <a:t> and </a:t>
            </a:r>
            <a:r>
              <a:rPr lang="en-US" altLang="en-US" b="1"/>
              <a:t>recall</a:t>
            </a:r>
            <a:r>
              <a:rPr lang="en-US" altLang="en-US"/>
              <a:t> measures (cont…)</a:t>
            </a:r>
          </a:p>
        </p:txBody>
      </p:sp>
      <p:pic>
        <p:nvPicPr>
          <p:cNvPr id="55301"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71701" y="1125539"/>
            <a:ext cx="7669213" cy="1366837"/>
          </a:xfrm>
          <a:noFill/>
        </p:spPr>
      </p:pic>
      <p:sp>
        <p:nvSpPr>
          <p:cNvPr id="55302" name="Text Box 8"/>
          <p:cNvSpPr txBox="1">
            <a:spLocks noChangeArrowheads="1"/>
          </p:cNvSpPr>
          <p:nvPr/>
        </p:nvSpPr>
        <p:spPr bwMode="auto">
          <a:xfrm>
            <a:off x="642796" y="3652838"/>
            <a:ext cx="1071100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ja-JP" sz="2000" dirty="0">
                <a:solidFill>
                  <a:srgbClr val="FF0000"/>
                </a:solidFill>
                <a:ea typeface="ＭＳ Ｐゴシック" panose="020B0600070205080204" pitchFamily="34" charset="-128"/>
              </a:rPr>
              <a:t>Precision </a:t>
            </a:r>
            <a:r>
              <a:rPr lang="en-US" altLang="ja-JP" sz="2000" i="1" dirty="0">
                <a:solidFill>
                  <a:srgbClr val="FF0000"/>
                </a:solidFill>
                <a:ea typeface="ＭＳ Ｐゴシック" panose="020B0600070205080204" pitchFamily="34" charset="-128"/>
              </a:rPr>
              <a:t>p</a:t>
            </a:r>
            <a:r>
              <a:rPr lang="en-US" altLang="ja-JP" sz="2000" dirty="0">
                <a:ea typeface="ＭＳ Ｐゴシック" panose="020B0600070205080204" pitchFamily="34" charset="-128"/>
              </a:rPr>
              <a:t> is the number of </a:t>
            </a:r>
            <a:r>
              <a:rPr lang="en-US" altLang="ja-JP" sz="2000" dirty="0">
                <a:solidFill>
                  <a:srgbClr val="3333CC"/>
                </a:solidFill>
                <a:ea typeface="ＭＳ Ｐゴシック" panose="020B0600070205080204" pitchFamily="34" charset="-128"/>
              </a:rPr>
              <a:t>correctly classified positive examples</a:t>
            </a:r>
            <a:r>
              <a:rPr lang="en-US" altLang="ja-JP" sz="2000" dirty="0">
                <a:ea typeface="ＭＳ Ｐゴシック" panose="020B0600070205080204" pitchFamily="34" charset="-128"/>
              </a:rPr>
              <a:t> divided by the total number of examples that are classified as positive. Essentially precision tells us about how many predicted positives are actually positive.</a:t>
            </a:r>
          </a:p>
          <a:p>
            <a:pPr>
              <a:spcBef>
                <a:spcPct val="10000"/>
              </a:spcBef>
            </a:pPr>
            <a:r>
              <a:rPr lang="en-US" altLang="ja-JP" sz="2000" dirty="0">
                <a:solidFill>
                  <a:srgbClr val="FF0000"/>
                </a:solidFill>
                <a:ea typeface="ＭＳ Ｐゴシック" panose="020B0600070205080204" pitchFamily="34" charset="-128"/>
              </a:rPr>
              <a:t>Recall </a:t>
            </a:r>
            <a:r>
              <a:rPr lang="en-US" altLang="ja-JP" sz="2000" i="1" dirty="0">
                <a:solidFill>
                  <a:srgbClr val="FF0000"/>
                </a:solidFill>
                <a:ea typeface="ＭＳ Ｐゴシック" panose="020B0600070205080204" pitchFamily="34" charset="-128"/>
              </a:rPr>
              <a:t>r</a:t>
            </a:r>
            <a:r>
              <a:rPr lang="en-US" altLang="ja-JP" sz="2000" dirty="0">
                <a:ea typeface="ＭＳ Ｐゴシック" panose="020B0600070205080204" pitchFamily="34" charset="-128"/>
              </a:rPr>
              <a:t> is the number of </a:t>
            </a:r>
            <a:r>
              <a:rPr lang="en-US" altLang="ja-JP" sz="2000" dirty="0">
                <a:solidFill>
                  <a:srgbClr val="3333CC"/>
                </a:solidFill>
                <a:ea typeface="ＭＳ Ｐゴシック" panose="020B0600070205080204" pitchFamily="34" charset="-128"/>
              </a:rPr>
              <a:t>correctly classified positive examples</a:t>
            </a:r>
            <a:r>
              <a:rPr lang="en-US" altLang="ja-JP" sz="2000" dirty="0">
                <a:ea typeface="ＭＳ Ｐゴシック" panose="020B0600070205080204" pitchFamily="34" charset="-128"/>
              </a:rPr>
              <a:t> divided by the total number of actual positive examples in the test set. Essentially recall tells us about how many actual positives are predicted positive.</a:t>
            </a:r>
          </a:p>
        </p:txBody>
      </p:sp>
      <p:sp>
        <p:nvSpPr>
          <p:cNvPr id="55303" name="Rectangle 10"/>
          <p:cNvSpPr>
            <a:spLocks noChangeArrowheads="1"/>
          </p:cNvSpPr>
          <p:nvPr/>
        </p:nvSpPr>
        <p:spPr bwMode="auto">
          <a:xfrm>
            <a:off x="1524000" y="2966264"/>
            <a:ext cx="3706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55304" name="Object 9"/>
          <p:cNvGraphicFramePr>
            <a:graphicFrameLocks noChangeAspect="1"/>
          </p:cNvGraphicFramePr>
          <p:nvPr/>
        </p:nvGraphicFramePr>
        <p:xfrm>
          <a:off x="3000376" y="2470150"/>
          <a:ext cx="5256213" cy="1066800"/>
        </p:xfrm>
        <a:graphic>
          <a:graphicData uri="http://schemas.openxmlformats.org/presentationml/2006/ole">
            <mc:AlternateContent xmlns:mc="http://schemas.openxmlformats.org/markup-compatibility/2006">
              <mc:Choice xmlns:v="urn:schemas-microsoft-com:vml" Requires="v">
                <p:oleObj name="Equation" r:id="rId3" imgW="1828800" imgH="368300" progId="Equation.3">
                  <p:embed/>
                </p:oleObj>
              </mc:Choice>
              <mc:Fallback>
                <p:oleObj name="Equation" r:id="rId3" imgW="18288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2470150"/>
                        <a:ext cx="52562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51176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5632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792B89E-B4CB-48DC-BE51-F60FC29A43FC}" type="slidenum">
              <a:rPr lang="en-US" altLang="en-US" sz="1200">
                <a:latin typeface="Garamond" panose="02020404030301010803" pitchFamily="18" charset="0"/>
              </a:rPr>
              <a:pPr>
                <a:spcBef>
                  <a:spcPct val="0"/>
                </a:spcBef>
                <a:buClrTx/>
                <a:buSzTx/>
                <a:buFontTx/>
                <a:buNone/>
              </a:pPr>
              <a:t>55</a:t>
            </a:fld>
            <a:endParaRPr lang="en-US" altLang="en-US" sz="1200">
              <a:latin typeface="Garamond" panose="02020404030301010803" pitchFamily="18" charset="0"/>
            </a:endParaRPr>
          </a:p>
        </p:txBody>
      </p:sp>
      <p:sp>
        <p:nvSpPr>
          <p:cNvPr id="56324" name="Rectangle 2"/>
          <p:cNvSpPr>
            <a:spLocks noGrp="1" noChangeArrowheads="1"/>
          </p:cNvSpPr>
          <p:nvPr>
            <p:ph type="title"/>
          </p:nvPr>
        </p:nvSpPr>
        <p:spPr/>
        <p:txBody>
          <a:bodyPr/>
          <a:lstStyle/>
          <a:p>
            <a:pPr eaLnBrk="1" hangingPunct="1"/>
            <a:r>
              <a:rPr lang="en-US" altLang="en-US"/>
              <a:t>An example</a:t>
            </a:r>
          </a:p>
        </p:txBody>
      </p:sp>
      <p:sp>
        <p:nvSpPr>
          <p:cNvPr id="56325" name="Rectangle 3"/>
          <p:cNvSpPr>
            <a:spLocks noGrp="1" noChangeArrowheads="1"/>
          </p:cNvSpPr>
          <p:nvPr>
            <p:ph type="body" sz="half" idx="1"/>
          </p:nvPr>
        </p:nvSpPr>
        <p:spPr>
          <a:xfrm>
            <a:off x="2135189" y="2924176"/>
            <a:ext cx="8110537" cy="3095625"/>
          </a:xfrm>
        </p:spPr>
        <p:txBody>
          <a:bodyPr/>
          <a:lstStyle/>
          <a:p>
            <a:pPr eaLnBrk="1" hangingPunct="1"/>
            <a:r>
              <a:rPr lang="en-US" altLang="ja-JP" sz="2600">
                <a:solidFill>
                  <a:srgbClr val="FF0000"/>
                </a:solidFill>
                <a:ea typeface="ＭＳ Ｐゴシック" panose="020B0600070205080204" pitchFamily="34" charset="-128"/>
              </a:rPr>
              <a:t>This confusion matrix gives</a:t>
            </a:r>
            <a:r>
              <a:rPr lang="en-US" altLang="ja-JP" sz="2600">
                <a:ea typeface="ＭＳ Ｐゴシック" panose="020B0600070205080204" pitchFamily="34" charset="-128"/>
              </a:rPr>
              <a:t> </a:t>
            </a:r>
          </a:p>
          <a:p>
            <a:pPr lvl="1" eaLnBrk="1" hangingPunct="1"/>
            <a:r>
              <a:rPr lang="en-US" altLang="ja-JP" sz="2200">
                <a:solidFill>
                  <a:srgbClr val="3333CC"/>
                </a:solidFill>
                <a:ea typeface="ＭＳ Ｐゴシック" panose="020B0600070205080204" pitchFamily="34" charset="-128"/>
              </a:rPr>
              <a:t>precision </a:t>
            </a:r>
            <a:r>
              <a:rPr lang="en-US" altLang="ja-JP" sz="2200" i="1">
                <a:solidFill>
                  <a:srgbClr val="3333CC"/>
                </a:solidFill>
                <a:ea typeface="ＭＳ Ｐゴシック" panose="020B0600070205080204" pitchFamily="34" charset="-128"/>
              </a:rPr>
              <a:t>p</a:t>
            </a:r>
            <a:r>
              <a:rPr lang="en-US" altLang="ja-JP" sz="2200">
                <a:solidFill>
                  <a:srgbClr val="3333CC"/>
                </a:solidFill>
                <a:ea typeface="ＭＳ Ｐゴシック" panose="020B0600070205080204" pitchFamily="34" charset="-128"/>
              </a:rPr>
              <a:t> = 100% and </a:t>
            </a:r>
          </a:p>
          <a:p>
            <a:pPr lvl="1" eaLnBrk="1" hangingPunct="1"/>
            <a:r>
              <a:rPr lang="en-US" altLang="ja-JP" sz="2200">
                <a:solidFill>
                  <a:srgbClr val="3333CC"/>
                </a:solidFill>
                <a:ea typeface="ＭＳ Ｐゴシック" panose="020B0600070205080204" pitchFamily="34" charset="-128"/>
              </a:rPr>
              <a:t>recall </a:t>
            </a:r>
            <a:r>
              <a:rPr lang="en-US" altLang="ja-JP" sz="2200" i="1">
                <a:solidFill>
                  <a:srgbClr val="3333CC"/>
                </a:solidFill>
                <a:ea typeface="ＭＳ Ｐゴシック" panose="020B0600070205080204" pitchFamily="34" charset="-128"/>
              </a:rPr>
              <a:t>r</a:t>
            </a:r>
            <a:r>
              <a:rPr lang="en-US" altLang="ja-JP" sz="2200">
                <a:solidFill>
                  <a:srgbClr val="3333CC"/>
                </a:solidFill>
                <a:ea typeface="ＭＳ Ｐゴシック" panose="020B0600070205080204" pitchFamily="34" charset="-128"/>
              </a:rPr>
              <a:t> = 1% </a:t>
            </a:r>
          </a:p>
          <a:p>
            <a:pPr lvl="1" eaLnBrk="1" hangingPunct="1">
              <a:buFont typeface="Wingdings" panose="05000000000000000000" pitchFamily="2" charset="2"/>
              <a:buNone/>
            </a:pPr>
            <a:r>
              <a:rPr lang="en-US" altLang="ja-JP" sz="2200">
                <a:ea typeface="ＭＳ Ｐゴシック" panose="020B0600070205080204" pitchFamily="34" charset="-128"/>
              </a:rPr>
              <a:t>	because we only classified one positive example correctly and no negative examples wrongly. </a:t>
            </a:r>
          </a:p>
          <a:p>
            <a:pPr eaLnBrk="1" hangingPunct="1"/>
            <a:r>
              <a:rPr lang="en-US" altLang="en-US" sz="2600">
                <a:solidFill>
                  <a:srgbClr val="3333CC"/>
                </a:solidFill>
              </a:rPr>
              <a:t>Note: </a:t>
            </a:r>
            <a:r>
              <a:rPr lang="en-US" altLang="en-US" sz="2600"/>
              <a:t>precision and recall only measure classification on the positive class. </a:t>
            </a:r>
          </a:p>
        </p:txBody>
      </p:sp>
      <p:pic>
        <p:nvPicPr>
          <p:cNvPr id="5632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92313" y="1341439"/>
            <a:ext cx="8064500" cy="1220787"/>
          </a:xfrm>
          <a:noFill/>
        </p:spPr>
      </p:pic>
    </p:spTree>
    <p:extLst>
      <p:ext uri="{BB962C8B-B14F-4D97-AF65-F5344CB8AC3E}">
        <p14:creationId xmlns:p14="http://schemas.microsoft.com/office/powerpoint/2010/main" val="15388386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981201" y="277814"/>
            <a:ext cx="8507413" cy="1139825"/>
          </a:xfrm>
        </p:spPr>
        <p:txBody>
          <a:bodyPr>
            <a:normAutofit fontScale="90000"/>
          </a:bodyPr>
          <a:lstStyle/>
          <a:p>
            <a:pPr eaLnBrk="1" hangingPunct="1"/>
            <a:r>
              <a:rPr lang="en-US" altLang="en-US"/>
              <a:t>Receive operating characteristics curve</a:t>
            </a:r>
          </a:p>
        </p:txBody>
      </p:sp>
      <p:sp>
        <p:nvSpPr>
          <p:cNvPr id="58371" name="Content Placeholder 2"/>
          <p:cNvSpPr>
            <a:spLocks noGrp="1"/>
          </p:cNvSpPr>
          <p:nvPr>
            <p:ph idx="1"/>
          </p:nvPr>
        </p:nvSpPr>
        <p:spPr/>
        <p:txBody>
          <a:bodyPr/>
          <a:lstStyle/>
          <a:p>
            <a:pPr eaLnBrk="1" hangingPunct="1"/>
            <a:r>
              <a:rPr lang="en-US" altLang="en-US"/>
              <a:t>It is commonly called the </a:t>
            </a:r>
            <a:r>
              <a:rPr lang="en-US" altLang="en-US">
                <a:solidFill>
                  <a:srgbClr val="FF0000"/>
                </a:solidFill>
              </a:rPr>
              <a:t>ROC curve.</a:t>
            </a:r>
          </a:p>
          <a:p>
            <a:pPr eaLnBrk="1" hangingPunct="1"/>
            <a:r>
              <a:rPr lang="en-US" altLang="en-US"/>
              <a:t>It is a plot of the </a:t>
            </a:r>
            <a:r>
              <a:rPr lang="en-US" altLang="en-US">
                <a:solidFill>
                  <a:srgbClr val="3333CC"/>
                </a:solidFill>
              </a:rPr>
              <a:t>true positive rate (TPR) </a:t>
            </a:r>
            <a:r>
              <a:rPr lang="en-US" altLang="en-US"/>
              <a:t>against the </a:t>
            </a:r>
            <a:r>
              <a:rPr lang="en-US" altLang="en-US">
                <a:solidFill>
                  <a:srgbClr val="3333CC"/>
                </a:solidFill>
              </a:rPr>
              <a:t>false positive rate (FPR).</a:t>
            </a:r>
          </a:p>
          <a:p>
            <a:pPr eaLnBrk="1" hangingPunct="1"/>
            <a:r>
              <a:rPr lang="en-US" altLang="en-US">
                <a:solidFill>
                  <a:srgbClr val="3333CC"/>
                </a:solidFill>
              </a:rPr>
              <a:t>True positive rate:</a:t>
            </a:r>
          </a:p>
          <a:p>
            <a:pPr eaLnBrk="1" hangingPunct="1"/>
            <a:endParaRPr lang="en-US" altLang="en-US">
              <a:solidFill>
                <a:srgbClr val="FF0000"/>
              </a:solidFill>
            </a:endParaRPr>
          </a:p>
          <a:p>
            <a:pPr eaLnBrk="1" hangingPunct="1"/>
            <a:endParaRPr lang="en-US" altLang="en-US">
              <a:solidFill>
                <a:srgbClr val="FF0000"/>
              </a:solidFill>
            </a:endParaRPr>
          </a:p>
          <a:p>
            <a:pPr eaLnBrk="1" hangingPunct="1"/>
            <a:r>
              <a:rPr lang="en-US" altLang="en-US">
                <a:solidFill>
                  <a:srgbClr val="3333CC"/>
                </a:solidFill>
              </a:rPr>
              <a:t>False positive rate:</a:t>
            </a:r>
          </a:p>
        </p:txBody>
      </p:sp>
      <p:sp>
        <p:nvSpPr>
          <p:cNvPr id="4" name="Footer Placeholder 3"/>
          <p:cNvSpPr>
            <a:spLocks noGrp="1"/>
          </p:cNvSpPr>
          <p:nvPr>
            <p:ph type="ftr" sz="quarter" idx="10"/>
          </p:nvPr>
        </p:nvSpPr>
        <p:spPr/>
        <p:txBody>
          <a:bodyPr/>
          <a:lstStyle/>
          <a:p>
            <a:pPr>
              <a:defRPr/>
            </a:pPr>
            <a:r>
              <a:rPr lang="en-US" altLang="en-US"/>
              <a:t>CS583, Bing Liu, UIC</a:t>
            </a:r>
          </a:p>
        </p:txBody>
      </p:sp>
      <p:sp>
        <p:nvSpPr>
          <p:cNvPr id="583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7312216-8849-4AE5-A761-A0D5747863F2}" type="slidenum">
              <a:rPr lang="en-US" altLang="en-US" sz="1200">
                <a:latin typeface="Garamond" panose="02020404030301010803" pitchFamily="18" charset="0"/>
              </a:rPr>
              <a:pPr>
                <a:spcBef>
                  <a:spcPct val="0"/>
                </a:spcBef>
                <a:buClrTx/>
                <a:buSzTx/>
                <a:buFontTx/>
                <a:buNone/>
              </a:pPr>
              <a:t>56</a:t>
            </a:fld>
            <a:endParaRPr lang="en-US" altLang="en-US" sz="1200">
              <a:latin typeface="Garamond" panose="02020404030301010803" pitchFamily="18" charset="0"/>
            </a:endParaRPr>
          </a:p>
        </p:txBody>
      </p:sp>
      <p:pic>
        <p:nvPicPr>
          <p:cNvPr id="583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321051"/>
            <a:ext cx="25273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83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6" y="4905376"/>
            <a:ext cx="267652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298698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57347"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1D1DFA4-8AB0-4BAB-9655-D1846357ADC8}" type="slidenum">
              <a:rPr lang="en-US" altLang="en-US" sz="1200">
                <a:latin typeface="Garamond" panose="02020404030301010803" pitchFamily="18" charset="0"/>
              </a:rPr>
              <a:pPr>
                <a:spcBef>
                  <a:spcPct val="0"/>
                </a:spcBef>
                <a:buClrTx/>
                <a:buSzTx/>
                <a:buFontTx/>
                <a:buNone/>
              </a:pPr>
              <a:t>57</a:t>
            </a:fld>
            <a:endParaRPr lang="en-US" altLang="en-US" sz="1200">
              <a:latin typeface="Garamond" panose="02020404030301010803" pitchFamily="18" charset="0"/>
            </a:endParaRPr>
          </a:p>
        </p:txBody>
      </p:sp>
      <p:sp>
        <p:nvSpPr>
          <p:cNvPr id="57348" name="Rectangle 2"/>
          <p:cNvSpPr>
            <a:spLocks noGrp="1" noChangeArrowheads="1"/>
          </p:cNvSpPr>
          <p:nvPr>
            <p:ph type="title"/>
          </p:nvPr>
        </p:nvSpPr>
        <p:spPr/>
        <p:txBody>
          <a:bodyPr/>
          <a:lstStyle/>
          <a:p>
            <a:pPr eaLnBrk="1" hangingPunct="1"/>
            <a:r>
              <a:rPr lang="en-US" altLang="en-US"/>
              <a:t>F</a:t>
            </a:r>
            <a:r>
              <a:rPr lang="en-US" altLang="en-US" baseline="-25000"/>
              <a:t>1</a:t>
            </a:r>
            <a:r>
              <a:rPr lang="en-US" altLang="en-US"/>
              <a:t>-value (also called F</a:t>
            </a:r>
            <a:r>
              <a:rPr lang="en-US" altLang="en-US" baseline="-25000"/>
              <a:t>1</a:t>
            </a:r>
            <a:r>
              <a:rPr lang="en-US" altLang="en-US"/>
              <a:t>-score)</a:t>
            </a:r>
          </a:p>
        </p:txBody>
      </p:sp>
      <p:sp>
        <p:nvSpPr>
          <p:cNvPr id="57349" name="Rectangle 3"/>
          <p:cNvSpPr>
            <a:spLocks noGrp="1" noChangeArrowheads="1"/>
          </p:cNvSpPr>
          <p:nvPr>
            <p:ph type="body" sz="half" idx="1"/>
          </p:nvPr>
        </p:nvSpPr>
        <p:spPr>
          <a:xfrm>
            <a:off x="1981200" y="1196976"/>
            <a:ext cx="8147050" cy="4860925"/>
          </a:xfrm>
        </p:spPr>
        <p:txBody>
          <a:bodyPr/>
          <a:lstStyle/>
          <a:p>
            <a:pPr eaLnBrk="1" hangingPunct="1"/>
            <a:r>
              <a:rPr lang="en-US" altLang="en-US" sz="2200"/>
              <a:t>It is hard to compare two classifiers using two measures. F</a:t>
            </a:r>
            <a:r>
              <a:rPr lang="en-US" altLang="en-US" sz="2200" baseline="-25000">
                <a:ea typeface="ＭＳ Ｐゴシック" panose="020B0600070205080204" pitchFamily="34" charset="-128"/>
              </a:rPr>
              <a:t>1</a:t>
            </a:r>
            <a:r>
              <a:rPr lang="en-US" altLang="en-US" sz="2200"/>
              <a:t> score combines precision and recall into one measure</a:t>
            </a:r>
          </a:p>
          <a:p>
            <a:pPr eaLnBrk="1" hangingPunct="1"/>
            <a:endParaRPr lang="en-US" altLang="en-US" sz="2200"/>
          </a:p>
          <a:p>
            <a:pPr eaLnBrk="1" hangingPunct="1"/>
            <a:endParaRPr lang="en-US" altLang="en-US" sz="2200"/>
          </a:p>
          <a:p>
            <a:pPr eaLnBrk="1" hangingPunct="1"/>
            <a:endParaRPr lang="en-US" altLang="en-US" sz="2200"/>
          </a:p>
          <a:p>
            <a:pPr eaLnBrk="1" hangingPunct="1"/>
            <a:endParaRPr lang="en-US" altLang="en-US" sz="2200"/>
          </a:p>
          <a:p>
            <a:pPr eaLnBrk="1" hangingPunct="1"/>
            <a:endParaRPr lang="en-US" altLang="en-US" sz="2200"/>
          </a:p>
          <a:p>
            <a:pPr eaLnBrk="1" hangingPunct="1"/>
            <a:endParaRPr lang="en-US" altLang="ja-JP" sz="2200">
              <a:ea typeface="ＭＳ Ｐゴシック" panose="020B0600070205080204" pitchFamily="34" charset="-128"/>
            </a:endParaRPr>
          </a:p>
          <a:p>
            <a:pPr eaLnBrk="1" hangingPunct="1"/>
            <a:endParaRPr lang="en-US" altLang="ja-JP" sz="2200">
              <a:ea typeface="ＭＳ Ｐゴシック" panose="020B0600070205080204" pitchFamily="34" charset="-128"/>
            </a:endParaRPr>
          </a:p>
          <a:p>
            <a:pPr eaLnBrk="1" hangingPunct="1"/>
            <a:r>
              <a:rPr lang="en-US" altLang="ja-JP" sz="2200">
                <a:ea typeface="ＭＳ Ｐゴシック" panose="020B0600070205080204" pitchFamily="34" charset="-128"/>
              </a:rPr>
              <a:t>The harmonic mean of two numbers tends to be closer to the smaller of the two. </a:t>
            </a:r>
          </a:p>
          <a:p>
            <a:pPr eaLnBrk="1" hangingPunct="1"/>
            <a:r>
              <a:rPr lang="en-US" altLang="ja-JP" sz="2200">
                <a:ea typeface="ＭＳ Ｐゴシック" panose="020B0600070205080204" pitchFamily="34" charset="-128"/>
              </a:rPr>
              <a:t>For F</a:t>
            </a:r>
            <a:r>
              <a:rPr lang="en-US" altLang="ja-JP" sz="2200" baseline="-25000">
                <a:ea typeface="ＭＳ Ｐゴシック" panose="020B0600070205080204" pitchFamily="34" charset="-128"/>
              </a:rPr>
              <a:t>1</a:t>
            </a:r>
            <a:r>
              <a:rPr lang="en-US" altLang="ja-JP" sz="2200">
                <a:ea typeface="ＭＳ Ｐゴシック" panose="020B0600070205080204" pitchFamily="34" charset="-128"/>
              </a:rPr>
              <a:t>-value to be large, both </a:t>
            </a:r>
            <a:r>
              <a:rPr lang="en-US" altLang="ja-JP" sz="2200" i="1">
                <a:ea typeface="ＭＳ Ｐゴシック" panose="020B0600070205080204" pitchFamily="34" charset="-128"/>
              </a:rPr>
              <a:t>p</a:t>
            </a:r>
            <a:r>
              <a:rPr lang="en-US" altLang="ja-JP" sz="2200">
                <a:ea typeface="ＭＳ Ｐゴシック" panose="020B0600070205080204" pitchFamily="34" charset="-128"/>
              </a:rPr>
              <a:t> and </a:t>
            </a:r>
            <a:r>
              <a:rPr lang="en-US" altLang="ja-JP" sz="2200" i="1">
                <a:ea typeface="ＭＳ Ｐゴシック" panose="020B0600070205080204" pitchFamily="34" charset="-128"/>
              </a:rPr>
              <a:t>r</a:t>
            </a:r>
            <a:r>
              <a:rPr lang="en-US" altLang="ja-JP" sz="2200">
                <a:ea typeface="ＭＳ Ｐゴシック" panose="020B0600070205080204" pitchFamily="34" charset="-128"/>
              </a:rPr>
              <a:t> much be large. </a:t>
            </a:r>
            <a:endParaRPr lang="en-US" altLang="en-US" sz="2200"/>
          </a:p>
        </p:txBody>
      </p:sp>
      <p:pic>
        <p:nvPicPr>
          <p:cNvPr id="5735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16163" y="2133600"/>
            <a:ext cx="6337300" cy="2541588"/>
          </a:xfrm>
          <a:noFill/>
        </p:spPr>
      </p:pic>
    </p:spTree>
    <p:extLst>
      <p:ext uri="{BB962C8B-B14F-4D97-AF65-F5344CB8AC3E}">
        <p14:creationId xmlns:p14="http://schemas.microsoft.com/office/powerpoint/2010/main" val="222989750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en-US"/>
              <a:t>Sensitivity and Specificity</a:t>
            </a:r>
          </a:p>
        </p:txBody>
      </p:sp>
      <p:sp>
        <p:nvSpPr>
          <p:cNvPr id="59395" name="Content Placeholder 2"/>
          <p:cNvSpPr>
            <a:spLocks noGrp="1"/>
          </p:cNvSpPr>
          <p:nvPr>
            <p:ph idx="1"/>
          </p:nvPr>
        </p:nvSpPr>
        <p:spPr/>
        <p:txBody>
          <a:bodyPr/>
          <a:lstStyle/>
          <a:p>
            <a:pPr eaLnBrk="1" hangingPunct="1"/>
            <a:r>
              <a:rPr lang="en-US" altLang="en-US"/>
              <a:t>In statistics, there are two other evaluation measures:</a:t>
            </a:r>
          </a:p>
          <a:p>
            <a:pPr lvl="1" eaLnBrk="1" hangingPunct="1"/>
            <a:r>
              <a:rPr lang="en-US" altLang="en-US">
                <a:solidFill>
                  <a:srgbClr val="3333CC"/>
                </a:solidFill>
              </a:rPr>
              <a:t>Sensitivity</a:t>
            </a:r>
            <a:r>
              <a:rPr lang="en-US" altLang="en-US"/>
              <a:t>: Same as TPR</a:t>
            </a:r>
          </a:p>
          <a:p>
            <a:pPr lvl="1" eaLnBrk="1" hangingPunct="1"/>
            <a:r>
              <a:rPr lang="en-US" altLang="en-US">
                <a:solidFill>
                  <a:srgbClr val="3333CC"/>
                </a:solidFill>
              </a:rPr>
              <a:t>Specificity</a:t>
            </a:r>
            <a:r>
              <a:rPr lang="en-US" altLang="en-US"/>
              <a:t>: Also called </a:t>
            </a:r>
            <a:r>
              <a:rPr lang="en-US" altLang="en-US">
                <a:solidFill>
                  <a:srgbClr val="3333CC"/>
                </a:solidFill>
              </a:rPr>
              <a:t>True Negative Rate </a:t>
            </a:r>
            <a:r>
              <a:rPr lang="en-US" altLang="en-US"/>
              <a:t>(TNR)</a:t>
            </a:r>
          </a:p>
          <a:p>
            <a:pPr eaLnBrk="1" hangingPunct="1"/>
            <a:endParaRPr lang="en-US" altLang="en-US"/>
          </a:p>
          <a:p>
            <a:pPr eaLnBrk="1" hangingPunct="1"/>
            <a:endParaRPr lang="en-US" altLang="en-US"/>
          </a:p>
          <a:p>
            <a:pPr eaLnBrk="1" hangingPunct="1"/>
            <a:r>
              <a:rPr lang="en-US" altLang="en-US"/>
              <a:t>Then we have</a:t>
            </a:r>
          </a:p>
        </p:txBody>
      </p:sp>
      <p:sp>
        <p:nvSpPr>
          <p:cNvPr id="4" name="Footer Placeholder 3"/>
          <p:cNvSpPr>
            <a:spLocks noGrp="1"/>
          </p:cNvSpPr>
          <p:nvPr>
            <p:ph type="ftr" sz="quarter" idx="10"/>
          </p:nvPr>
        </p:nvSpPr>
        <p:spPr/>
        <p:txBody>
          <a:bodyPr/>
          <a:lstStyle/>
          <a:p>
            <a:pPr>
              <a:defRPr/>
            </a:pPr>
            <a:r>
              <a:rPr lang="en-US" altLang="en-US"/>
              <a:t>CS583, Bing Liu, UIC</a:t>
            </a:r>
          </a:p>
        </p:txBody>
      </p:sp>
      <p:sp>
        <p:nvSpPr>
          <p:cNvPr id="5939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74C87C8-D428-43C0-9503-A9218F995864}" type="slidenum">
              <a:rPr lang="en-US" altLang="en-US" sz="1200">
                <a:latin typeface="Garamond" panose="02020404030301010803" pitchFamily="18" charset="0"/>
              </a:rPr>
              <a:pPr>
                <a:spcBef>
                  <a:spcPct val="0"/>
                </a:spcBef>
                <a:buClrTx/>
                <a:buSzTx/>
                <a:buFontTx/>
                <a:buNone/>
              </a:pPr>
              <a:t>58</a:t>
            </a:fld>
            <a:endParaRPr lang="en-US" altLang="en-US" sz="1200">
              <a:latin typeface="Garamond" panose="02020404030301010803" pitchFamily="18" charset="0"/>
            </a:endParaRPr>
          </a:p>
        </p:txBody>
      </p:sp>
      <p:pic>
        <p:nvPicPr>
          <p:cNvPr id="593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939" y="3608388"/>
            <a:ext cx="2695575"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93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5265738"/>
            <a:ext cx="3605212"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319922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Linear Regression</a:t>
            </a:r>
          </a:p>
        </p:txBody>
      </p:sp>
      <p:sp>
        <p:nvSpPr>
          <p:cNvPr id="3" name="Subtitle 2"/>
          <p:cNvSpPr>
            <a:spLocks noGrp="1"/>
          </p:cNvSpPr>
          <p:nvPr>
            <p:ph type="subTitle" idx="1"/>
          </p:nvPr>
        </p:nvSpPr>
        <p:spPr/>
        <p:txBody>
          <a:bodyPr>
            <a:normAutofit/>
          </a:bodyPr>
          <a:lstStyle/>
          <a:p>
            <a:endParaRPr lang="en-IN" dirty="0"/>
          </a:p>
        </p:txBody>
      </p:sp>
    </p:spTree>
    <p:extLst>
      <p:ext uri="{BB962C8B-B14F-4D97-AF65-F5344CB8AC3E}">
        <p14:creationId xmlns:p14="http://schemas.microsoft.com/office/powerpoint/2010/main" val="339432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558F-39DC-45F7-F798-1D19D79CC2A9}"/>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697D3F2E-4C3E-7574-8595-5B1B144EA817}"/>
              </a:ext>
            </a:extLst>
          </p:cNvPr>
          <p:cNvSpPr>
            <a:spLocks noGrp="1"/>
          </p:cNvSpPr>
          <p:nvPr>
            <p:ph idx="1"/>
          </p:nvPr>
        </p:nvSpPr>
        <p:spPr>
          <a:xfrm>
            <a:off x="838200" y="1825625"/>
            <a:ext cx="10515600" cy="4667250"/>
          </a:xfrm>
        </p:spPr>
        <p:txBody>
          <a:bodyPr>
            <a:normAutofit fontScale="92500" lnSpcReduction="10000"/>
          </a:bodyPr>
          <a:lstStyle/>
          <a:p>
            <a:r>
              <a:rPr lang="en-US" sz="1600" dirty="0"/>
              <a:t>Data cleaning is a crucial step in the machine learning (ML) pipeline, as it involves identifying and removing any missing, duplicate, or irrelevant data. The goal of data cleaning is to ensure that the data is accurate, consistent, and free of errors, as incorrect or inconsistent data can negatively impact the performance of the ML model. Professional data scientists usually invest a very large portion of their time in this step because of the belief that “Better data beats fancier algorithms”. </a:t>
            </a:r>
          </a:p>
          <a:p>
            <a:r>
              <a:rPr lang="en-US" sz="1600" dirty="0"/>
              <a:t>Data cleaning, also known as data cleansing or data preprocessing, is a crucial step in the data science pipeline that involves identifying and correcting or removing errors, inconsistencies, and inaccuracies in the data to improve its quality and usability. Data cleaning is essential because raw data is often noisy, incomplete, and inconsistent, which can negatively impact the accuracy and reliability of the insights derived from it.</a:t>
            </a:r>
          </a:p>
          <a:p>
            <a:r>
              <a:rPr lang="en-US" sz="1600" dirty="0"/>
              <a:t>Without proper data cleaning, inaccuracies, outliers, missing values, and inconsistencies can compromise the validity of analytical results. Moreover, clean data facilitates more effective modeling and pattern recognition, as algorithms perform optimally when fed high-quality, error-free input.</a:t>
            </a:r>
          </a:p>
          <a:p>
            <a:r>
              <a:rPr lang="en-US" sz="1600" dirty="0"/>
              <a:t>Additionally, clean datasets enhance the interpretability of findings, aiding in the formulation of actionable insights.</a:t>
            </a:r>
          </a:p>
          <a:p>
            <a:r>
              <a:rPr lang="en-US" sz="1600" dirty="0"/>
              <a:t>Steps to Perform Data Cleanliness</a:t>
            </a:r>
          </a:p>
          <a:p>
            <a:pPr lvl="1"/>
            <a:r>
              <a:rPr lang="en-US" sz="1050" b="1" dirty="0"/>
              <a:t>Removal of Unwanted Observations</a:t>
            </a:r>
            <a:r>
              <a:rPr lang="en-US" sz="1050" dirty="0"/>
              <a:t>: Identify and eliminate irrelevant or redundant observations from the dataset. The step involves scrutinizing data entries for duplicate records, irrelevant information, or data points that do not contribute meaningfully to the analysis. Removing unwanted observations streamlines the dataset, reducing noise and improving the overall quality.</a:t>
            </a:r>
          </a:p>
          <a:p>
            <a:pPr lvl="1"/>
            <a:r>
              <a:rPr lang="en-US" sz="1050" b="1" dirty="0"/>
              <a:t>Fixing Structure errors</a:t>
            </a:r>
            <a:r>
              <a:rPr lang="en-US" sz="1050" dirty="0"/>
              <a:t>: Address structural issues in the dataset, such as inconsistencies in data formats, naming conventions, or variable types. Standardize formats, correct naming discrepancies, and ensure uniformity in data representation. Fixing structure errors enhances data consistency and facilitates accurate analysis and interpretation.</a:t>
            </a:r>
          </a:p>
          <a:p>
            <a:pPr lvl="1"/>
            <a:r>
              <a:rPr lang="en-US" sz="1050" b="1" dirty="0"/>
              <a:t>Managing Unwanted outliers</a:t>
            </a:r>
            <a:r>
              <a:rPr lang="en-US" sz="1050" dirty="0"/>
              <a:t>: Identify and manage outliers, which are data points significantly deviating from the norm. Depending on the context, decide whether to remove outliers or transform them to minimize their impact on analysis. Managing outliers is crucial for obtaining more accurate and reliable insights from the data.</a:t>
            </a:r>
          </a:p>
          <a:p>
            <a:pPr lvl="1"/>
            <a:r>
              <a:rPr lang="en-US" sz="1050" b="1" dirty="0"/>
              <a:t>Handling Missing Data</a:t>
            </a:r>
            <a:r>
              <a:rPr lang="en-US" sz="1050" dirty="0"/>
              <a:t>: Devise strategies to handle missing data effectively. This may involve imputing missing values based on statistical methods, removing records with missing values, or employing advanced imputation techniques. Handling missing data ensures a more complete dataset, preventing biases and maintaining the integrity of analyses.</a:t>
            </a:r>
            <a:endParaRPr lang="en-IN" sz="1050" dirty="0"/>
          </a:p>
        </p:txBody>
      </p:sp>
    </p:spTree>
    <p:extLst>
      <p:ext uri="{BB962C8B-B14F-4D97-AF65-F5344CB8AC3E}">
        <p14:creationId xmlns:p14="http://schemas.microsoft.com/office/powerpoint/2010/main" val="3022693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138" y="93900"/>
            <a:ext cx="10515600" cy="1325563"/>
          </a:xfrm>
        </p:spPr>
        <p:txBody>
          <a:bodyPr/>
          <a:lstStyle/>
          <a:p>
            <a:r>
              <a:rPr lang="en-IN" dirty="0"/>
              <a:t>Definition</a:t>
            </a:r>
          </a:p>
        </p:txBody>
      </p:sp>
      <p:sp>
        <p:nvSpPr>
          <p:cNvPr id="3" name="Content Placeholder 2"/>
          <p:cNvSpPr>
            <a:spLocks noGrp="1"/>
          </p:cNvSpPr>
          <p:nvPr>
            <p:ph idx="1"/>
          </p:nvPr>
        </p:nvSpPr>
        <p:spPr>
          <a:xfrm>
            <a:off x="495603" y="1214651"/>
            <a:ext cx="11496443" cy="12032674"/>
          </a:xfrm>
        </p:spPr>
        <p:txBody>
          <a:bodyPr/>
          <a:lstStyle/>
          <a:p>
            <a:r>
              <a:rPr lang="en-IN" dirty="0"/>
              <a:t>Output is Linear Combination of input variables, </a:t>
            </a:r>
          </a:p>
          <a:p>
            <a:endParaRPr lang="en-IN" dirty="0"/>
          </a:p>
          <a:p>
            <a:endParaRPr lang="en-IN" dirty="0"/>
          </a:p>
          <a:p>
            <a:r>
              <a:rPr lang="en-IN" dirty="0"/>
              <a:t>W1, w2…..</a:t>
            </a:r>
            <a:r>
              <a:rPr lang="en-IN" dirty="0" err="1"/>
              <a:t>wp</a:t>
            </a:r>
            <a:r>
              <a:rPr lang="en-IN" dirty="0"/>
              <a:t>=coefficients</a:t>
            </a:r>
          </a:p>
          <a:p>
            <a:r>
              <a:rPr lang="en-IN" dirty="0"/>
              <a:t>W0=bias or intercept</a:t>
            </a:r>
          </a:p>
          <a:p>
            <a:r>
              <a:rPr lang="en-IN" dirty="0"/>
              <a:t>Linear Regression is used for Continuous output</a:t>
            </a:r>
          </a:p>
          <a:p>
            <a:pPr marL="0" indent="0">
              <a:buNone/>
            </a:pPr>
            <a:r>
              <a:rPr lang="en-IN" dirty="0"/>
              <a:t>    values</a:t>
            </a:r>
          </a:p>
          <a:p>
            <a:r>
              <a:rPr lang="en-IN" dirty="0"/>
              <a:t>In the figure shown, we need to fit a line passing </a:t>
            </a:r>
          </a:p>
          <a:p>
            <a:pPr marL="0" indent="0">
              <a:buNone/>
            </a:pPr>
            <a:r>
              <a:rPr lang="en-IN" dirty="0"/>
              <a:t>   through the points</a:t>
            </a:r>
          </a:p>
        </p:txBody>
      </p:sp>
      <p:pic>
        <p:nvPicPr>
          <p:cNvPr id="2056" name="Picture 8" descr="\hat{y}(w, x) = w_0 + w_1 x_1 + ... + w_p x_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841" y="1873157"/>
            <a:ext cx="6706268" cy="5016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7765576" y="2381816"/>
            <a:ext cx="4526721" cy="3619500"/>
          </a:xfrm>
          <a:prstGeom prst="rect">
            <a:avLst/>
          </a:prstGeom>
        </p:spPr>
      </p:pic>
    </p:spTree>
    <p:extLst>
      <p:ext uri="{BB962C8B-B14F-4D97-AF65-F5344CB8AC3E}">
        <p14:creationId xmlns:p14="http://schemas.microsoft.com/office/powerpoint/2010/main" val="1135071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3" name="Rectangle 31752">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1EA86-26E3-C261-8D39-C1C3C73D507E}"/>
              </a:ext>
            </a:extLst>
          </p:cNvPr>
          <p:cNvSpPr>
            <a:spLocks noGrp="1"/>
          </p:cNvSpPr>
          <p:nvPr>
            <p:ph type="title"/>
          </p:nvPr>
        </p:nvSpPr>
        <p:spPr>
          <a:xfrm>
            <a:off x="841249" y="539578"/>
            <a:ext cx="5981278" cy="1684638"/>
          </a:xfrm>
        </p:spPr>
        <p:txBody>
          <a:bodyPr>
            <a:normAutofit/>
          </a:bodyPr>
          <a:lstStyle/>
          <a:p>
            <a:r>
              <a:rPr lang="en-US" sz="4000"/>
              <a:t>Assumptions We Make in a Linear Regression Model:</a:t>
            </a:r>
            <a:endParaRPr lang="en-IN" sz="4000"/>
          </a:p>
        </p:txBody>
      </p:sp>
      <p:sp>
        <p:nvSpPr>
          <p:cNvPr id="3" name="Content Placeholder 2">
            <a:extLst>
              <a:ext uri="{FF2B5EF4-FFF2-40B4-BE49-F238E27FC236}">
                <a16:creationId xmlns:a16="http://schemas.microsoft.com/office/drawing/2014/main" id="{FC3A7903-EE72-0A70-540D-A8537D8B8FC0}"/>
              </a:ext>
            </a:extLst>
          </p:cNvPr>
          <p:cNvSpPr>
            <a:spLocks noGrp="1"/>
          </p:cNvSpPr>
          <p:nvPr>
            <p:ph idx="1"/>
          </p:nvPr>
        </p:nvSpPr>
        <p:spPr>
          <a:xfrm>
            <a:off x="838201" y="2409568"/>
            <a:ext cx="5981278" cy="3690551"/>
          </a:xfrm>
        </p:spPr>
        <p:txBody>
          <a:bodyPr>
            <a:normAutofit fontScale="92500" lnSpcReduction="20000"/>
          </a:bodyPr>
          <a:lstStyle/>
          <a:p>
            <a:r>
              <a:rPr lang="en-US" sz="1400" b="1" dirty="0"/>
              <a:t>Linear relationship</a:t>
            </a:r>
            <a:r>
              <a:rPr lang="en-US" sz="1400" dirty="0"/>
              <a:t>: The relationship between response and feature variables should be linear. </a:t>
            </a:r>
          </a:p>
          <a:p>
            <a:r>
              <a:rPr lang="en-US" sz="1400" b="1" dirty="0"/>
              <a:t>Little or no multi-collinearity</a:t>
            </a:r>
            <a:r>
              <a:rPr lang="en-US" sz="1400" dirty="0"/>
              <a:t>: It is assumed that there is little or no multicollinearity in the data. Multicollinearity occurs when the features (or independent variables) are not independent of each other.</a:t>
            </a:r>
          </a:p>
          <a:p>
            <a:r>
              <a:rPr lang="en-US" sz="1400" b="1" dirty="0"/>
              <a:t>Little or no autocorrelation</a:t>
            </a:r>
            <a:r>
              <a:rPr lang="en-US" sz="1400" dirty="0"/>
              <a:t>: Another assumption is that there is little or no autocorrelation in the data. Autocorrelation occurs when the residual errors are not independent of each other. </a:t>
            </a:r>
          </a:p>
          <a:p>
            <a:r>
              <a:rPr lang="en-US" sz="1400" b="1" dirty="0"/>
              <a:t>No outliers</a:t>
            </a:r>
            <a:r>
              <a:rPr lang="en-US" sz="1400" dirty="0"/>
              <a:t>: We assume that there are no outliers in the data. Outliers are data points that are far away from the rest of the data. Outliers can affect the results of the analysis.</a:t>
            </a:r>
          </a:p>
          <a:p>
            <a:r>
              <a:rPr lang="en-US" sz="1400" b="1" dirty="0"/>
              <a:t>Homoscedasticity</a:t>
            </a:r>
            <a:r>
              <a:rPr lang="en-US" sz="1400" dirty="0"/>
              <a:t>: Constant variance of the errors should be maintained. Homoscedasticity describes a situation in which the error term (that is, the “noise” or random disturbance in the relationship between the independent variables and the dependent variable) is the same across all values of the independent variables. As shown below, figure 1 has homoscedasticity while Figure 2 has heteroscedasticity. </a:t>
            </a:r>
          </a:p>
          <a:p>
            <a:r>
              <a:rPr lang="en-US" sz="1400" b="1" dirty="0"/>
              <a:t>Multivariate normality</a:t>
            </a:r>
            <a:r>
              <a:rPr lang="en-US" sz="1400" dirty="0"/>
              <a:t>: Multiple Regression assumes that the residuals are normally distributed.</a:t>
            </a:r>
            <a:endParaRPr lang="en-IN" sz="1400" dirty="0"/>
          </a:p>
        </p:txBody>
      </p:sp>
      <p:pic>
        <p:nvPicPr>
          <p:cNvPr id="31746" name="Picture 2" descr="Linear relationship i the feature space">
            <a:extLst>
              <a:ext uri="{FF2B5EF4-FFF2-40B4-BE49-F238E27FC236}">
                <a16:creationId xmlns:a16="http://schemas.microsoft.com/office/drawing/2014/main" id="{B6866B88-49DB-4D1D-063F-8A729775EA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87524" y="715131"/>
            <a:ext cx="4810874" cy="1539479"/>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omoscedasticity in Linear Regression">
            <a:extLst>
              <a:ext uri="{FF2B5EF4-FFF2-40B4-BE49-F238E27FC236}">
                <a16:creationId xmlns:a16="http://schemas.microsoft.com/office/drawing/2014/main" id="{34223772-BDEC-401E-4806-A78A622FF7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87519" y="3072970"/>
            <a:ext cx="4810874" cy="291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304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75" name="Rectangle 3277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7B416-BC55-B0B8-A126-3CB2FF7A15B0}"/>
              </a:ext>
            </a:extLst>
          </p:cNvPr>
          <p:cNvSpPr>
            <a:spLocks noGrp="1"/>
          </p:cNvSpPr>
          <p:nvPr>
            <p:ph type="title"/>
          </p:nvPr>
        </p:nvSpPr>
        <p:spPr>
          <a:xfrm>
            <a:off x="630936" y="640080"/>
            <a:ext cx="4818888" cy="1481328"/>
          </a:xfrm>
        </p:spPr>
        <p:txBody>
          <a:bodyPr anchor="b">
            <a:normAutofit/>
          </a:bodyPr>
          <a:lstStyle/>
          <a:p>
            <a:r>
              <a:rPr lang="en-US" sz="3400"/>
              <a:t>Types of Linear Regression</a:t>
            </a:r>
            <a:br>
              <a:rPr lang="en-US" sz="3400"/>
            </a:br>
            <a:endParaRPr lang="en-IN" sz="3400"/>
          </a:p>
        </p:txBody>
      </p:sp>
      <p:sp>
        <p:nvSpPr>
          <p:cNvPr id="3277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ADF072-591E-EE15-D26A-1E58320943D3}"/>
              </a:ext>
            </a:extLst>
          </p:cNvPr>
          <p:cNvSpPr>
            <a:spLocks noGrp="1"/>
          </p:cNvSpPr>
          <p:nvPr>
            <p:ph idx="1"/>
          </p:nvPr>
        </p:nvSpPr>
        <p:spPr>
          <a:xfrm>
            <a:off x="630936" y="2660904"/>
            <a:ext cx="4818888" cy="3547872"/>
          </a:xfrm>
        </p:spPr>
        <p:txBody>
          <a:bodyPr anchor="t">
            <a:normAutofit lnSpcReduction="10000"/>
          </a:bodyPr>
          <a:lstStyle/>
          <a:p>
            <a:r>
              <a:rPr lang="en-US" sz="1200" dirty="0"/>
              <a:t>There are two main types of linear regression:</a:t>
            </a:r>
          </a:p>
          <a:p>
            <a:pPr lvl="1"/>
            <a:r>
              <a:rPr lang="en-US" sz="1200" dirty="0"/>
              <a:t>Simple linear regression: This involves predicting a dependent variable based on a single independent variable.</a:t>
            </a:r>
          </a:p>
          <a:p>
            <a:pPr lvl="1"/>
            <a:r>
              <a:rPr lang="en-US" sz="1200" dirty="0"/>
              <a:t>Multiple linear regression: This involves predicting a dependent variable based on multiple independent variables.</a:t>
            </a:r>
          </a:p>
          <a:p>
            <a:r>
              <a:rPr lang="en-US" sz="1200" b="1" dirty="0"/>
              <a:t>Simple linear regression: </a:t>
            </a:r>
            <a:r>
              <a:rPr lang="en-US" sz="1200" dirty="0"/>
              <a:t>is an approach for predicting a response using a single feature. It is one of the most basic machine learning models that a machine learning enthusiast gets to know about. In linear regression, we assume that the two variables i.e. dependent and independent variables are linearly related. Hence, we try to find a linear function that predicts the response value(y) as accurately as possible as a function of the feature or independent variable(x). Let us consider a dataset where we have a value of response y for every feature x:</a:t>
            </a:r>
          </a:p>
          <a:p>
            <a:r>
              <a:rPr lang="en-US" sz="1200" b="1" dirty="0"/>
              <a:t>Multiple linear regression: </a:t>
            </a:r>
            <a:r>
              <a:rPr lang="en-US" sz="1200" dirty="0"/>
              <a:t>attempts to model the relationship between two or more features and a response by fitting a linear equation to the observed data. Clearly, it is nothing but an extension of simple linear regression. Consider a dataset with p features(or independent variables) and one response(or dependent variable). </a:t>
            </a:r>
          </a:p>
          <a:p>
            <a:endParaRPr lang="en-IN" sz="1200" dirty="0"/>
          </a:p>
        </p:txBody>
      </p:sp>
      <p:pic>
        <p:nvPicPr>
          <p:cNvPr id="32770" name="Picture 2" descr="Scatter plot for the randomly generated data">
            <a:extLst>
              <a:ext uri="{FF2B5EF4-FFF2-40B4-BE49-F238E27FC236}">
                <a16:creationId xmlns:a16="http://schemas.microsoft.com/office/drawing/2014/main" id="{A2A0BD51-AB2A-BEBF-7508-715A39D34E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381887"/>
            <a:ext cx="5458968" cy="40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42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A04F-A991-B757-412A-B77D02589935}"/>
              </a:ext>
            </a:extLst>
          </p:cNvPr>
          <p:cNvSpPr>
            <a:spLocks noGrp="1"/>
          </p:cNvSpPr>
          <p:nvPr>
            <p:ph type="title"/>
          </p:nvPr>
        </p:nvSpPr>
        <p:spPr/>
        <p:txBody>
          <a:bodyPr/>
          <a:lstStyle/>
          <a:p>
            <a:r>
              <a:rPr lang="en-US" dirty="0"/>
              <a:t>Applications of Linear Regression</a:t>
            </a:r>
            <a:endParaRPr lang="en-IN" dirty="0"/>
          </a:p>
        </p:txBody>
      </p:sp>
      <p:sp>
        <p:nvSpPr>
          <p:cNvPr id="3" name="Content Placeholder 2">
            <a:extLst>
              <a:ext uri="{FF2B5EF4-FFF2-40B4-BE49-F238E27FC236}">
                <a16:creationId xmlns:a16="http://schemas.microsoft.com/office/drawing/2014/main" id="{AFDFE791-56DD-51BC-65C2-83987928559A}"/>
              </a:ext>
            </a:extLst>
          </p:cNvPr>
          <p:cNvSpPr>
            <a:spLocks noGrp="1"/>
          </p:cNvSpPr>
          <p:nvPr>
            <p:ph idx="1"/>
          </p:nvPr>
        </p:nvSpPr>
        <p:spPr/>
        <p:txBody>
          <a:bodyPr>
            <a:normAutofit fontScale="85000" lnSpcReduction="10000"/>
          </a:bodyPr>
          <a:lstStyle/>
          <a:p>
            <a:r>
              <a:rPr lang="en-US" dirty="0"/>
              <a:t>Trend lines: A trend line represents the variation in quantitative data with the passage of time (like GDP, oil prices, etc.). These trends usually follow a linear relationship. Hence, linear regression can be applied to predict future values. However, this method suffers from a lack of scientific validity in cases where other potential changes can affect the data.</a:t>
            </a:r>
          </a:p>
          <a:p>
            <a:r>
              <a:rPr lang="en-US" dirty="0"/>
              <a:t>Economics: Linear regression is the predominant empirical tool in economics. For example, it is used to predict consumer spending, fixed investment spending, inventory investment, purchases of a country’s exports, spending on imports, the demand to hold liquid assets, labor demand, and labor supply.</a:t>
            </a:r>
          </a:p>
          <a:p>
            <a:r>
              <a:rPr lang="en-US" dirty="0"/>
              <a:t>Finance: The capital price asset model uses linear regression to analyze and quantify the systematic risks of an investment.</a:t>
            </a:r>
          </a:p>
          <a:p>
            <a:r>
              <a:rPr lang="en-US" dirty="0"/>
              <a:t>Biology: Linear regression is used to model causal relationships between parameters in biological systems.</a:t>
            </a:r>
            <a:endParaRPr lang="en-IN" dirty="0"/>
          </a:p>
        </p:txBody>
      </p:sp>
    </p:spTree>
    <p:extLst>
      <p:ext uri="{BB962C8B-B14F-4D97-AF65-F5344CB8AC3E}">
        <p14:creationId xmlns:p14="http://schemas.microsoft.com/office/powerpoint/2010/main" val="1312357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A04F-A991-B757-412A-B77D02589935}"/>
              </a:ext>
            </a:extLst>
          </p:cNvPr>
          <p:cNvSpPr>
            <a:spLocks noGrp="1"/>
          </p:cNvSpPr>
          <p:nvPr>
            <p:ph type="title"/>
          </p:nvPr>
        </p:nvSpPr>
        <p:spPr/>
        <p:txBody>
          <a:bodyPr/>
          <a:lstStyle/>
          <a:p>
            <a:r>
              <a:rPr lang="en-US" dirty="0"/>
              <a:t>Linear Regression Pros &amp; Cons</a:t>
            </a:r>
            <a:endParaRPr lang="en-IN" dirty="0"/>
          </a:p>
        </p:txBody>
      </p:sp>
      <p:sp>
        <p:nvSpPr>
          <p:cNvPr id="3" name="Content Placeholder 2">
            <a:extLst>
              <a:ext uri="{FF2B5EF4-FFF2-40B4-BE49-F238E27FC236}">
                <a16:creationId xmlns:a16="http://schemas.microsoft.com/office/drawing/2014/main" id="{AFDFE791-56DD-51BC-65C2-83987928559A}"/>
              </a:ext>
            </a:extLst>
          </p:cNvPr>
          <p:cNvSpPr>
            <a:spLocks noGrp="1"/>
          </p:cNvSpPr>
          <p:nvPr>
            <p:ph idx="1"/>
          </p:nvPr>
        </p:nvSpPr>
        <p:spPr/>
        <p:txBody>
          <a:bodyPr>
            <a:normAutofit fontScale="47500" lnSpcReduction="20000"/>
          </a:bodyPr>
          <a:lstStyle/>
          <a:p>
            <a:r>
              <a:rPr lang="en-US" sz="5100" b="1" dirty="0"/>
              <a:t>Advantages of Linear Regression</a:t>
            </a:r>
          </a:p>
          <a:p>
            <a:r>
              <a:rPr lang="en-US" dirty="0"/>
              <a:t>Easy to interpret: The coefficients of a linear regression model represent the change in the dependent variable for a one-unit change in the independent variable, making it simple to comprehend the relationship between the variables.</a:t>
            </a:r>
          </a:p>
          <a:p>
            <a:r>
              <a:rPr lang="en-US" dirty="0"/>
              <a:t>Robust to outliers: Linear regression is relatively robust to outliers meaning it is less affected by extreme values of the independent variable compared to other statistical methods.</a:t>
            </a:r>
          </a:p>
          <a:p>
            <a:r>
              <a:rPr lang="en-US" dirty="0"/>
              <a:t>Can handle both linear and nonlinear relationships: Linear regression can be used to model both linear and nonlinear relationships between variables. This is because the independent variable can be transformed before it is used in the model.</a:t>
            </a:r>
          </a:p>
          <a:p>
            <a:r>
              <a:rPr lang="en-US" dirty="0"/>
              <a:t>No need for feature scaling or transformation: Unlike some machine learning algorithms, linear regression does not require feature scaling or transformation. This can be a significant advantage, especially when dealing with large datasets.</a:t>
            </a:r>
          </a:p>
          <a:p>
            <a:r>
              <a:rPr lang="en-US" sz="5100" b="1" dirty="0"/>
              <a:t>Disadvantages of Linear Regression</a:t>
            </a:r>
          </a:p>
          <a:p>
            <a:r>
              <a:rPr lang="en-US" dirty="0"/>
              <a:t>Assumes linearity: Linear regression assumes that the relationship between the independent variable and the dependent variable is linear. This assumption may not be valid for all data sets. In cases where the relationship is nonlinear, linear regression may not be a good choice.</a:t>
            </a:r>
          </a:p>
          <a:p>
            <a:r>
              <a:rPr lang="en-US" dirty="0"/>
              <a:t>Sensitive to multicollinearity: Linear regression is sensitive to multicollinearity. This occurs when there is a high correlation between the independent variables. Multicollinearity can make it difficult to interpret the coefficients of the model and can lead to overfitting.</a:t>
            </a:r>
          </a:p>
          <a:p>
            <a:r>
              <a:rPr lang="en-US" dirty="0"/>
              <a:t>May not be suitable for highly complex relationships: Linear regression may not be suitable for modeling highly complex relationships between variables. For example, it may not be able to model relationships that include interactions between the independent variables.</a:t>
            </a:r>
          </a:p>
          <a:p>
            <a:r>
              <a:rPr lang="en-US" dirty="0"/>
              <a:t>Not suitable for classification tasks: Linear regression is a regression algorithm and is not suitable for classification tasks, which involve predicting a categorical variable rather than a continuous variable.</a:t>
            </a:r>
            <a:endParaRPr lang="en-IN" dirty="0"/>
          </a:p>
        </p:txBody>
      </p:sp>
    </p:spTree>
    <p:extLst>
      <p:ext uri="{BB962C8B-B14F-4D97-AF65-F5344CB8AC3E}">
        <p14:creationId xmlns:p14="http://schemas.microsoft.com/office/powerpoint/2010/main" val="1678220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571651"/>
          </a:xfrm>
          <a:prstGeom prst="rect">
            <a:avLst/>
          </a:prstGeom>
        </p:spPr>
      </p:pic>
    </p:spTree>
    <p:extLst>
      <p:ext uri="{BB962C8B-B14F-4D97-AF65-F5344CB8AC3E}">
        <p14:creationId xmlns:p14="http://schemas.microsoft.com/office/powerpoint/2010/main" val="1188559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811837"/>
          </a:xfrm>
          <a:prstGeom prst="rect">
            <a:avLst/>
          </a:prstGeom>
        </p:spPr>
      </p:pic>
    </p:spTree>
    <p:extLst>
      <p:ext uri="{BB962C8B-B14F-4D97-AF65-F5344CB8AC3E}">
        <p14:creationId xmlns:p14="http://schemas.microsoft.com/office/powerpoint/2010/main" val="4012557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36979" y="365125"/>
            <a:ext cx="10616821" cy="5811838"/>
          </a:xfrm>
          <a:prstGeom prst="rect">
            <a:avLst/>
          </a:prstGeom>
        </p:spPr>
      </p:pic>
    </p:spTree>
    <p:extLst>
      <p:ext uri="{BB962C8B-B14F-4D97-AF65-F5344CB8AC3E}">
        <p14:creationId xmlns:p14="http://schemas.microsoft.com/office/powerpoint/2010/main" val="838999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Least Mean Square(LMS) regression Model</a:t>
            </a:r>
          </a:p>
        </p:txBody>
      </p:sp>
      <p:pic>
        <p:nvPicPr>
          <p:cNvPr id="4" name="Content Placeholder 3"/>
          <p:cNvPicPr>
            <a:picLocks noGrp="1" noChangeAspect="1"/>
          </p:cNvPicPr>
          <p:nvPr>
            <p:ph idx="1"/>
          </p:nvPr>
        </p:nvPicPr>
        <p:blipFill>
          <a:blip r:embed="rId2"/>
          <a:stretch>
            <a:fillRect/>
          </a:stretch>
        </p:blipFill>
        <p:spPr>
          <a:xfrm>
            <a:off x="1009934" y="1883391"/>
            <a:ext cx="9840036" cy="4107976"/>
          </a:xfrm>
          <a:prstGeom prst="rect">
            <a:avLst/>
          </a:prstGeom>
        </p:spPr>
      </p:pic>
    </p:spTree>
    <p:extLst>
      <p:ext uri="{BB962C8B-B14F-4D97-AF65-F5344CB8AC3E}">
        <p14:creationId xmlns:p14="http://schemas.microsoft.com/office/powerpoint/2010/main" val="1872975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6947"/>
          </a:xfrm>
        </p:spPr>
        <p:txBody>
          <a:bodyPr/>
          <a:lstStyle/>
          <a:p>
            <a:r>
              <a:rPr lang="en-IN" dirty="0"/>
              <a:t>Least Mean Square(LMS) regression Model</a:t>
            </a:r>
          </a:p>
        </p:txBody>
      </p:sp>
      <p:pic>
        <p:nvPicPr>
          <p:cNvPr id="4" name="Content Placeholder 3"/>
          <p:cNvPicPr>
            <a:picLocks noGrp="1" noChangeAspect="1"/>
          </p:cNvPicPr>
          <p:nvPr>
            <p:ph idx="1"/>
          </p:nvPr>
        </p:nvPicPr>
        <p:blipFill>
          <a:blip r:embed="rId2"/>
          <a:stretch>
            <a:fillRect/>
          </a:stretch>
        </p:blipFill>
        <p:spPr>
          <a:xfrm>
            <a:off x="838199" y="1501254"/>
            <a:ext cx="10189191" cy="4694830"/>
          </a:xfrm>
          <a:prstGeom prst="rect">
            <a:avLst/>
          </a:prstGeom>
        </p:spPr>
      </p:pic>
    </p:spTree>
    <p:extLst>
      <p:ext uri="{BB962C8B-B14F-4D97-AF65-F5344CB8AC3E}">
        <p14:creationId xmlns:p14="http://schemas.microsoft.com/office/powerpoint/2010/main" val="3648439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DFF2-BA24-E9DA-E279-A0AE33831961}"/>
              </a:ext>
            </a:extLst>
          </p:cNvPr>
          <p:cNvSpPr>
            <a:spLocks noGrp="1"/>
          </p:cNvSpPr>
          <p:nvPr>
            <p:ph type="ctrTitle"/>
          </p:nvPr>
        </p:nvSpPr>
        <p:spPr/>
        <p:txBody>
          <a:bodyPr/>
          <a:lstStyle/>
          <a:p>
            <a:r>
              <a:rPr lang="en-US" dirty="0"/>
              <a:t>Data Pre-Processing</a:t>
            </a:r>
            <a:endParaRPr lang="en-IN" dirty="0"/>
          </a:p>
        </p:txBody>
      </p:sp>
      <p:sp>
        <p:nvSpPr>
          <p:cNvPr id="3" name="Subtitle 2">
            <a:extLst>
              <a:ext uri="{FF2B5EF4-FFF2-40B4-BE49-F238E27FC236}">
                <a16:creationId xmlns:a16="http://schemas.microsoft.com/office/drawing/2014/main" id="{429F7373-B845-587F-12F5-1A23FBB1156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41695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77072"/>
          </a:xfrm>
        </p:spPr>
        <p:txBody>
          <a:bodyPr/>
          <a:lstStyle/>
          <a:p>
            <a:r>
              <a:rPr lang="en-IN" dirty="0"/>
              <a:t>Least Mean Square(LMS) regression Model</a:t>
            </a:r>
          </a:p>
        </p:txBody>
      </p:sp>
      <p:pic>
        <p:nvPicPr>
          <p:cNvPr id="4" name="Content Placeholder 3"/>
          <p:cNvPicPr>
            <a:picLocks noGrp="1" noChangeAspect="1"/>
          </p:cNvPicPr>
          <p:nvPr>
            <p:ph idx="1"/>
          </p:nvPr>
        </p:nvPicPr>
        <p:blipFill>
          <a:blip r:embed="rId2"/>
          <a:stretch>
            <a:fillRect/>
          </a:stretch>
        </p:blipFill>
        <p:spPr>
          <a:xfrm>
            <a:off x="838200" y="1542198"/>
            <a:ext cx="10407555" cy="4967784"/>
          </a:xfrm>
          <a:prstGeom prst="rect">
            <a:avLst/>
          </a:prstGeom>
        </p:spPr>
      </p:pic>
    </p:spTree>
    <p:extLst>
      <p:ext uri="{BB962C8B-B14F-4D97-AF65-F5344CB8AC3E}">
        <p14:creationId xmlns:p14="http://schemas.microsoft.com/office/powerpoint/2010/main" val="120608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838200" y="477672"/>
            <a:ext cx="10612272" cy="5699291"/>
          </a:xfrm>
          <a:prstGeom prst="rect">
            <a:avLst/>
          </a:prstGeom>
        </p:spPr>
      </p:pic>
    </p:spTree>
    <p:extLst>
      <p:ext uri="{BB962C8B-B14F-4D97-AF65-F5344CB8AC3E}">
        <p14:creationId xmlns:p14="http://schemas.microsoft.com/office/powerpoint/2010/main" val="705897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Convex Optimization using gradient descent</a:t>
            </a:r>
          </a:p>
        </p:txBody>
      </p:sp>
      <p:pic>
        <p:nvPicPr>
          <p:cNvPr id="4" name="Content Placeholder 3"/>
          <p:cNvPicPr>
            <a:picLocks noGrp="1" noChangeAspect="1"/>
          </p:cNvPicPr>
          <p:nvPr>
            <p:ph idx="1"/>
          </p:nvPr>
        </p:nvPicPr>
        <p:blipFill>
          <a:blip r:embed="rId2"/>
          <a:stretch>
            <a:fillRect/>
          </a:stretch>
        </p:blipFill>
        <p:spPr>
          <a:xfrm>
            <a:off x="6987655" y="1664210"/>
            <a:ext cx="4137545" cy="3787205"/>
          </a:xfrm>
          <a:prstGeom prst="rect">
            <a:avLst/>
          </a:prstGeom>
        </p:spPr>
      </p:pic>
      <p:pic>
        <p:nvPicPr>
          <p:cNvPr id="8" name="Picture 7"/>
          <p:cNvPicPr>
            <a:picLocks noChangeAspect="1"/>
          </p:cNvPicPr>
          <p:nvPr/>
        </p:nvPicPr>
        <p:blipFill>
          <a:blip r:embed="rId3"/>
          <a:stretch>
            <a:fillRect/>
          </a:stretch>
        </p:blipFill>
        <p:spPr>
          <a:xfrm>
            <a:off x="1701422" y="1664210"/>
            <a:ext cx="4271749" cy="3603008"/>
          </a:xfrm>
          <a:prstGeom prst="rect">
            <a:avLst/>
          </a:prstGeom>
        </p:spPr>
      </p:pic>
      <p:pic>
        <p:nvPicPr>
          <p:cNvPr id="9" name="Picture 8"/>
          <p:cNvPicPr>
            <a:picLocks noChangeAspect="1"/>
          </p:cNvPicPr>
          <p:nvPr/>
        </p:nvPicPr>
        <p:blipFill>
          <a:blip r:embed="rId4"/>
          <a:stretch>
            <a:fillRect/>
          </a:stretch>
        </p:blipFill>
        <p:spPr>
          <a:xfrm>
            <a:off x="1269242" y="5554639"/>
            <a:ext cx="9855958" cy="1011664"/>
          </a:xfrm>
          <a:prstGeom prst="rect">
            <a:avLst/>
          </a:prstGeom>
        </p:spPr>
      </p:pic>
    </p:spTree>
    <p:extLst>
      <p:ext uri="{BB962C8B-B14F-4D97-AF65-F5344CB8AC3E}">
        <p14:creationId xmlns:p14="http://schemas.microsoft.com/office/powerpoint/2010/main" val="1455648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4"/>
            <a:ext cx="10515600" cy="2814803"/>
          </a:xfrm>
        </p:spPr>
        <p:txBody>
          <a:bodyPr>
            <a:normAutofit/>
          </a:bodyPr>
          <a:lstStyle/>
          <a:p>
            <a:pPr algn="ctr"/>
            <a:r>
              <a:rPr lang="en-US" sz="8000" b="1" dirty="0">
                <a:solidFill>
                  <a:srgbClr val="268FDE"/>
                </a:solidFill>
                <a:latin typeface="Centaur" panose="02030504050205020304" pitchFamily="18" charset="0"/>
              </a:rPr>
              <a:t>Make a guess?</a:t>
            </a:r>
            <a:br>
              <a:rPr lang="en-US" sz="8000" b="1" dirty="0">
                <a:solidFill>
                  <a:srgbClr val="268FDE"/>
                </a:solidFill>
                <a:latin typeface="Centaur" panose="02030504050205020304" pitchFamily="18" charset="0"/>
              </a:rPr>
            </a:br>
            <a:r>
              <a:rPr lang="en-US" sz="5400" b="1" dirty="0">
                <a:solidFill>
                  <a:srgbClr val="268FDE"/>
                </a:solidFill>
                <a:latin typeface="Centaur" panose="02030504050205020304" pitchFamily="18" charset="0"/>
              </a:rPr>
              <a:t>What does it mean?...</a:t>
            </a:r>
            <a:endParaRPr lang="ru-RU" sz="5400" b="1" dirty="0">
              <a:solidFill>
                <a:srgbClr val="268FDE"/>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887" y="4085437"/>
            <a:ext cx="10154571" cy="94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63887" y="3260916"/>
            <a:ext cx="3910045" cy="707886"/>
          </a:xfrm>
          <a:prstGeom prst="rect">
            <a:avLst/>
          </a:prstGeom>
          <a:noFill/>
        </p:spPr>
        <p:txBody>
          <a:bodyPr wrap="none" rtlCol="0">
            <a:spAutoFit/>
          </a:bodyPr>
          <a:lstStyle/>
          <a:p>
            <a:r>
              <a:rPr lang="en-US" sz="4000" b="1" dirty="0">
                <a:solidFill>
                  <a:srgbClr val="268FDE"/>
                </a:solidFill>
                <a:latin typeface="Centaur" panose="02030504050205020304" pitchFamily="18" charset="0"/>
              </a:rPr>
              <a:t>Hypothesis /guess :</a:t>
            </a:r>
          </a:p>
        </p:txBody>
      </p:sp>
      <p:cxnSp>
        <p:nvCxnSpPr>
          <p:cNvPr id="7" name="Straight Arrow Connector 6"/>
          <p:cNvCxnSpPr/>
          <p:nvPr/>
        </p:nvCxnSpPr>
        <p:spPr>
          <a:xfrm flipV="1">
            <a:off x="3513509" y="4847639"/>
            <a:ext cx="982745"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13509" y="4847639"/>
            <a:ext cx="2486274"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513509" y="4847639"/>
            <a:ext cx="3973879"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513509" y="4847639"/>
            <a:ext cx="6676136"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44682" y="5224169"/>
            <a:ext cx="1568827" cy="707886"/>
          </a:xfrm>
          <a:prstGeom prst="rect">
            <a:avLst/>
          </a:prstGeom>
          <a:noFill/>
        </p:spPr>
        <p:txBody>
          <a:bodyPr wrap="none" rtlCol="0">
            <a:spAutoFit/>
          </a:bodyPr>
          <a:lstStyle/>
          <a:p>
            <a:r>
              <a:rPr lang="en-US" sz="4000" b="1" dirty="0">
                <a:solidFill>
                  <a:srgbClr val="268FDE"/>
                </a:solidFill>
                <a:latin typeface="Centaur" panose="02030504050205020304" pitchFamily="18" charset="0"/>
              </a:rPr>
              <a:t>weights</a:t>
            </a:r>
          </a:p>
        </p:txBody>
      </p:sp>
    </p:spTree>
    <p:extLst>
      <p:ext uri="{BB962C8B-B14F-4D97-AF65-F5344CB8AC3E}">
        <p14:creationId xmlns:p14="http://schemas.microsoft.com/office/powerpoint/2010/main" val="34302994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65125"/>
            <a:ext cx="10918209" cy="1325563"/>
          </a:xfrm>
        </p:spPr>
        <p:txBody>
          <a:bodyPr>
            <a:normAutofit/>
          </a:bodyPr>
          <a:lstStyle/>
          <a:p>
            <a:pPr algn="ctr"/>
            <a:r>
              <a:rPr lang="en-US" sz="7200" b="1" dirty="0">
                <a:solidFill>
                  <a:srgbClr val="268FDE"/>
                </a:solidFill>
                <a:latin typeface="Centaur" panose="02030504050205020304" pitchFamily="18" charset="0"/>
              </a:rPr>
              <a:t>Find out our mistake…</a:t>
            </a:r>
            <a:endParaRPr lang="ru-RU" sz="7200" b="1" dirty="0">
              <a:solidFill>
                <a:srgbClr val="268FDE"/>
              </a:solidFill>
            </a:endParaRPr>
          </a:p>
        </p:txBody>
      </p:sp>
      <p:pic>
        <p:nvPicPr>
          <p:cNvPr id="2050" name="Picture 2" descr="https://git.gitbook.com/raw/lenadroid/my-conference-talks/master/CostFunctionMLR.png?token=bGVuYWRyb2lkOjg3YzAzMWY2LThjMzktNGQ5Ny1hNmJmLTEwNTEyZGYzZmM5OQ%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499" y="2193627"/>
            <a:ext cx="9868256" cy="19384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18443" y="1769494"/>
            <a:ext cx="6466963" cy="707886"/>
          </a:xfrm>
          <a:prstGeom prst="rect">
            <a:avLst/>
          </a:prstGeom>
          <a:noFill/>
        </p:spPr>
        <p:txBody>
          <a:bodyPr wrap="none" rtlCol="0">
            <a:spAutoFit/>
          </a:bodyPr>
          <a:lstStyle/>
          <a:p>
            <a:r>
              <a:rPr lang="en-US" sz="4000" b="1" dirty="0">
                <a:solidFill>
                  <a:srgbClr val="268FDE"/>
                </a:solidFill>
                <a:latin typeface="Centaur" panose="02030504050205020304" pitchFamily="18" charset="0"/>
              </a:rPr>
              <a:t>Cost function/ Mistake function:</a:t>
            </a:r>
          </a:p>
        </p:txBody>
      </p:sp>
      <p:sp>
        <p:nvSpPr>
          <p:cNvPr id="7" name="Title 1"/>
          <p:cNvSpPr txBox="1">
            <a:spLocks/>
          </p:cNvSpPr>
          <p:nvPr/>
        </p:nvSpPr>
        <p:spPr>
          <a:xfrm>
            <a:off x="5" y="4090003"/>
            <a:ext cx="9594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solidFill>
                  <a:srgbClr val="268FDE"/>
                </a:solidFill>
                <a:latin typeface="Centaur" panose="02030504050205020304" pitchFamily="18" charset="0"/>
              </a:rPr>
              <a:t>… and minimize it:</a:t>
            </a:r>
            <a:endParaRPr lang="ru-RU" sz="7200" b="1" dirty="0">
              <a:solidFill>
                <a:srgbClr val="268FDE"/>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924" y="5319065"/>
            <a:ext cx="2391560" cy="107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435" y="4450653"/>
            <a:ext cx="2630488"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9321421" y="4132037"/>
            <a:ext cx="791570" cy="4809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208525" y="3534770"/>
            <a:ext cx="1828800" cy="923330"/>
          </a:xfrm>
          <a:prstGeom prst="rect">
            <a:avLst/>
          </a:prstGeom>
          <a:noFill/>
        </p:spPr>
        <p:txBody>
          <a:bodyPr wrap="square" rtlCol="0">
            <a:spAutoFit/>
          </a:bodyPr>
          <a:lstStyle/>
          <a:p>
            <a:r>
              <a:rPr lang="en-IN" dirty="0"/>
              <a:t>Gradient Descent to find the global minimum.</a:t>
            </a:r>
          </a:p>
        </p:txBody>
      </p:sp>
    </p:spTree>
    <p:extLst>
      <p:ext uri="{BB962C8B-B14F-4D97-AF65-F5344CB8AC3E}">
        <p14:creationId xmlns:p14="http://schemas.microsoft.com/office/powerpoint/2010/main" val="2935331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65125"/>
            <a:ext cx="12192000" cy="1325563"/>
          </a:xfrm>
        </p:spPr>
        <p:txBody>
          <a:bodyPr>
            <a:normAutofit/>
          </a:bodyPr>
          <a:lstStyle/>
          <a:p>
            <a:pPr algn="ctr"/>
            <a:r>
              <a:rPr lang="en-US" sz="7200" b="1" dirty="0">
                <a:solidFill>
                  <a:srgbClr val="268FDE"/>
                </a:solidFill>
                <a:latin typeface="Centaur" panose="02030504050205020304" pitchFamily="18" charset="0"/>
              </a:rPr>
              <a:t>How to reduce the mistake?</a:t>
            </a:r>
            <a:endParaRPr lang="ru-RU" sz="7200" b="1" dirty="0">
              <a:solidFill>
                <a:srgbClr val="268FDE"/>
              </a:solidFill>
            </a:endParaRPr>
          </a:p>
        </p:txBody>
      </p:sp>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229" y="2997341"/>
            <a:ext cx="2766804" cy="2962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46660" y="1610430"/>
            <a:ext cx="9237627" cy="1200329"/>
          </a:xfrm>
          <a:prstGeom prst="rect">
            <a:avLst/>
          </a:prstGeom>
          <a:noFill/>
        </p:spPr>
        <p:txBody>
          <a:bodyPr wrap="square" rtlCol="0">
            <a:spAutoFit/>
          </a:bodyPr>
          <a:lstStyle/>
          <a:p>
            <a:r>
              <a:rPr lang="en-US" sz="3600" b="1" dirty="0">
                <a:solidFill>
                  <a:schemeClr val="tx1">
                    <a:lumMod val="75000"/>
                    <a:lumOff val="25000"/>
                  </a:schemeClr>
                </a:solidFill>
                <a:latin typeface="Centaur" panose="02030504050205020304" pitchFamily="18" charset="0"/>
              </a:rPr>
              <a:t>Update each slope parameter</a:t>
            </a:r>
            <a:r>
              <a:rPr lang="en-US" sz="2800" b="1" dirty="0">
                <a:solidFill>
                  <a:schemeClr val="tx1">
                    <a:lumMod val="75000"/>
                    <a:lumOff val="25000"/>
                  </a:schemeClr>
                </a:solidFill>
                <a:latin typeface="Centaur" panose="02030504050205020304" pitchFamily="18" charset="0"/>
              </a:rPr>
              <a:t>  </a:t>
            </a:r>
            <a:r>
              <a:rPr lang="en-US" sz="3600" b="1" dirty="0">
                <a:solidFill>
                  <a:schemeClr val="tx1">
                    <a:lumMod val="75000"/>
                    <a:lumOff val="25000"/>
                  </a:schemeClr>
                </a:solidFill>
                <a:latin typeface="Centaur" panose="02030504050205020304" pitchFamily="18" charset="0"/>
              </a:rPr>
              <a:t>until  Mistake Function</a:t>
            </a:r>
          </a:p>
          <a:p>
            <a:r>
              <a:rPr lang="en-US" sz="3600" b="1" dirty="0">
                <a:solidFill>
                  <a:schemeClr val="tx1">
                    <a:lumMod val="75000"/>
                    <a:lumOff val="25000"/>
                  </a:schemeClr>
                </a:solidFill>
                <a:latin typeface="Centaur" panose="02030504050205020304" pitchFamily="18" charset="0"/>
              </a:rPr>
              <a:t>minimum is reached:</a:t>
            </a:r>
          </a:p>
        </p:txBody>
      </p:sp>
      <p:sp>
        <p:nvSpPr>
          <p:cNvPr id="26" name="Rectangle 25"/>
          <p:cNvSpPr/>
          <p:nvPr/>
        </p:nvSpPr>
        <p:spPr>
          <a:xfrm>
            <a:off x="5582945" y="4056064"/>
            <a:ext cx="2427124" cy="584775"/>
          </a:xfrm>
          <a:prstGeom prst="rect">
            <a:avLst/>
          </a:prstGeom>
        </p:spPr>
        <p:txBody>
          <a:bodyPr wrap="square">
            <a:spAutoFit/>
          </a:bodyPr>
          <a:lstStyle/>
          <a:p>
            <a:r>
              <a:rPr lang="en-US" sz="3200" b="1" dirty="0">
                <a:solidFill>
                  <a:srgbClr val="268FDE"/>
                </a:solidFill>
                <a:latin typeface="Centaur" panose="02030504050205020304" pitchFamily="18" charset="0"/>
              </a:rPr>
              <a:t>Simultaneously </a:t>
            </a:r>
            <a:endParaRPr lang="en-US" sz="3200" dirty="0">
              <a:solidFill>
                <a:srgbClr val="268FDE"/>
              </a:solidFill>
            </a:endParaRPr>
          </a:p>
        </p:txBody>
      </p:sp>
      <p:cxnSp>
        <p:nvCxnSpPr>
          <p:cNvPr id="28" name="Straight Arrow Connector 27"/>
          <p:cNvCxnSpPr/>
          <p:nvPr/>
        </p:nvCxnSpPr>
        <p:spPr>
          <a:xfrm flipH="1" flipV="1">
            <a:off x="4666397" y="3511887"/>
            <a:ext cx="865676" cy="8365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666397" y="4389397"/>
            <a:ext cx="8656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666397" y="4389397"/>
            <a:ext cx="865676" cy="1103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61" name="TextBox 2060"/>
          <p:cNvSpPr txBox="1"/>
          <p:nvPr/>
        </p:nvSpPr>
        <p:spPr>
          <a:xfrm>
            <a:off x="8201167" y="2971698"/>
            <a:ext cx="3193576" cy="2677656"/>
          </a:xfrm>
          <a:prstGeom prst="rect">
            <a:avLst/>
          </a:prstGeom>
          <a:noFill/>
        </p:spPr>
        <p:txBody>
          <a:bodyPr wrap="square" rtlCol="0">
            <a:spAutoFit/>
          </a:bodyPr>
          <a:lstStyle/>
          <a:p>
            <a:r>
              <a:rPr lang="en-US" sz="2800" b="1" dirty="0">
                <a:solidFill>
                  <a:srgbClr val="268FDE"/>
                </a:solidFill>
                <a:latin typeface="Centaur" panose="02030504050205020304" pitchFamily="18" charset="0"/>
              </a:rPr>
              <a:t>  Alpha</a:t>
            </a:r>
          </a:p>
          <a:p>
            <a:r>
              <a:rPr lang="en-US" sz="2800" dirty="0">
                <a:latin typeface="Centaur" panose="02030504050205020304" pitchFamily="18" charset="0"/>
              </a:rPr>
              <a:t>  Learning rate</a:t>
            </a:r>
          </a:p>
          <a:p>
            <a:endParaRPr lang="en-US" sz="2800" dirty="0">
              <a:latin typeface="Centaur" panose="02030504050205020304" pitchFamily="18" charset="0"/>
            </a:endParaRPr>
          </a:p>
          <a:p>
            <a:endParaRPr lang="en-US" sz="2800" dirty="0">
              <a:latin typeface="Centaur" panose="02030504050205020304" pitchFamily="18" charset="0"/>
            </a:endParaRPr>
          </a:p>
          <a:p>
            <a:r>
              <a:rPr lang="en-US" sz="2800" b="1" dirty="0">
                <a:solidFill>
                  <a:srgbClr val="268FDE"/>
                </a:solidFill>
                <a:latin typeface="Centaur" panose="02030504050205020304" pitchFamily="18" charset="0"/>
              </a:rPr>
              <a:t>  Derivative</a:t>
            </a:r>
          </a:p>
          <a:p>
            <a:r>
              <a:rPr lang="en-US" sz="2800" dirty="0">
                <a:latin typeface="Centaur" panose="02030504050205020304" pitchFamily="18" charset="0"/>
              </a:rPr>
              <a:t>  Direction of moving</a:t>
            </a:r>
          </a:p>
        </p:txBody>
      </p:sp>
    </p:spTree>
    <p:extLst>
      <p:ext uri="{BB962C8B-B14F-4D97-AF65-F5344CB8AC3E}">
        <p14:creationId xmlns:p14="http://schemas.microsoft.com/office/powerpoint/2010/main" val="1226303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791" y="3823801"/>
            <a:ext cx="3740353" cy="303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341" y="867539"/>
            <a:ext cx="4457274" cy="3390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101" y="1778123"/>
            <a:ext cx="5152599" cy="4230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0" y="296885"/>
            <a:ext cx="12192000" cy="1325563"/>
          </a:xfrm>
        </p:spPr>
        <p:txBody>
          <a:bodyPr>
            <a:normAutofit/>
          </a:bodyPr>
          <a:lstStyle/>
          <a:p>
            <a:pPr algn="ctr"/>
            <a:r>
              <a:rPr lang="en-US" sz="7200" b="1" dirty="0">
                <a:solidFill>
                  <a:srgbClr val="268FDE"/>
                </a:solidFill>
                <a:latin typeface="Centaur" panose="02030504050205020304" pitchFamily="18" charset="0"/>
              </a:rPr>
              <a:t>Mistake function looks like…</a:t>
            </a:r>
            <a:endParaRPr lang="ru-RU" sz="7200" b="1" dirty="0">
              <a:solidFill>
                <a:srgbClr val="268FDE"/>
              </a:solidFill>
            </a:endParaRPr>
          </a:p>
        </p:txBody>
      </p:sp>
      <p:cxnSp>
        <p:nvCxnSpPr>
          <p:cNvPr id="4" name="Straight Arrow Connector 3"/>
          <p:cNvCxnSpPr/>
          <p:nvPr/>
        </p:nvCxnSpPr>
        <p:spPr>
          <a:xfrm flipV="1">
            <a:off x="3098042" y="3425590"/>
            <a:ext cx="1000344" cy="968991"/>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042" y="3643952"/>
            <a:ext cx="5779326" cy="75063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98042" y="4394581"/>
            <a:ext cx="2113625" cy="102252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8057" y="4163749"/>
            <a:ext cx="2292824" cy="461665"/>
          </a:xfrm>
          <a:prstGeom prst="rect">
            <a:avLst/>
          </a:prstGeom>
          <a:noFill/>
        </p:spPr>
        <p:txBody>
          <a:bodyPr wrap="square" rtlCol="0">
            <a:spAutoFit/>
          </a:bodyPr>
          <a:lstStyle/>
          <a:p>
            <a:r>
              <a:rPr lang="en-US" sz="2400" b="1" dirty="0">
                <a:solidFill>
                  <a:srgbClr val="268FDE"/>
                </a:solidFill>
                <a:latin typeface="Centaur" panose="02030504050205020304" pitchFamily="18" charset="0"/>
              </a:rPr>
              <a:t>Global minimums</a:t>
            </a:r>
          </a:p>
        </p:txBody>
      </p:sp>
    </p:spTree>
    <p:extLst>
      <p:ext uri="{BB962C8B-B14F-4D97-AF65-F5344CB8AC3E}">
        <p14:creationId xmlns:p14="http://schemas.microsoft.com/office/powerpoint/2010/main" val="4219164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Regression for data shown initially</a:t>
            </a:r>
          </a:p>
        </p:txBody>
      </p:sp>
      <p:pic>
        <p:nvPicPr>
          <p:cNvPr id="4" name="Content Placeholder 3"/>
          <p:cNvPicPr>
            <a:picLocks noGrp="1" noChangeAspect="1"/>
          </p:cNvPicPr>
          <p:nvPr>
            <p:ph idx="1"/>
          </p:nvPr>
        </p:nvPicPr>
        <p:blipFill>
          <a:blip r:embed="rId2"/>
          <a:stretch>
            <a:fillRect/>
          </a:stretch>
        </p:blipFill>
        <p:spPr>
          <a:xfrm>
            <a:off x="1146412" y="1883391"/>
            <a:ext cx="10099344" cy="4652252"/>
          </a:xfrm>
          <a:prstGeom prst="rect">
            <a:avLst/>
          </a:prstGeom>
        </p:spPr>
      </p:pic>
    </p:spTree>
    <p:extLst>
      <p:ext uri="{BB962C8B-B14F-4D97-AF65-F5344CB8AC3E}">
        <p14:creationId xmlns:p14="http://schemas.microsoft.com/office/powerpoint/2010/main" val="28750874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0E0A-8DB7-815C-B72B-1A23DD4B972E}"/>
              </a:ext>
            </a:extLst>
          </p:cNvPr>
          <p:cNvSpPr>
            <a:spLocks noGrp="1"/>
          </p:cNvSpPr>
          <p:nvPr>
            <p:ph type="title"/>
          </p:nvPr>
        </p:nvSpPr>
        <p:spPr/>
        <p:txBody>
          <a:bodyPr/>
          <a:lstStyle/>
          <a:p>
            <a:r>
              <a:rPr lang="en-US" dirty="0"/>
              <a:t>Regularization</a:t>
            </a:r>
            <a:endParaRPr lang="en-IN" dirty="0"/>
          </a:p>
        </p:txBody>
      </p:sp>
      <p:sp>
        <p:nvSpPr>
          <p:cNvPr id="3" name="Content Placeholder 2">
            <a:extLst>
              <a:ext uri="{FF2B5EF4-FFF2-40B4-BE49-F238E27FC236}">
                <a16:creationId xmlns:a16="http://schemas.microsoft.com/office/drawing/2014/main" id="{A8A81A5C-9FAC-CDC0-600C-19630C9B4F09}"/>
              </a:ext>
            </a:extLst>
          </p:cNvPr>
          <p:cNvSpPr>
            <a:spLocks noGrp="1"/>
          </p:cNvSpPr>
          <p:nvPr>
            <p:ph idx="1"/>
          </p:nvPr>
        </p:nvSpPr>
        <p:spPr/>
        <p:txBody>
          <a:bodyPr>
            <a:normAutofit fontScale="70000" lnSpcReduction="20000"/>
          </a:bodyPr>
          <a:lstStyle/>
          <a:p>
            <a:r>
              <a:rPr lang="en-US" dirty="0"/>
              <a:t>In regression analysis, the features are estimated using coefficients while modelling. Also, if the estimates can be restricted, or </a:t>
            </a:r>
            <a:r>
              <a:rPr lang="en-US" dirty="0" err="1"/>
              <a:t>shrinked</a:t>
            </a:r>
            <a:r>
              <a:rPr lang="en-US" dirty="0"/>
              <a:t> or regularized towards zero, then the impact of insignificant features might be reduced and would prevent models from high variance with a stable fit. </a:t>
            </a:r>
          </a:p>
          <a:p>
            <a:r>
              <a:rPr lang="en-US" dirty="0"/>
              <a:t>Regularization is the most used technique to penalize complex models in machine learning, it is deployed for reducing overfitting (or, contracting generalization errors) by putting network weights small. Also, it enhances the performance of models for new inputs.</a:t>
            </a:r>
          </a:p>
          <a:p>
            <a:r>
              <a:rPr lang="en-US" dirty="0"/>
              <a:t>In simple words, it avoids overfitting by panelizing the regression coefficients of high value. More specifically, It decreases the parameters and shrinks (simplifies) the model. This more streamlined model will aptly perform more efficiently while making predictions.</a:t>
            </a:r>
          </a:p>
          <a:p>
            <a:r>
              <a:rPr lang="en-US" dirty="0"/>
              <a:t>Since, it makes the magnitude to weighted values low in a model, regularization technique is also referred to as weight decay.</a:t>
            </a:r>
          </a:p>
          <a:p>
            <a:r>
              <a:rPr lang="en-US" dirty="0"/>
              <a:t>Moreover, Regularization appends penalties to more complex models and arranges potential models from slightest overfit to greatest. Regularization assumes that least weights may produce simpler models and hence assist in avoiding overfitting.</a:t>
            </a:r>
            <a:endParaRPr lang="en-IN" dirty="0"/>
          </a:p>
        </p:txBody>
      </p:sp>
    </p:spTree>
    <p:extLst>
      <p:ext uri="{BB962C8B-B14F-4D97-AF65-F5344CB8AC3E}">
        <p14:creationId xmlns:p14="http://schemas.microsoft.com/office/powerpoint/2010/main" val="3484709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66CF-E774-C079-2817-D2B59C1178FF}"/>
              </a:ext>
            </a:extLst>
          </p:cNvPr>
          <p:cNvSpPr>
            <a:spLocks noGrp="1"/>
          </p:cNvSpPr>
          <p:nvPr>
            <p:ph type="title"/>
          </p:nvPr>
        </p:nvSpPr>
        <p:spPr/>
        <p:txBody>
          <a:bodyPr/>
          <a:lstStyle/>
          <a:p>
            <a:r>
              <a:rPr lang="en-US" dirty="0"/>
              <a:t>Regularization (L1 Lasso and L2 Ridge)</a:t>
            </a:r>
            <a:endParaRPr lang="en-IN" dirty="0"/>
          </a:p>
        </p:txBody>
      </p:sp>
      <p:sp>
        <p:nvSpPr>
          <p:cNvPr id="3" name="Content Placeholder 2">
            <a:extLst>
              <a:ext uri="{FF2B5EF4-FFF2-40B4-BE49-F238E27FC236}">
                <a16:creationId xmlns:a16="http://schemas.microsoft.com/office/drawing/2014/main" id="{A155F423-1650-C2C3-F19F-E5836F4DBE45}"/>
              </a:ext>
            </a:extLst>
          </p:cNvPr>
          <p:cNvSpPr>
            <a:spLocks noGrp="1"/>
          </p:cNvSpPr>
          <p:nvPr>
            <p:ph idx="1"/>
          </p:nvPr>
        </p:nvSpPr>
        <p:spPr>
          <a:xfrm>
            <a:off x="838200" y="1825625"/>
            <a:ext cx="5459963" cy="4351338"/>
          </a:xfrm>
        </p:spPr>
        <p:txBody>
          <a:bodyPr>
            <a:normAutofit fontScale="62500" lnSpcReduction="20000"/>
          </a:bodyPr>
          <a:lstStyle/>
          <a:p>
            <a:r>
              <a:rPr lang="en-US" dirty="0"/>
              <a:t>When you have a large number of features in your data set, you may wish to create a less complex, more parsimonious model. Two widely used regularization techniques used to address overfitting and feature selection are L1 and L2 regularization.</a:t>
            </a:r>
          </a:p>
          <a:p>
            <a:r>
              <a:rPr lang="en-US" dirty="0"/>
              <a:t>As we can see from the formula of L1 and L2 regularization, L1 regularization adds the penalty term in cost function by adding the absolute value of weight(</a:t>
            </a:r>
            <a:r>
              <a:rPr lang="en-US" dirty="0" err="1"/>
              <a:t>Wj</a:t>
            </a:r>
            <a:r>
              <a:rPr lang="en-US" dirty="0"/>
              <a:t>) parameters, while L2 regularization adds the squared value of weights(</a:t>
            </a:r>
            <a:r>
              <a:rPr lang="en-US" dirty="0" err="1"/>
              <a:t>Wj</a:t>
            </a:r>
            <a:r>
              <a:rPr lang="en-US" dirty="0"/>
              <a:t>) in the cost function.</a:t>
            </a:r>
          </a:p>
          <a:p>
            <a:r>
              <a:rPr lang="en-US" dirty="0"/>
              <a:t>L1 Regularization, also called a lasso regression, adds the “absolute value of magnitude” of the coefficient as a penalty term to the loss function.</a:t>
            </a:r>
          </a:p>
          <a:p>
            <a:r>
              <a:rPr lang="en-US" dirty="0"/>
              <a:t>L2 Regularization, also called a ridge regression, adds the “squared magnitude” of the coefficient as the penalty term to the loss function.</a:t>
            </a:r>
          </a:p>
          <a:p>
            <a:r>
              <a:rPr lang="en-US" dirty="0"/>
              <a:t>A regression model that uses the L1 regularization technique is called </a:t>
            </a:r>
            <a:r>
              <a:rPr lang="en-US" b="1" dirty="0"/>
              <a:t>lasso regression </a:t>
            </a:r>
            <a:r>
              <a:rPr lang="en-US" dirty="0"/>
              <a:t>and a model that uses the L2 is called </a:t>
            </a:r>
            <a:r>
              <a:rPr lang="en-US" b="1" dirty="0"/>
              <a:t>ridge regression</a:t>
            </a:r>
            <a:r>
              <a:rPr lang="en-US" dirty="0"/>
              <a:t>.</a:t>
            </a:r>
          </a:p>
          <a:p>
            <a:endParaRPr lang="en-IN" dirty="0"/>
          </a:p>
        </p:txBody>
      </p:sp>
      <p:pic>
        <p:nvPicPr>
          <p:cNvPr id="5" name="Picture 4">
            <a:extLst>
              <a:ext uri="{FF2B5EF4-FFF2-40B4-BE49-F238E27FC236}">
                <a16:creationId xmlns:a16="http://schemas.microsoft.com/office/drawing/2014/main" id="{4349BB26-20BF-0CB1-AB3A-90A2B58EFFBA}"/>
              </a:ext>
            </a:extLst>
          </p:cNvPr>
          <p:cNvPicPr>
            <a:picLocks noChangeAspect="1"/>
          </p:cNvPicPr>
          <p:nvPr/>
        </p:nvPicPr>
        <p:blipFill>
          <a:blip r:embed="rId2"/>
          <a:stretch>
            <a:fillRect/>
          </a:stretch>
        </p:blipFill>
        <p:spPr>
          <a:xfrm>
            <a:off x="6456783" y="1825624"/>
            <a:ext cx="5169159" cy="4117975"/>
          </a:xfrm>
          <a:prstGeom prst="rect">
            <a:avLst/>
          </a:prstGeom>
        </p:spPr>
      </p:pic>
    </p:spTree>
    <p:extLst>
      <p:ext uri="{BB962C8B-B14F-4D97-AF65-F5344CB8AC3E}">
        <p14:creationId xmlns:p14="http://schemas.microsoft.com/office/powerpoint/2010/main" val="236586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US" dirty="0"/>
              <a:t>Data Pre-Processing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85000" lnSpcReduction="10000"/>
          </a:bodyPr>
          <a:lstStyle/>
          <a:p>
            <a:r>
              <a:rPr lang="en-US" dirty="0"/>
              <a:t>Most real-life datasets we encounter during our data science project development have columns of mixed data type. These datasets consist of both categorical as well as numerical columns. However, various Machine Learning models do not work with categorical data and to fit this data into the machine learning model it needs to be converted into numerical data. For example, suppose a dataset has a Gender column with categorical elements like Male and  Female. These labels have no specific order of preference and also since the data is string labels, machine learning models misinterpreted that there is some sort of hierarchy in them.</a:t>
            </a:r>
          </a:p>
          <a:p>
            <a:r>
              <a:rPr lang="en-US" dirty="0"/>
              <a:t>One approach to solve this problem can be label encoding where we will assign a numerical value to these labels for example Male and Female mapped to 0 and 1. But this can add bias in our model as it will start giving higher preference to the Female parameter as 1&gt;0 but ideally, both labels are equally important in the dataset. To deal with this issue we will use the One Hot Encoding technique.</a:t>
            </a:r>
            <a:endParaRPr lang="en-IN" dirty="0"/>
          </a:p>
          <a:p>
            <a:endParaRPr lang="en-IN" dirty="0"/>
          </a:p>
        </p:txBody>
      </p:sp>
    </p:spTree>
    <p:extLst>
      <p:ext uri="{BB962C8B-B14F-4D97-AF65-F5344CB8AC3E}">
        <p14:creationId xmlns:p14="http://schemas.microsoft.com/office/powerpoint/2010/main" val="1328529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7BD0-C4AF-36C4-F232-18FECF5B88CC}"/>
              </a:ext>
            </a:extLst>
          </p:cNvPr>
          <p:cNvSpPr>
            <a:spLocks noGrp="1"/>
          </p:cNvSpPr>
          <p:nvPr>
            <p:ph type="title"/>
          </p:nvPr>
        </p:nvSpPr>
        <p:spPr/>
        <p:txBody>
          <a:bodyPr/>
          <a:lstStyle/>
          <a:p>
            <a:r>
              <a:rPr lang="en-US" dirty="0"/>
              <a:t>Regularization (L1 Lasso and L2 Ridge)</a:t>
            </a:r>
            <a:endParaRPr lang="en-IN" dirty="0"/>
          </a:p>
        </p:txBody>
      </p:sp>
      <p:sp>
        <p:nvSpPr>
          <p:cNvPr id="3" name="Content Placeholder 2">
            <a:extLst>
              <a:ext uri="{FF2B5EF4-FFF2-40B4-BE49-F238E27FC236}">
                <a16:creationId xmlns:a16="http://schemas.microsoft.com/office/drawing/2014/main" id="{CAFF0884-93FA-20B7-8343-C7AB20485986}"/>
              </a:ext>
            </a:extLst>
          </p:cNvPr>
          <p:cNvSpPr>
            <a:spLocks noGrp="1"/>
          </p:cNvSpPr>
          <p:nvPr>
            <p:ph idx="1"/>
          </p:nvPr>
        </p:nvSpPr>
        <p:spPr/>
        <p:txBody>
          <a:bodyPr>
            <a:normAutofit fontScale="62500" lnSpcReduction="20000"/>
          </a:bodyPr>
          <a:lstStyle/>
          <a:p>
            <a:r>
              <a:rPr lang="en-US" b="0" i="0" dirty="0">
                <a:solidFill>
                  <a:srgbClr val="3A3B41"/>
                </a:solidFill>
                <a:effectLst/>
                <a:highlight>
                  <a:srgbClr val="FFFFFF"/>
                </a:highlight>
              </a:rPr>
              <a:t>L1 regularization:</a:t>
            </a:r>
          </a:p>
          <a:p>
            <a:pPr lvl="1"/>
            <a:r>
              <a:rPr lang="en-US" b="0" i="0" dirty="0">
                <a:solidFill>
                  <a:srgbClr val="3A3B41"/>
                </a:solidFill>
                <a:effectLst/>
                <a:highlight>
                  <a:srgbClr val="FFFFFF"/>
                </a:highlight>
              </a:rPr>
              <a:t>Lasso is an acronym for </a:t>
            </a:r>
            <a:r>
              <a:rPr lang="en-US" b="1" i="0" dirty="0">
                <a:solidFill>
                  <a:srgbClr val="3A3B41"/>
                </a:solidFill>
                <a:effectLst/>
                <a:highlight>
                  <a:srgbClr val="FFFFFF"/>
                </a:highlight>
              </a:rPr>
              <a:t>least absolute shrinkage and selection operator</a:t>
            </a:r>
            <a:r>
              <a:rPr lang="en-US" b="0" i="0" dirty="0">
                <a:solidFill>
                  <a:srgbClr val="3A3B41"/>
                </a:solidFill>
                <a:effectLst/>
                <a:highlight>
                  <a:srgbClr val="FFFFFF"/>
                </a:highlight>
              </a:rPr>
              <a:t>, and lasso regression adds the “absolute value of magnitude” of the coefficient as a penalty term to the loss function.</a:t>
            </a:r>
          </a:p>
          <a:p>
            <a:pPr lvl="1"/>
            <a:r>
              <a:rPr lang="en-US" b="0" i="0" dirty="0">
                <a:solidFill>
                  <a:srgbClr val="3A3B41"/>
                </a:solidFill>
                <a:effectLst/>
                <a:highlight>
                  <a:srgbClr val="FFFFFF"/>
                </a:highlight>
              </a:rPr>
              <a:t>Again, if lambda is zero, then we'll get back OLS (ordinary least squares) whereas a very large value will make coefficients zero, which means it will become </a:t>
            </a:r>
            <a:r>
              <a:rPr lang="en-US" b="0" u="none" strike="noStrike" dirty="0">
                <a:solidFill>
                  <a:srgbClr val="3A3B41"/>
                </a:solidFill>
                <a:effectLst/>
                <a:highlight>
                  <a:srgbClr val="FFFFFF"/>
                </a:highlight>
                <a:hlinkClick r:id="rId2"/>
              </a:rPr>
              <a:t>underfit</a:t>
            </a:r>
            <a:r>
              <a:rPr lang="en-US" b="0" i="0" dirty="0">
                <a:solidFill>
                  <a:srgbClr val="3A3B41"/>
                </a:solidFill>
                <a:effectLst/>
                <a:highlight>
                  <a:srgbClr val="FFFFFF"/>
                </a:highlight>
              </a:rPr>
              <a:t>.</a:t>
            </a:r>
          </a:p>
          <a:p>
            <a:pPr lvl="1"/>
            <a:r>
              <a:rPr lang="en-US" b="0" i="0" dirty="0">
                <a:solidFill>
                  <a:srgbClr val="3A3B41"/>
                </a:solidFill>
                <a:effectLst/>
                <a:highlight>
                  <a:srgbClr val="FFFFFF"/>
                </a:highlight>
              </a:rPr>
              <a:t>L1 regularization is excellent when we want a sparse model – where only a subset of the features influence the output. This is particularly useful when dealing with high-dimensional data, where feature selection becomes crucial.</a:t>
            </a:r>
            <a:endParaRPr lang="en-IN" b="0" i="0" dirty="0">
              <a:solidFill>
                <a:srgbClr val="3A3B41"/>
              </a:solidFill>
              <a:effectLst/>
              <a:highlight>
                <a:srgbClr val="FFFFFF"/>
              </a:highlight>
            </a:endParaRPr>
          </a:p>
          <a:p>
            <a:r>
              <a:rPr lang="en-US" b="0" i="0" dirty="0">
                <a:solidFill>
                  <a:srgbClr val="3A3B41"/>
                </a:solidFill>
                <a:effectLst/>
                <a:highlight>
                  <a:srgbClr val="FFFFFF"/>
                </a:highlight>
              </a:rPr>
              <a:t>L2 regularization:</a:t>
            </a:r>
          </a:p>
          <a:p>
            <a:pPr lvl="1"/>
            <a:r>
              <a:rPr lang="en-US" b="0" i="0" dirty="0">
                <a:solidFill>
                  <a:srgbClr val="3A3B41"/>
                </a:solidFill>
                <a:effectLst/>
                <a:highlight>
                  <a:srgbClr val="FFFFFF"/>
                </a:highlight>
              </a:rPr>
              <a:t>Ridge regression adds the “squared magnitude” of the coefficient as the penalty term to the loss function</a:t>
            </a:r>
          </a:p>
          <a:p>
            <a:pPr lvl="1"/>
            <a:r>
              <a:rPr lang="en-US" b="0" dirty="0">
                <a:solidFill>
                  <a:srgbClr val="3A3B41"/>
                </a:solidFill>
                <a:effectLst/>
                <a:highlight>
                  <a:srgbClr val="FFFFFF"/>
                </a:highlight>
              </a:rPr>
              <a:t>Here, if lambda is zero then you can imagine we get back OLS. However, if lambda is very large then it will add too much weight and lead to </a:t>
            </a:r>
            <a:r>
              <a:rPr lang="en-US" b="0" u="none" strike="noStrike" dirty="0">
                <a:solidFill>
                  <a:srgbClr val="3A3B41"/>
                </a:solidFill>
                <a:effectLst/>
                <a:highlight>
                  <a:srgbClr val="FFFFFF"/>
                </a:highlight>
                <a:hlinkClick r:id="rId2"/>
              </a:rPr>
              <a:t>underfitting</a:t>
            </a:r>
            <a:r>
              <a:rPr lang="en-US" b="0" dirty="0">
                <a:solidFill>
                  <a:srgbClr val="3A3B41"/>
                </a:solidFill>
                <a:effectLst/>
                <a:highlight>
                  <a:srgbClr val="FFFFFF"/>
                </a:highlight>
              </a:rPr>
              <a:t>. Having said that, how we choose lambda is important. This technique works very well to avoid overfitting issues.</a:t>
            </a:r>
          </a:p>
          <a:p>
            <a:pPr lvl="1"/>
            <a:r>
              <a:rPr lang="en-US" b="0" dirty="0">
                <a:solidFill>
                  <a:srgbClr val="3A3B41"/>
                </a:solidFill>
                <a:effectLst/>
                <a:highlight>
                  <a:srgbClr val="FFFFFF"/>
                </a:highlight>
              </a:rPr>
              <a:t>L2 regularization is beneficial when all input features contribute to the output. It helps combat the multicollinearity problem by distributing coefficients among correlated features.</a:t>
            </a:r>
          </a:p>
          <a:p>
            <a:pPr algn="l"/>
            <a:r>
              <a:rPr lang="en-US" b="1" dirty="0">
                <a:solidFill>
                  <a:srgbClr val="3A3B41"/>
                </a:solidFill>
                <a:effectLst/>
                <a:highlight>
                  <a:srgbClr val="FFFFFF"/>
                </a:highlight>
              </a:rPr>
              <a:t>The key difference between these techniques is that lasso shrinks the less important feature’s coefficient to zero thus, removing some features altogether. In other words, L1 regularization works well for feature selection in case we have a huge number of features. </a:t>
            </a:r>
            <a:r>
              <a:rPr lang="en-US" b="1" i="0" dirty="0">
                <a:effectLst/>
                <a:highlight>
                  <a:srgbClr val="FFFFFF"/>
                </a:highlight>
              </a:rPr>
              <a:t>Where as L2 generally results in small coefficients, distributing importance among features rather than eliminating them.</a:t>
            </a:r>
          </a:p>
          <a:p>
            <a:r>
              <a:rPr lang="en-US" b="1" i="0" u="sng" dirty="0">
                <a:solidFill>
                  <a:srgbClr val="000000"/>
                </a:solidFill>
                <a:effectLst/>
                <a:highlight>
                  <a:srgbClr val="FFFFFF"/>
                </a:highlight>
                <a:latin typeface="roboto" panose="02000000000000000000" pitchFamily="2" charset="0"/>
              </a:rPr>
              <a:t>Elastic Net: </a:t>
            </a:r>
            <a:r>
              <a:rPr lang="en-US" b="0" i="0" dirty="0">
                <a:solidFill>
                  <a:srgbClr val="000000"/>
                </a:solidFill>
                <a:effectLst/>
                <a:highlight>
                  <a:srgbClr val="FFFFFF"/>
                </a:highlight>
                <a:latin typeface="roboto" panose="02000000000000000000" pitchFamily="2" charset="0"/>
              </a:rPr>
              <a:t>When L1 and L2 regularization combine together, it becomes the elastic net method, it adds a hyperparameter.</a:t>
            </a:r>
          </a:p>
          <a:p>
            <a:pPr algn="l"/>
            <a:endParaRPr lang="en-US" b="1" dirty="0">
              <a:solidFill>
                <a:srgbClr val="3A3B41"/>
              </a:solidFill>
              <a:effectLst/>
              <a:highlight>
                <a:srgbClr val="FFFFFF"/>
              </a:highlight>
            </a:endParaRPr>
          </a:p>
          <a:p>
            <a:pPr lvl="1"/>
            <a:endParaRPr lang="en-US" b="0" i="0" dirty="0">
              <a:solidFill>
                <a:srgbClr val="3A3B41"/>
              </a:solidFill>
              <a:effectLst/>
              <a:highlight>
                <a:srgbClr val="FFFFFF"/>
              </a:highlight>
            </a:endParaRPr>
          </a:p>
        </p:txBody>
      </p:sp>
    </p:spTree>
    <p:extLst>
      <p:ext uri="{BB962C8B-B14F-4D97-AF65-F5344CB8AC3E}">
        <p14:creationId xmlns:p14="http://schemas.microsoft.com/office/powerpoint/2010/main" val="16755019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32331-8057-F405-F545-DCDB8CABABFB}"/>
              </a:ext>
            </a:extLst>
          </p:cNvPr>
          <p:cNvSpPr>
            <a:spLocks noGrp="1"/>
          </p:cNvSpPr>
          <p:nvPr>
            <p:ph type="title"/>
          </p:nvPr>
        </p:nvSpPr>
        <p:spPr>
          <a:xfrm>
            <a:off x="838200" y="365125"/>
            <a:ext cx="10515600" cy="1306443"/>
          </a:xfrm>
        </p:spPr>
        <p:txBody>
          <a:bodyPr>
            <a:normAutofit/>
          </a:bodyPr>
          <a:lstStyle/>
          <a:p>
            <a:r>
              <a:rPr lang="en-US" sz="4000"/>
              <a:t>Regularization (L1 Lasso and L2 Ridge)</a:t>
            </a:r>
            <a:endParaRPr lang="en-IN" sz="4000"/>
          </a:p>
        </p:txBody>
      </p:sp>
      <p:sp>
        <p:nvSpPr>
          <p:cNvPr id="3" name="Content Placeholder 2">
            <a:extLst>
              <a:ext uri="{FF2B5EF4-FFF2-40B4-BE49-F238E27FC236}">
                <a16:creationId xmlns:a16="http://schemas.microsoft.com/office/drawing/2014/main" id="{A0900425-E210-0E3E-CB90-612257DEB220}"/>
              </a:ext>
            </a:extLst>
          </p:cNvPr>
          <p:cNvSpPr>
            <a:spLocks noGrp="1"/>
          </p:cNvSpPr>
          <p:nvPr>
            <p:ph idx="1"/>
          </p:nvPr>
        </p:nvSpPr>
        <p:spPr>
          <a:xfrm>
            <a:off x="838200" y="1825625"/>
            <a:ext cx="4152774" cy="4303464"/>
          </a:xfrm>
        </p:spPr>
        <p:txBody>
          <a:bodyPr>
            <a:normAutofit/>
          </a:bodyPr>
          <a:lstStyle/>
          <a:p>
            <a:r>
              <a:rPr lang="en-US" sz="1700" dirty="0"/>
              <a:t>L1 Pros &amp; Cons:</a:t>
            </a:r>
          </a:p>
          <a:p>
            <a:pPr lvl="1"/>
            <a:r>
              <a:rPr lang="en-US" sz="1700" dirty="0"/>
              <a:t>The pros of L1 regularization include feature selection and improved model interpretability. However, it can produce unstable solutions in the presence of highly correlated features, arbitrarily choosing one and disregarding the others.</a:t>
            </a:r>
          </a:p>
          <a:p>
            <a:r>
              <a:rPr lang="en-US" sz="1700" dirty="0"/>
              <a:t>L2 Pros &amp; Cons:</a:t>
            </a:r>
          </a:p>
          <a:p>
            <a:pPr lvl="1"/>
            <a:r>
              <a:rPr lang="en-US" sz="1700" b="0" i="0" dirty="0">
                <a:effectLst/>
                <a:highlight>
                  <a:srgbClr val="FFFFFF"/>
                </a:highlight>
                <a:latin typeface="-apple-system"/>
              </a:rPr>
              <a:t>The key advantage of L2 regularization is it prevents overfitting without eliminating input features. However, it doesn’t result in sparse models, making it less effective for feature selection.</a:t>
            </a:r>
            <a:endParaRPr lang="en-US" sz="1700" dirty="0"/>
          </a:p>
          <a:p>
            <a:endParaRPr lang="en-US" sz="1700" dirty="0"/>
          </a:p>
          <a:p>
            <a:pPr lvl="1"/>
            <a:endParaRPr lang="en-US" sz="1700" dirty="0"/>
          </a:p>
          <a:p>
            <a:endParaRPr lang="en-IN" sz="1700" dirty="0"/>
          </a:p>
        </p:txBody>
      </p:sp>
      <p:pic>
        <p:nvPicPr>
          <p:cNvPr id="5" name="Picture 4">
            <a:extLst>
              <a:ext uri="{FF2B5EF4-FFF2-40B4-BE49-F238E27FC236}">
                <a16:creationId xmlns:a16="http://schemas.microsoft.com/office/drawing/2014/main" id="{327FCCA9-9138-9E29-5A06-D9E4E5744782}"/>
              </a:ext>
            </a:extLst>
          </p:cNvPr>
          <p:cNvPicPr>
            <a:picLocks noChangeAspect="1"/>
          </p:cNvPicPr>
          <p:nvPr/>
        </p:nvPicPr>
        <p:blipFill rotWithShape="1">
          <a:blip r:embed="rId2"/>
          <a:srcRect t="2534" r="2" b="2"/>
          <a:stretch/>
        </p:blipFill>
        <p:spPr>
          <a:xfrm>
            <a:off x="5183500" y="1904282"/>
            <a:ext cx="6170299" cy="4224808"/>
          </a:xfrm>
          <a:prstGeom prst="rect">
            <a:avLst/>
          </a:prstGeom>
        </p:spPr>
      </p:pic>
    </p:spTree>
    <p:extLst>
      <p:ext uri="{BB962C8B-B14F-4D97-AF65-F5344CB8AC3E}">
        <p14:creationId xmlns:p14="http://schemas.microsoft.com/office/powerpoint/2010/main" val="60624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2554-669D-E6D0-8029-C371534EBC92}"/>
              </a:ext>
            </a:extLst>
          </p:cNvPr>
          <p:cNvSpPr>
            <a:spLocks noGrp="1"/>
          </p:cNvSpPr>
          <p:nvPr>
            <p:ph type="title"/>
          </p:nvPr>
        </p:nvSpPr>
        <p:spPr>
          <a:xfrm>
            <a:off x="838200" y="365126"/>
            <a:ext cx="10515600" cy="739774"/>
          </a:xfrm>
        </p:spPr>
        <p:txBody>
          <a:bodyPr/>
          <a:lstStyle/>
          <a:p>
            <a:r>
              <a:rPr lang="en-US" dirty="0"/>
              <a:t>Regularization</a:t>
            </a:r>
            <a:endParaRPr lang="en-IN" dirty="0"/>
          </a:p>
        </p:txBody>
      </p:sp>
      <p:sp>
        <p:nvSpPr>
          <p:cNvPr id="3" name="Content Placeholder 2">
            <a:extLst>
              <a:ext uri="{FF2B5EF4-FFF2-40B4-BE49-F238E27FC236}">
                <a16:creationId xmlns:a16="http://schemas.microsoft.com/office/drawing/2014/main" id="{AA381BDE-1C50-28B0-F936-0C20F1135979}"/>
              </a:ext>
            </a:extLst>
          </p:cNvPr>
          <p:cNvSpPr>
            <a:spLocks noGrp="1"/>
          </p:cNvSpPr>
          <p:nvPr>
            <p:ph idx="1"/>
          </p:nvPr>
        </p:nvSpPr>
        <p:spPr>
          <a:xfrm>
            <a:off x="838200" y="1104900"/>
            <a:ext cx="10515600" cy="5387975"/>
          </a:xfrm>
        </p:spPr>
        <p:txBody>
          <a:bodyPr>
            <a:normAutofit fontScale="40000" lnSpcReduction="20000"/>
          </a:bodyPr>
          <a:lstStyle/>
          <a:p>
            <a:r>
              <a:rPr lang="en-US" sz="4400" b="1" dirty="0"/>
              <a:t>Benefits of Regularization</a:t>
            </a:r>
          </a:p>
          <a:p>
            <a:r>
              <a:rPr lang="en-US" dirty="0"/>
              <a:t>Regularization improves model generalization by reducing overfitting. Regularized models learn underlying patterns, while overfit models memorize noise in training data.</a:t>
            </a:r>
          </a:p>
          <a:p>
            <a:r>
              <a:rPr lang="en-US" dirty="0"/>
              <a:t>Regularization techniques such as L1 (Lasso) L1 regularization simplifies models and improves interpretability by reducing coefficients of less important features to zero.</a:t>
            </a:r>
          </a:p>
          <a:p>
            <a:r>
              <a:rPr lang="en-US" dirty="0"/>
              <a:t>Regularization improves model performance by preventing excessive weighting of outliers or irrelevant features.</a:t>
            </a:r>
          </a:p>
          <a:p>
            <a:r>
              <a:rPr lang="en-US" dirty="0"/>
              <a:t>Regularization makes models stable across different subsets of the data. It reduces the sensitivity of model outputs to minor changes in the training set.</a:t>
            </a:r>
          </a:p>
          <a:p>
            <a:r>
              <a:rPr lang="en-US" dirty="0"/>
              <a:t>Regularization prevents models from becoming overly complex, which is especially important when dealing with limited data or noisy environments.</a:t>
            </a:r>
          </a:p>
          <a:p>
            <a:r>
              <a:rPr lang="en-US" dirty="0"/>
              <a:t>Regularization can help handle multicollinearity (high correlation between features) by reducing the magnitudes of correlated coefficients.</a:t>
            </a:r>
          </a:p>
          <a:p>
            <a:r>
              <a:rPr lang="en-US" dirty="0"/>
              <a:t>Regularization introduces hyperparameters (e.g., alpha or lambda) that control the strength of regularization. This allows fine-tuning models to achieve the right balance between bias and variance.</a:t>
            </a:r>
          </a:p>
          <a:p>
            <a:r>
              <a:rPr lang="en-US" dirty="0"/>
              <a:t>Regularization promotes consistent model performance across different datasets. It reduces the risk of dramatic performance changes when encountering new data.</a:t>
            </a:r>
          </a:p>
          <a:p>
            <a:r>
              <a:rPr lang="en-US" sz="6000" dirty="0"/>
              <a:t>Role Of Regularization</a:t>
            </a:r>
          </a:p>
          <a:p>
            <a:r>
              <a:rPr lang="en-US" dirty="0"/>
              <a:t>In Python, Regularization is a technique used to prevent overfitting by adding a penalty term to the loss function, discouraging the model from assigning too much importance to individual features or coefficients.</a:t>
            </a:r>
          </a:p>
          <a:p>
            <a:r>
              <a:rPr lang="en-US" dirty="0"/>
              <a:t>Let’s explore some more detailed explanations about the role of Regularization in Python:</a:t>
            </a:r>
          </a:p>
          <a:p>
            <a:r>
              <a:rPr lang="en-US" b="1" dirty="0"/>
              <a:t>Complexity Control</a:t>
            </a:r>
            <a:r>
              <a:rPr lang="en-US" dirty="0"/>
              <a:t>: Regularization helps control model complexity by preventing overfitting to training data, resulting in better generalization to new data.</a:t>
            </a:r>
          </a:p>
          <a:p>
            <a:r>
              <a:rPr lang="en-US" b="1" dirty="0"/>
              <a:t>Preventing Overfitting</a:t>
            </a:r>
            <a:r>
              <a:rPr lang="en-US" dirty="0"/>
              <a:t>: One way to prevent overfitting is to use regularization, which penalizes large coefficients and constrains their magnitudes, thereby preventing a model from becoming overly complex and memorizing the training data instead of learning its underlying patterns.</a:t>
            </a:r>
          </a:p>
          <a:p>
            <a:r>
              <a:rPr lang="en-US" b="1" dirty="0"/>
              <a:t>Balancing Bias and Variance</a:t>
            </a:r>
            <a:r>
              <a:rPr lang="en-US" dirty="0"/>
              <a:t>: Regularization can help balance the trade-off between model bias (underfitting) and model variance (overfitting) in machine learning, which leads to improved performance.</a:t>
            </a:r>
          </a:p>
          <a:p>
            <a:r>
              <a:rPr lang="en-US" b="1" dirty="0"/>
              <a:t>Feature Selection</a:t>
            </a:r>
            <a:r>
              <a:rPr lang="en-US" dirty="0"/>
              <a:t>: Some regularization methods, such as L1 regularization (Lasso), promote sparse solutions that drive some feature coefficients to zero. This automatically selects important features while excluding less important ones.</a:t>
            </a:r>
          </a:p>
          <a:p>
            <a:r>
              <a:rPr lang="en-US" b="1" dirty="0"/>
              <a:t>Handling Multicollinearity</a:t>
            </a:r>
            <a:r>
              <a:rPr lang="en-US" dirty="0"/>
              <a:t>: When features are highly correlated (multicollinearity), regularization can stabilize the model by reducing coefficient sensitivity to small data changes.</a:t>
            </a:r>
          </a:p>
          <a:p>
            <a:r>
              <a:rPr lang="en-US" b="1" dirty="0"/>
              <a:t>Generalization</a:t>
            </a:r>
            <a:r>
              <a:rPr lang="en-US" dirty="0"/>
              <a:t>: Regularized models learn underlying patterns of data for better generalization to new data, instead of memorizing specific examples.</a:t>
            </a:r>
          </a:p>
          <a:p>
            <a:endParaRPr lang="en-IN" dirty="0"/>
          </a:p>
        </p:txBody>
      </p:sp>
    </p:spTree>
    <p:extLst>
      <p:ext uri="{BB962C8B-B14F-4D97-AF65-F5344CB8AC3E}">
        <p14:creationId xmlns:p14="http://schemas.microsoft.com/office/powerpoint/2010/main" val="3558486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2230"/>
          </a:xfrm>
        </p:spPr>
        <p:txBody>
          <a:bodyPr/>
          <a:lstStyle/>
          <a:p>
            <a:r>
              <a:rPr lang="en-IN" dirty="0"/>
              <a:t>Ridge Regression </a:t>
            </a:r>
          </a:p>
        </p:txBody>
      </p:sp>
      <p:pic>
        <p:nvPicPr>
          <p:cNvPr id="4" name="Content Placeholder 3"/>
          <p:cNvPicPr>
            <a:picLocks noGrp="1" noChangeAspect="1"/>
          </p:cNvPicPr>
          <p:nvPr>
            <p:ph idx="1"/>
          </p:nvPr>
        </p:nvPicPr>
        <p:blipFill>
          <a:blip r:embed="rId2"/>
          <a:stretch>
            <a:fillRect/>
          </a:stretch>
        </p:blipFill>
        <p:spPr>
          <a:xfrm>
            <a:off x="838199" y="1187356"/>
            <a:ext cx="10789694" cy="5459104"/>
          </a:xfrm>
          <a:prstGeom prst="rect">
            <a:avLst/>
          </a:prstGeom>
        </p:spPr>
      </p:pic>
    </p:spTree>
    <p:extLst>
      <p:ext uri="{BB962C8B-B14F-4D97-AF65-F5344CB8AC3E}">
        <p14:creationId xmlns:p14="http://schemas.microsoft.com/office/powerpoint/2010/main" val="3229377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Ridge Regression </a:t>
            </a:r>
          </a:p>
        </p:txBody>
      </p:sp>
      <p:pic>
        <p:nvPicPr>
          <p:cNvPr id="4" name="Content Placeholder 3"/>
          <p:cNvPicPr>
            <a:picLocks noGrp="1" noChangeAspect="1"/>
          </p:cNvPicPr>
          <p:nvPr>
            <p:ph idx="1"/>
          </p:nvPr>
        </p:nvPicPr>
        <p:blipFill>
          <a:blip r:embed="rId2"/>
          <a:stretch>
            <a:fillRect/>
          </a:stretch>
        </p:blipFill>
        <p:spPr>
          <a:xfrm>
            <a:off x="1009934" y="2402006"/>
            <a:ext cx="10343866" cy="2688609"/>
          </a:xfrm>
          <a:prstGeom prst="rect">
            <a:avLst/>
          </a:prstGeom>
        </p:spPr>
      </p:pic>
    </p:spTree>
    <p:extLst>
      <p:ext uri="{BB962C8B-B14F-4D97-AF65-F5344CB8AC3E}">
        <p14:creationId xmlns:p14="http://schemas.microsoft.com/office/powerpoint/2010/main" val="2866092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526"/>
          </a:xfrm>
        </p:spPr>
        <p:txBody>
          <a:bodyPr/>
          <a:lstStyle/>
          <a:p>
            <a:r>
              <a:rPr lang="en-IN" dirty="0"/>
              <a:t>LASSO Regression</a:t>
            </a:r>
          </a:p>
        </p:txBody>
      </p:sp>
      <p:pic>
        <p:nvPicPr>
          <p:cNvPr id="5" name="Content Placeholder 4"/>
          <p:cNvPicPr>
            <a:picLocks noGrp="1" noChangeAspect="1"/>
          </p:cNvPicPr>
          <p:nvPr>
            <p:ph idx="1"/>
          </p:nvPr>
        </p:nvPicPr>
        <p:blipFill>
          <a:blip r:embed="rId2"/>
          <a:stretch>
            <a:fillRect/>
          </a:stretch>
        </p:blipFill>
        <p:spPr>
          <a:xfrm>
            <a:off x="955343" y="1446663"/>
            <a:ext cx="10686197" cy="4694830"/>
          </a:xfrm>
          <a:prstGeom prst="rect">
            <a:avLst/>
          </a:prstGeom>
        </p:spPr>
      </p:pic>
    </p:spTree>
    <p:extLst>
      <p:ext uri="{BB962C8B-B14F-4D97-AF65-F5344CB8AC3E}">
        <p14:creationId xmlns:p14="http://schemas.microsoft.com/office/powerpoint/2010/main" val="3186847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00751"/>
          </a:xfrm>
        </p:spPr>
        <p:txBody>
          <a:bodyPr/>
          <a:lstStyle/>
          <a:p>
            <a:r>
              <a:rPr lang="en-IN" dirty="0"/>
              <a:t>Support Vector Regression</a:t>
            </a:r>
          </a:p>
        </p:txBody>
      </p:sp>
      <p:sp>
        <p:nvSpPr>
          <p:cNvPr id="4" name="Rectangle 1"/>
          <p:cNvSpPr>
            <a:spLocks noGrp="1" noChangeArrowheads="1"/>
          </p:cNvSpPr>
          <p:nvPr>
            <p:ph idx="1"/>
          </p:nvPr>
        </p:nvSpPr>
        <p:spPr bwMode="auto">
          <a:xfrm>
            <a:off x="497832" y="928628"/>
            <a:ext cx="1119633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Support Vector Machine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can be applied not only to classification problems but also to the case of regression.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Still it contains all the main features that characterize maximum margin algorithm: a non-linear function is learned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by linear learning machine mapping into high dimensional kernel induced feature space. The capacity of the system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is controlled by parameters that do not depend on the dimensionality of feature space.</a:t>
            </a:r>
            <a:endParaRPr kumimoji="0" lang="en-US" altLang="en-US"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 the same way as with classification approach there is motivation to seek and optimize the generalization bounds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given for regression. They relied on defining the loss function that ignores errors, which are situated within the certain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distance of the true value. This type of function is often called – epsilon intensive – loss function.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figure below shows an example of one-dimensional linear regression function with – epsilon intensive – band.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variables measure the cost of the errors on the training points. These are zero for all points that are inside the band.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7745655" y="3705224"/>
            <a:ext cx="3895725" cy="3067050"/>
          </a:xfrm>
          <a:prstGeom prst="rect">
            <a:avLst/>
          </a:prstGeom>
        </p:spPr>
      </p:pic>
      <p:pic>
        <p:nvPicPr>
          <p:cNvPr id="6" name="Picture 5"/>
          <p:cNvPicPr>
            <a:picLocks noChangeAspect="1"/>
          </p:cNvPicPr>
          <p:nvPr/>
        </p:nvPicPr>
        <p:blipFill>
          <a:blip r:embed="rId3"/>
          <a:stretch>
            <a:fillRect/>
          </a:stretch>
        </p:blipFill>
        <p:spPr>
          <a:xfrm>
            <a:off x="497832" y="3705224"/>
            <a:ext cx="3619500" cy="3152775"/>
          </a:xfrm>
          <a:prstGeom prst="rect">
            <a:avLst/>
          </a:prstGeom>
        </p:spPr>
      </p:pic>
      <p:sp>
        <p:nvSpPr>
          <p:cNvPr id="8" name="Right Arrow 7"/>
          <p:cNvSpPr/>
          <p:nvPr/>
        </p:nvSpPr>
        <p:spPr>
          <a:xfrm>
            <a:off x="4776716" y="5324475"/>
            <a:ext cx="2074460" cy="23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4209729" y="3957548"/>
            <a:ext cx="3443528" cy="1200329"/>
          </a:xfrm>
          <a:prstGeom prst="rect">
            <a:avLst/>
          </a:prstGeom>
          <a:noFill/>
        </p:spPr>
        <p:txBody>
          <a:bodyPr wrap="square" rtlCol="0">
            <a:spAutoFit/>
          </a:bodyPr>
          <a:lstStyle/>
          <a:p>
            <a:r>
              <a:rPr lang="en-IN" dirty="0"/>
              <a:t>The kernel functions transform the data into a higher dimensional feature space to make it possible to perform the linear separation.</a:t>
            </a:r>
          </a:p>
        </p:txBody>
      </p:sp>
    </p:spTree>
    <p:extLst>
      <p:ext uri="{BB962C8B-B14F-4D97-AF65-F5344CB8AC3E}">
        <p14:creationId xmlns:p14="http://schemas.microsoft.com/office/powerpoint/2010/main" val="22532540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Support Vector Regression Kernel Trick</a:t>
            </a:r>
          </a:p>
        </p:txBody>
      </p:sp>
      <p:sp>
        <p:nvSpPr>
          <p:cNvPr id="3" name="Content Placeholder 2"/>
          <p:cNvSpPr>
            <a:spLocks noGrp="1"/>
          </p:cNvSpPr>
          <p:nvPr>
            <p:ph idx="1"/>
          </p:nvPr>
        </p:nvSpPr>
        <p:spPr/>
        <p:txBody>
          <a:bodyPr/>
          <a:lstStyle/>
          <a:p>
            <a:r>
              <a:rPr lang="en-IN" dirty="0"/>
              <a:t>SVR can be used to model both linear and non-linear regression using the different kernels.</a:t>
            </a:r>
          </a:p>
        </p:txBody>
      </p:sp>
      <p:pic>
        <p:nvPicPr>
          <p:cNvPr id="4" name="Picture 3"/>
          <p:cNvPicPr>
            <a:picLocks noChangeAspect="1"/>
          </p:cNvPicPr>
          <p:nvPr/>
        </p:nvPicPr>
        <p:blipFill>
          <a:blip r:embed="rId2"/>
          <a:stretch>
            <a:fillRect/>
          </a:stretch>
        </p:blipFill>
        <p:spPr>
          <a:xfrm>
            <a:off x="1624083" y="2833686"/>
            <a:ext cx="9157647" cy="2884725"/>
          </a:xfrm>
          <a:prstGeom prst="rect">
            <a:avLst/>
          </a:prstGeom>
        </p:spPr>
      </p:pic>
    </p:spTree>
    <p:extLst>
      <p:ext uri="{BB962C8B-B14F-4D97-AF65-F5344CB8AC3E}">
        <p14:creationId xmlns:p14="http://schemas.microsoft.com/office/powerpoint/2010/main" val="181024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5060"/>
          </a:xfrm>
        </p:spPr>
        <p:txBody>
          <a:bodyPr/>
          <a:lstStyle/>
          <a:p>
            <a:r>
              <a:rPr lang="en-IN" dirty="0"/>
              <a:t>Support Vector Regression</a:t>
            </a:r>
          </a:p>
        </p:txBody>
      </p:sp>
      <p:pic>
        <p:nvPicPr>
          <p:cNvPr id="4" name="Content Placeholder 3"/>
          <p:cNvPicPr>
            <a:picLocks noGrp="1" noChangeAspect="1"/>
          </p:cNvPicPr>
          <p:nvPr>
            <p:ph idx="1"/>
          </p:nvPr>
        </p:nvPicPr>
        <p:blipFill>
          <a:blip r:embed="rId2"/>
          <a:stretch>
            <a:fillRect/>
          </a:stretch>
        </p:blipFill>
        <p:spPr>
          <a:xfrm>
            <a:off x="955344" y="1479148"/>
            <a:ext cx="10398456" cy="4924425"/>
          </a:xfrm>
          <a:prstGeom prst="rect">
            <a:avLst/>
          </a:prstGeom>
        </p:spPr>
      </p:pic>
    </p:spTree>
    <p:extLst>
      <p:ext uri="{BB962C8B-B14F-4D97-AF65-F5344CB8AC3E}">
        <p14:creationId xmlns:p14="http://schemas.microsoft.com/office/powerpoint/2010/main" val="3641310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DB5C-B6C7-9527-86B6-5CAE0EE131C9}"/>
              </a:ext>
            </a:extLst>
          </p:cNvPr>
          <p:cNvSpPr>
            <a:spLocks noGrp="1"/>
          </p:cNvSpPr>
          <p:nvPr>
            <p:ph type="ctrTitle"/>
          </p:nvPr>
        </p:nvSpPr>
        <p:spPr/>
        <p:txBody>
          <a:bodyPr/>
          <a:lstStyle/>
          <a:p>
            <a:r>
              <a:rPr lang="en-IN" dirty="0"/>
              <a:t>Locally Weighted Linear Regression</a:t>
            </a:r>
          </a:p>
        </p:txBody>
      </p:sp>
      <p:sp>
        <p:nvSpPr>
          <p:cNvPr id="3" name="Subtitle 2">
            <a:extLst>
              <a:ext uri="{FF2B5EF4-FFF2-40B4-BE49-F238E27FC236}">
                <a16:creationId xmlns:a16="http://schemas.microsoft.com/office/drawing/2014/main" id="{CFF684C4-8E4E-9965-A5DB-5C1BD210F0D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8318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5B18-6334-2ADD-2A49-D78B1E1130F2}"/>
              </a:ext>
            </a:extLst>
          </p:cNvPr>
          <p:cNvSpPr>
            <a:spLocks noGrp="1"/>
          </p:cNvSpPr>
          <p:nvPr>
            <p:ph type="title"/>
          </p:nvPr>
        </p:nvSpPr>
        <p:spPr/>
        <p:txBody>
          <a:bodyPr/>
          <a:lstStyle/>
          <a:p>
            <a:r>
              <a:rPr lang="en-IN" sz="4400" b="1" dirty="0"/>
              <a:t>One Hot Encoding</a:t>
            </a:r>
            <a:endParaRPr lang="en-IN" dirty="0"/>
          </a:p>
        </p:txBody>
      </p:sp>
      <p:sp>
        <p:nvSpPr>
          <p:cNvPr id="3" name="Content Placeholder 2">
            <a:extLst>
              <a:ext uri="{FF2B5EF4-FFF2-40B4-BE49-F238E27FC236}">
                <a16:creationId xmlns:a16="http://schemas.microsoft.com/office/drawing/2014/main" id="{E7349AA3-2270-9403-0F55-3452502DB99B}"/>
              </a:ext>
            </a:extLst>
          </p:cNvPr>
          <p:cNvSpPr>
            <a:spLocks noGrp="1"/>
          </p:cNvSpPr>
          <p:nvPr>
            <p:ph idx="1"/>
          </p:nvPr>
        </p:nvSpPr>
        <p:spPr/>
        <p:txBody>
          <a:bodyPr>
            <a:normAutofit fontScale="70000" lnSpcReduction="20000"/>
          </a:bodyPr>
          <a:lstStyle/>
          <a:p>
            <a:r>
              <a:rPr lang="en-US" dirty="0"/>
              <a:t>One hot encoding is a technique that we use to represent categorical variables as numerical values in a machine learning model.</a:t>
            </a:r>
          </a:p>
          <a:p>
            <a:r>
              <a:rPr lang="en-US" dirty="0"/>
              <a:t>The advantages of using one hot encoding include:</a:t>
            </a:r>
          </a:p>
          <a:p>
            <a:pPr lvl="1"/>
            <a:r>
              <a:rPr lang="en-US" dirty="0"/>
              <a:t>It allows the use of categorical variables in models that require numerical input.</a:t>
            </a:r>
          </a:p>
          <a:p>
            <a:pPr lvl="1"/>
            <a:r>
              <a:rPr lang="en-US" dirty="0"/>
              <a:t>It can improve model performance by providing more information to the model about the categorical variable.</a:t>
            </a:r>
          </a:p>
          <a:p>
            <a:pPr lvl="1"/>
            <a:r>
              <a:rPr lang="en-US" dirty="0"/>
              <a:t>It can help to avoid the problem of ordinality, which can occur when a categorical variable has a natural ordering (e.g. “small”, “medium”, “large”).</a:t>
            </a:r>
          </a:p>
          <a:p>
            <a:r>
              <a:rPr lang="en-US" dirty="0"/>
              <a:t>The disadvantages of using one hot encoding include:</a:t>
            </a:r>
          </a:p>
          <a:p>
            <a:pPr lvl="1"/>
            <a:r>
              <a:rPr lang="en-US" dirty="0"/>
              <a:t>It can lead to increased dimensionality, as a separate column is created for each category in the variable. This can make the model more complex and slow to train.</a:t>
            </a:r>
          </a:p>
          <a:p>
            <a:pPr lvl="1"/>
            <a:r>
              <a:rPr lang="en-US" dirty="0"/>
              <a:t>It can lead to sparse data, as most observations will have a value of 0 in most of the one-hot encoded columns.</a:t>
            </a:r>
          </a:p>
          <a:p>
            <a:pPr lvl="1"/>
            <a:r>
              <a:rPr lang="en-US" dirty="0"/>
              <a:t>It can lead to overfitting, especially if there are many categories in the variable and the sample size is relatively small.</a:t>
            </a:r>
          </a:p>
          <a:p>
            <a:pPr lvl="1"/>
            <a:r>
              <a:rPr lang="en-US" dirty="0"/>
              <a:t>One-hot-encoding is a powerful technique to treat categorical data, but it can lead to increased dimensionality, sparsity, and overfitting. It is important to use it cautiously and consider other methods such as ordinal encoding or binary encoding.</a:t>
            </a:r>
            <a:endParaRPr lang="en-IN" dirty="0"/>
          </a:p>
          <a:p>
            <a:endParaRPr lang="en-IN" dirty="0"/>
          </a:p>
        </p:txBody>
      </p:sp>
    </p:spTree>
    <p:extLst>
      <p:ext uri="{BB962C8B-B14F-4D97-AF65-F5344CB8AC3E}">
        <p14:creationId xmlns:p14="http://schemas.microsoft.com/office/powerpoint/2010/main" val="30016748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0F6EEA-1BC1-E737-E988-2E105CAA1FC4}"/>
              </a:ext>
            </a:extLst>
          </p:cNvPr>
          <p:cNvPicPr>
            <a:picLocks noGrp="1" noChangeAspect="1"/>
          </p:cNvPicPr>
          <p:nvPr>
            <p:ph idx="1"/>
          </p:nvPr>
        </p:nvPicPr>
        <p:blipFill>
          <a:blip r:embed="rId2"/>
          <a:stretch>
            <a:fillRect/>
          </a:stretch>
        </p:blipFill>
        <p:spPr>
          <a:xfrm>
            <a:off x="5269470" y="640080"/>
            <a:ext cx="5984268" cy="5550408"/>
          </a:xfrm>
          <a:prstGeom prst="rect">
            <a:avLst/>
          </a:prstGeom>
        </p:spPr>
      </p:pic>
    </p:spTree>
    <p:extLst>
      <p:ext uri="{BB962C8B-B14F-4D97-AF65-F5344CB8AC3E}">
        <p14:creationId xmlns:p14="http://schemas.microsoft.com/office/powerpoint/2010/main" val="3588836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670130E5-8493-08DE-57E8-D0707B2C9EEF}"/>
              </a:ext>
            </a:extLst>
          </p:cNvPr>
          <p:cNvPicPr>
            <a:picLocks noGrp="1" noChangeAspect="1"/>
          </p:cNvPicPr>
          <p:nvPr>
            <p:ph idx="1"/>
          </p:nvPr>
        </p:nvPicPr>
        <p:blipFill>
          <a:blip r:embed="rId2"/>
          <a:stretch>
            <a:fillRect/>
          </a:stretch>
        </p:blipFill>
        <p:spPr>
          <a:xfrm>
            <a:off x="4654296" y="1981380"/>
            <a:ext cx="7214616" cy="2867808"/>
          </a:xfrm>
          <a:prstGeom prst="rect">
            <a:avLst/>
          </a:prstGeom>
        </p:spPr>
      </p:pic>
    </p:spTree>
    <p:extLst>
      <p:ext uri="{BB962C8B-B14F-4D97-AF65-F5344CB8AC3E}">
        <p14:creationId xmlns:p14="http://schemas.microsoft.com/office/powerpoint/2010/main" val="30342604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847F088-5E8F-8AF2-57B0-B733030C1313}"/>
              </a:ext>
            </a:extLst>
          </p:cNvPr>
          <p:cNvPicPr>
            <a:picLocks noGrp="1" noChangeAspect="1"/>
          </p:cNvPicPr>
          <p:nvPr>
            <p:ph idx="1"/>
          </p:nvPr>
        </p:nvPicPr>
        <p:blipFill>
          <a:blip r:embed="rId2"/>
          <a:stretch>
            <a:fillRect/>
          </a:stretch>
        </p:blipFill>
        <p:spPr>
          <a:xfrm>
            <a:off x="4680695" y="640080"/>
            <a:ext cx="7161817" cy="5550408"/>
          </a:xfrm>
          <a:prstGeom prst="rect">
            <a:avLst/>
          </a:prstGeom>
        </p:spPr>
      </p:pic>
    </p:spTree>
    <p:extLst>
      <p:ext uri="{BB962C8B-B14F-4D97-AF65-F5344CB8AC3E}">
        <p14:creationId xmlns:p14="http://schemas.microsoft.com/office/powerpoint/2010/main" val="39846285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83EDB46-0341-0B3F-D509-787504A4881D}"/>
              </a:ext>
            </a:extLst>
          </p:cNvPr>
          <p:cNvPicPr>
            <a:picLocks noGrp="1" noChangeAspect="1"/>
          </p:cNvPicPr>
          <p:nvPr>
            <p:ph idx="1"/>
          </p:nvPr>
        </p:nvPicPr>
        <p:blipFill>
          <a:blip r:embed="rId2"/>
          <a:stretch>
            <a:fillRect/>
          </a:stretch>
        </p:blipFill>
        <p:spPr>
          <a:xfrm>
            <a:off x="4654296" y="1034461"/>
            <a:ext cx="7214616" cy="4761646"/>
          </a:xfrm>
          <a:prstGeom prst="rect">
            <a:avLst/>
          </a:prstGeom>
        </p:spPr>
      </p:pic>
    </p:spTree>
    <p:extLst>
      <p:ext uri="{BB962C8B-B14F-4D97-AF65-F5344CB8AC3E}">
        <p14:creationId xmlns:p14="http://schemas.microsoft.com/office/powerpoint/2010/main" val="31982961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4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B2815AC-4E00-2602-0BAC-C40D132FC613}"/>
              </a:ext>
            </a:extLst>
          </p:cNvPr>
          <p:cNvPicPr>
            <a:picLocks noGrp="1" noChangeAspect="1"/>
          </p:cNvPicPr>
          <p:nvPr>
            <p:ph idx="1"/>
          </p:nvPr>
        </p:nvPicPr>
        <p:blipFill>
          <a:blip r:embed="rId2"/>
          <a:stretch>
            <a:fillRect/>
          </a:stretch>
        </p:blipFill>
        <p:spPr>
          <a:xfrm>
            <a:off x="4654296" y="845077"/>
            <a:ext cx="7214616" cy="5140413"/>
          </a:xfrm>
          <a:prstGeom prst="rect">
            <a:avLst/>
          </a:prstGeom>
        </p:spPr>
      </p:pic>
    </p:spTree>
    <p:extLst>
      <p:ext uri="{BB962C8B-B14F-4D97-AF65-F5344CB8AC3E}">
        <p14:creationId xmlns:p14="http://schemas.microsoft.com/office/powerpoint/2010/main" val="11440596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4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DD097DE-8C14-882B-9599-4546EB3E033A}"/>
              </a:ext>
            </a:extLst>
          </p:cNvPr>
          <p:cNvPicPr>
            <a:picLocks noGrp="1" noChangeAspect="1"/>
          </p:cNvPicPr>
          <p:nvPr>
            <p:ph idx="1"/>
          </p:nvPr>
        </p:nvPicPr>
        <p:blipFill>
          <a:blip r:embed="rId2"/>
          <a:stretch>
            <a:fillRect/>
          </a:stretch>
        </p:blipFill>
        <p:spPr>
          <a:xfrm>
            <a:off x="4654296" y="1043479"/>
            <a:ext cx="7214616" cy="4743610"/>
          </a:xfrm>
          <a:prstGeom prst="rect">
            <a:avLst/>
          </a:prstGeom>
        </p:spPr>
      </p:pic>
    </p:spTree>
    <p:extLst>
      <p:ext uri="{BB962C8B-B14F-4D97-AF65-F5344CB8AC3E}">
        <p14:creationId xmlns:p14="http://schemas.microsoft.com/office/powerpoint/2010/main" val="3717147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5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672402F4-F0B9-4C5B-3AE0-7AEF4115571B}"/>
              </a:ext>
            </a:extLst>
          </p:cNvPr>
          <p:cNvPicPr>
            <a:picLocks noGrp="1" noChangeAspect="1"/>
          </p:cNvPicPr>
          <p:nvPr>
            <p:ph idx="1"/>
          </p:nvPr>
        </p:nvPicPr>
        <p:blipFill>
          <a:blip r:embed="rId2"/>
          <a:stretch>
            <a:fillRect/>
          </a:stretch>
        </p:blipFill>
        <p:spPr>
          <a:xfrm>
            <a:off x="4654296" y="971333"/>
            <a:ext cx="7214616" cy="4887901"/>
          </a:xfrm>
          <a:prstGeom prst="rect">
            <a:avLst/>
          </a:prstGeom>
        </p:spPr>
      </p:pic>
    </p:spTree>
    <p:extLst>
      <p:ext uri="{BB962C8B-B14F-4D97-AF65-F5344CB8AC3E}">
        <p14:creationId xmlns:p14="http://schemas.microsoft.com/office/powerpoint/2010/main" val="731576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Locally Weighted Linear Regression</a:t>
            </a:r>
          </a:p>
        </p:txBody>
      </p:sp>
      <p:sp>
        <p:nvSpPr>
          <p:cNvPr id="6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981CD451-151C-1258-1FD5-79BB9080CB63}"/>
              </a:ext>
            </a:extLst>
          </p:cNvPr>
          <p:cNvPicPr>
            <a:picLocks noGrp="1" noChangeAspect="1"/>
          </p:cNvPicPr>
          <p:nvPr>
            <p:ph idx="1"/>
          </p:nvPr>
        </p:nvPicPr>
        <p:blipFill>
          <a:blip r:embed="rId2"/>
          <a:stretch>
            <a:fillRect/>
          </a:stretch>
        </p:blipFill>
        <p:spPr>
          <a:xfrm>
            <a:off x="4781724" y="640080"/>
            <a:ext cx="6959759" cy="5550408"/>
          </a:xfrm>
          <a:prstGeom prst="rect">
            <a:avLst/>
          </a:prstGeom>
        </p:spPr>
      </p:pic>
    </p:spTree>
    <p:extLst>
      <p:ext uri="{BB962C8B-B14F-4D97-AF65-F5344CB8AC3E}">
        <p14:creationId xmlns:p14="http://schemas.microsoft.com/office/powerpoint/2010/main" val="2181237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841248" y="548640"/>
            <a:ext cx="3600860" cy="5431536"/>
          </a:xfrm>
        </p:spPr>
        <p:txBody>
          <a:bodyPr vert="horz" lIns="91440" tIns="45720" rIns="91440" bIns="45720" rtlCol="0">
            <a:normAutofit/>
          </a:bodyPr>
          <a:lstStyle/>
          <a:p>
            <a:r>
              <a:rPr lang="en-US" sz="5400" kern="1200" dirty="0">
                <a:latin typeface="+mj-lt"/>
                <a:ea typeface="+mj-ea"/>
                <a:cs typeface="+mj-cs"/>
              </a:rPr>
              <a:t>Locally Weighted Linear Regression</a:t>
            </a:r>
          </a:p>
        </p:txBody>
      </p:sp>
      <p:sp>
        <p:nvSpPr>
          <p:cNvPr id="6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96D0F9F-70C9-639B-5072-03BDE1C1853B}"/>
              </a:ext>
            </a:extLst>
          </p:cNvPr>
          <p:cNvSpPr>
            <a:spLocks noGrp="1" noChangeArrowheads="1"/>
          </p:cNvSpPr>
          <p:nvPr>
            <p:ph idx="1"/>
          </p:nvPr>
        </p:nvSpPr>
        <p:spPr bwMode="auto">
          <a:xfrm>
            <a:off x="4958278" y="552091"/>
            <a:ext cx="6553795" cy="543153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dirty="0">
                <a:ln>
                  <a:noFill/>
                </a:ln>
                <a:effectLst/>
                <a:latin typeface="Roboto" panose="02000000000000000000" pitchFamily="2" charset="0"/>
              </a:rPr>
              <a:t>Applications</a:t>
            </a: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The major benefit of locally weighted regression is that fitting a non-linear dataset doesn’t require </a:t>
            </a:r>
            <a:r>
              <a:rPr kumimoji="0" lang="en-US" altLang="en-US" sz="1700" b="1" i="0" u="none" strike="noStrike" cap="none" normalizeH="0" baseline="0" dirty="0">
                <a:ln>
                  <a:noFill/>
                </a:ln>
                <a:effectLst/>
                <a:latin typeface="Roboto" panose="02000000000000000000" pitchFamily="2" charset="0"/>
              </a:rPr>
              <a:t>fiddling manually with features</a:t>
            </a:r>
            <a:r>
              <a:rPr kumimoji="0" lang="en-US" altLang="en-US" sz="1700" b="0" i="0" u="none" strike="noStrike" cap="none" normalizeH="0" baseline="0" dirty="0">
                <a:ln>
                  <a:noFill/>
                </a:ln>
                <a:effectLst/>
                <a:latin typeface="Roboto" panose="02000000000000000000" pitchFamily="2"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Locally weighted linear regression is useful when you have a relatively low dimensional dataset, i.e., when the number of features </a:t>
            </a:r>
            <a:r>
              <a:rPr kumimoji="0" lang="en-US" altLang="en-US" sz="1700" b="0" i="0" u="none" strike="noStrike" cap="none" normalizeH="0" baseline="0" dirty="0">
                <a:ln>
                  <a:noFill/>
                </a:ln>
                <a:effectLst/>
                <a:latin typeface="MathJax_Math-italic"/>
              </a:rPr>
              <a:t>n</a:t>
            </a:r>
            <a:r>
              <a:rPr kumimoji="0" lang="en-US" altLang="en-US" sz="1700" b="0" i="0" u="none" strike="noStrike" cap="none" normalizeH="0" baseline="0" dirty="0">
                <a:ln>
                  <a:noFill/>
                </a:ln>
                <a:effectLst/>
                <a:latin typeface="Roboto" panose="02000000000000000000" pitchFamily="2" charset="0"/>
              </a:rPr>
              <a:t>𝑛 isn’t too large, say 2 or 3.</a:t>
            </a: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Note that there are also constraints on the amount of data that locally weighted linear regression can handle from a computational complexity perspective. The computation needed to fit the minimization is similar to the normal equations, and so it involves solving a linear system of equations of dimension equal to the number of training examples you have.</a:t>
            </a:r>
          </a:p>
          <a:p>
            <a:pPr marL="457200" marR="0" lvl="1"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If you have a few thousands of examples, the computation involved is usually tractable.</a:t>
            </a:r>
          </a:p>
          <a:p>
            <a:pPr marL="457200" marR="0" lvl="1"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If you have tens of millions of examples, then we have to resort to scaling algorithms like </a:t>
            </a:r>
            <a:r>
              <a:rPr kumimoji="0" lang="en-US" altLang="en-US" sz="1700" b="1" i="0" u="none" strike="noStrike" cap="none" normalizeH="0" baseline="0" dirty="0">
                <a:ln>
                  <a:noFill/>
                </a:ln>
                <a:effectLst/>
                <a:latin typeface="Roboto" panose="02000000000000000000" pitchFamily="2" charset="0"/>
              </a:rPr>
              <a:t>KD trees</a:t>
            </a:r>
            <a:r>
              <a:rPr kumimoji="0" lang="en-US" altLang="en-US" sz="1700" b="0" i="0" u="none" strike="noStrike" cap="none" normalizeH="0" baseline="0" dirty="0">
                <a:ln>
                  <a:noFill/>
                </a:ln>
                <a:effectLst/>
                <a:latin typeface="Roboto" panose="02000000000000000000" pitchFamily="2"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effectLst/>
                <a:latin typeface="Roboto" panose="02000000000000000000" pitchFamily="2" charset="0"/>
              </a:rPr>
              <a:t>However, as we will see from our discussion in the upcoming section on </a:t>
            </a:r>
            <a:r>
              <a:rPr kumimoji="0" lang="en-US" altLang="en-US" sz="1700" b="0" i="0" u="none" strike="noStrike" cap="none" normalizeH="0" baseline="0" dirty="0">
                <a:ln>
                  <a:noFill/>
                </a:ln>
                <a:effectLst/>
                <a:latin typeface="Roboto" panose="02000000000000000000" pitchFamily="2" charset="0"/>
                <a:hlinkClick r:id="rId2"/>
              </a:rPr>
              <a:t>parametric vs. non-parametric learning</a:t>
            </a:r>
            <a:r>
              <a:rPr kumimoji="0" lang="en-US" altLang="en-US" sz="1700" b="0" i="0" u="none" strike="noStrike" cap="none" normalizeH="0" baseline="0" dirty="0">
                <a:ln>
                  <a:noFill/>
                </a:ln>
                <a:effectLst/>
                <a:latin typeface="Roboto" panose="02000000000000000000" pitchFamily="2" charset="0"/>
              </a:rPr>
              <a:t>, the space complexity involved with locally weighted linear regression scales linearly with the number of training examples.</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741158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FFD8-ADE6-E037-D0C8-935410353F87}"/>
              </a:ext>
            </a:extLst>
          </p:cNvPr>
          <p:cNvSpPr>
            <a:spLocks noGrp="1"/>
          </p:cNvSpPr>
          <p:nvPr>
            <p:ph type="title"/>
          </p:nvPr>
        </p:nvSpPr>
        <p:spPr>
          <a:xfrm>
            <a:off x="841248" y="548640"/>
            <a:ext cx="3600860" cy="5431536"/>
          </a:xfrm>
        </p:spPr>
        <p:txBody>
          <a:bodyPr vert="horz" lIns="91440" tIns="45720" rIns="91440" bIns="45720" rtlCol="0">
            <a:normAutofit/>
          </a:bodyPr>
          <a:lstStyle/>
          <a:p>
            <a:r>
              <a:rPr lang="en-US" sz="5400" kern="1200" dirty="0">
                <a:latin typeface="+mj-lt"/>
                <a:ea typeface="+mj-ea"/>
                <a:cs typeface="+mj-cs"/>
              </a:rPr>
              <a:t>Locally Weighted Linear Regression</a:t>
            </a:r>
          </a:p>
        </p:txBody>
      </p:sp>
      <p:sp>
        <p:nvSpPr>
          <p:cNvPr id="7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9880E012-9130-70FD-E2AE-68B16E7C1EE1}"/>
              </a:ext>
            </a:extLst>
          </p:cNvPr>
          <p:cNvSpPr>
            <a:spLocks noGrp="1" noChangeArrowheads="1"/>
          </p:cNvSpPr>
          <p:nvPr>
            <p:ph idx="1"/>
          </p:nvPr>
        </p:nvSpPr>
        <p:spPr bwMode="auto">
          <a:xfrm>
            <a:off x="5126418" y="552091"/>
            <a:ext cx="6224335" cy="543153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2400" b="1" i="0" u="none" strike="noStrike" cap="none" normalizeH="0" baseline="0" dirty="0">
                <a:ln>
                  <a:noFill/>
                </a:ln>
                <a:effectLst/>
                <a:latin typeface="Roboto" panose="02000000000000000000" pitchFamily="2" charset="0"/>
              </a:rPr>
              <a:t>Parametric vs. Non-parametric Learning</a:t>
            </a:r>
          </a:p>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dirty="0">
              <a:ln>
                <a:noFill/>
              </a:ln>
              <a:effectLst/>
              <a:latin typeface="Roboto" panose="02000000000000000000" pitchFamily="2" charset="0"/>
            </a:endParaRPr>
          </a:p>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Roboto" panose="02000000000000000000" pitchFamily="2" charset="0"/>
              </a:rPr>
              <a:t>Linear Regression</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Roboto" panose="02000000000000000000" pitchFamily="2" charset="0"/>
              </a:rPr>
              <a:t>With a parametric learning algorithm, you fit a fixed set of parameters </a:t>
            </a:r>
            <a:r>
              <a:rPr kumimoji="0" lang="en-US" altLang="en-US" sz="1500" b="0" i="0" u="none" strike="noStrike" cap="none" normalizeH="0" baseline="0" dirty="0">
                <a:ln>
                  <a:noFill/>
                </a:ln>
                <a:effectLst/>
                <a:latin typeface="MathJax_Math-italic"/>
              </a:rPr>
              <a:t>θ</a:t>
            </a:r>
            <a:r>
              <a:rPr kumimoji="0" lang="en-US" altLang="en-US" sz="1500" b="0" i="0" u="none" strike="noStrike" cap="none" normalizeH="0" baseline="0" dirty="0">
                <a:ln>
                  <a:noFill/>
                </a:ln>
                <a:effectLst/>
                <a:latin typeface="Roboto" panose="02000000000000000000" pitchFamily="2" charset="0"/>
              </a:rPr>
              <a:t>𝜃 to your data.</a:t>
            </a:r>
          </a:p>
          <a:p>
            <a:pPr marL="457200" marR="0" lvl="1"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Roboto" panose="02000000000000000000" pitchFamily="2" charset="0"/>
              </a:rPr>
              <a:t>The (unweighted) linear regression is a </a:t>
            </a:r>
            <a:r>
              <a:rPr kumimoji="0" lang="en-US" altLang="en-US" sz="1500" b="1" i="0" u="none" strike="noStrike" cap="none" normalizeH="0" baseline="0" dirty="0">
                <a:ln>
                  <a:noFill/>
                </a:ln>
                <a:effectLst/>
                <a:latin typeface="Roboto" panose="02000000000000000000" pitchFamily="2" charset="0"/>
              </a:rPr>
              <a:t>parametric</a:t>
            </a:r>
            <a:r>
              <a:rPr kumimoji="0" lang="en-US" altLang="en-US" sz="1500" b="0" i="0" u="none" strike="noStrike" cap="none" normalizeH="0" baseline="0" dirty="0">
                <a:ln>
                  <a:noFill/>
                </a:ln>
                <a:effectLst/>
                <a:latin typeface="Roboto" panose="02000000000000000000" pitchFamily="2" charset="0"/>
              </a:rPr>
              <a:t> learning algorithm.</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Roboto" panose="02000000000000000000" pitchFamily="2" charset="0"/>
              </a:rPr>
              <a:t>No matter how big your training set is, once you train your model and fit the parameters, you could </a:t>
            </a:r>
            <a:r>
              <a:rPr kumimoji="0" lang="en-US" altLang="en-US" sz="1500" b="1" i="0" u="none" strike="noStrike" cap="none" normalizeH="0" baseline="0" dirty="0">
                <a:ln>
                  <a:noFill/>
                </a:ln>
                <a:effectLst/>
                <a:latin typeface="Roboto" panose="02000000000000000000" pitchFamily="2" charset="0"/>
              </a:rPr>
              <a:t>erase</a:t>
            </a:r>
            <a:r>
              <a:rPr kumimoji="0" lang="en-US" altLang="en-US" sz="1500" b="0" i="0" u="none" strike="noStrike" cap="none" normalizeH="0" baseline="0" dirty="0">
                <a:ln>
                  <a:noFill/>
                </a:ln>
                <a:effectLst/>
                <a:latin typeface="Roboto" panose="02000000000000000000" pitchFamily="2" charset="0"/>
              </a:rPr>
              <a:t> the entire training set from memory and make predictions just using the parameters </a:t>
            </a:r>
            <a:r>
              <a:rPr kumimoji="0" lang="en-US" altLang="en-US" sz="1500" b="0" i="0" u="none" strike="noStrike" cap="none" normalizeH="0" baseline="0" dirty="0">
                <a:ln>
                  <a:noFill/>
                </a:ln>
                <a:effectLst/>
                <a:latin typeface="MathJax_Math-italic"/>
              </a:rPr>
              <a:t>θ</a:t>
            </a:r>
            <a:r>
              <a:rPr kumimoji="0" lang="en-US" altLang="en-US" sz="1500" b="0" i="0" u="none" strike="noStrike" cap="none" normalizeH="0" baseline="0" dirty="0">
                <a:ln>
                  <a:noFill/>
                </a:ln>
                <a:effectLst/>
                <a:latin typeface="Roboto" panose="02000000000000000000" pitchFamily="2" charset="0"/>
              </a:rPr>
              <a:t>𝜃. Your parameters thus represent a summary of your original dataset.</a:t>
            </a:r>
          </a:p>
          <a:p>
            <a:pPr marL="0" marR="0" lvl="0" indent="0" defTabSz="914400" rtl="0" eaLnBrk="0" fontAlgn="base" latinLnBrk="0" hangingPunct="0">
              <a:spcBef>
                <a:spcPct val="0"/>
              </a:spcBef>
              <a:spcAft>
                <a:spcPts val="600"/>
              </a:spcAft>
              <a:buClrTx/>
              <a:buSzTx/>
              <a:buFontTx/>
              <a:buNone/>
              <a:tabLst/>
            </a:pPr>
            <a:endParaRPr kumimoji="0" lang="en-US" altLang="en-US" sz="1800" b="1" i="0" u="none" strike="noStrike" cap="none" normalizeH="0" baseline="0" dirty="0">
              <a:ln>
                <a:noFill/>
              </a:ln>
              <a:effectLst/>
              <a:latin typeface="Roboto" panose="02000000000000000000" pitchFamily="2" charset="0"/>
            </a:endParaRPr>
          </a:p>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Roboto" panose="02000000000000000000" pitchFamily="2" charset="0"/>
              </a:rPr>
              <a:t>Locally Weighted Linear Regression</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Roboto" panose="02000000000000000000" pitchFamily="2" charset="0"/>
              </a:rPr>
              <a:t>Locally weighted regression is a </a:t>
            </a:r>
            <a:r>
              <a:rPr kumimoji="0" lang="en-US" altLang="en-US" sz="1500" b="1" i="0" u="none" strike="noStrike" cap="none" normalizeH="0" baseline="0" dirty="0">
                <a:ln>
                  <a:noFill/>
                </a:ln>
                <a:effectLst/>
                <a:latin typeface="Roboto" panose="02000000000000000000" pitchFamily="2" charset="0"/>
              </a:rPr>
              <a:t>non-parametric</a:t>
            </a:r>
            <a:r>
              <a:rPr kumimoji="0" lang="en-US" altLang="en-US" sz="1500" b="0" i="0" u="none" strike="noStrike" cap="none" normalizeH="0" baseline="0" dirty="0">
                <a:ln>
                  <a:noFill/>
                </a:ln>
                <a:effectLst/>
                <a:latin typeface="Roboto" panose="02000000000000000000" pitchFamily="2" charset="0"/>
              </a:rPr>
              <a:t> learning algorithm. The amount of data you need to keep around to represent the hypothesis </a:t>
            </a:r>
            <a:r>
              <a:rPr kumimoji="0" lang="en-US" altLang="en-US" sz="1500" b="0" i="0" u="none" strike="noStrike" cap="none" normalizeH="0" baseline="0" dirty="0">
                <a:ln>
                  <a:noFill/>
                </a:ln>
                <a:effectLst/>
                <a:latin typeface="MathJax_Math-italic"/>
              </a:rPr>
              <a:t>h</a:t>
            </a:r>
            <a:r>
              <a:rPr kumimoji="0" lang="en-US" altLang="en-US" sz="1500" b="0" i="0" u="none" strike="noStrike" cap="none" normalizeH="0" baseline="0" dirty="0">
                <a:ln>
                  <a:noFill/>
                </a:ln>
                <a:effectLst/>
                <a:latin typeface="MathJax_Main"/>
              </a:rPr>
              <a:t>(⋅)</a:t>
            </a:r>
            <a:r>
              <a:rPr kumimoji="0" lang="en-US" altLang="en-US" sz="1500" b="0" i="0" u="none" strike="noStrike" cap="none" normalizeH="0" baseline="0" dirty="0">
                <a:ln>
                  <a:noFill/>
                </a:ln>
                <a:effectLst/>
                <a:latin typeface="Roboto" panose="02000000000000000000" pitchFamily="2" charset="0"/>
              </a:rPr>
              <a:t>ℎ(⋅), grows with the size of the training set. In case of locally weighted regression, this growth rate is </a:t>
            </a:r>
            <a:r>
              <a:rPr kumimoji="0" lang="en-US" altLang="en-US" sz="1500" b="1" i="0" u="none" strike="noStrike" cap="none" normalizeH="0" baseline="0" dirty="0">
                <a:ln>
                  <a:noFill/>
                </a:ln>
                <a:effectLst/>
                <a:latin typeface="Roboto" panose="02000000000000000000" pitchFamily="2" charset="0"/>
              </a:rPr>
              <a:t>linear</a:t>
            </a:r>
            <a:r>
              <a:rPr kumimoji="0" lang="en-US" altLang="en-US" sz="1500" b="0" i="0" u="none" strike="noStrike" cap="none" normalizeH="0" baseline="0" dirty="0">
                <a:ln>
                  <a:noFill/>
                </a:ln>
                <a:effectLst/>
                <a:latin typeface="Roboto" panose="02000000000000000000" pitchFamily="2" charset="0"/>
              </a:rPr>
              <a:t>.</a:t>
            </a:r>
          </a:p>
          <a:p>
            <a:pPr marL="0" marR="0" lvl="0" indent="0"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dirty="0">
                <a:ln>
                  <a:noFill/>
                </a:ln>
                <a:effectLst/>
              </a:rPr>
              <a:t>Non-parametric algorithms are not ideal if you have a massive dataset because you need to keep all of the data around in computer memory or on disk just to make predictions.</a:t>
            </a:r>
            <a:endParaRPr kumimoji="0" lang="en-US" altLang="en-US" sz="15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886853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TotalTime>
  <Words>31974</Words>
  <Application>Microsoft Office PowerPoint</Application>
  <PresentationFormat>Widescreen</PresentationFormat>
  <Paragraphs>1905</Paragraphs>
  <Slides>315</Slides>
  <Notes>23</Notes>
  <HiddenSlides>2</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315</vt:i4>
      </vt:variant>
    </vt:vector>
  </HeadingPairs>
  <TitlesOfParts>
    <vt:vector size="343" baseType="lpstr">
      <vt:lpstr>MS PGothic</vt:lpstr>
      <vt:lpstr>SimSun</vt:lpstr>
      <vt:lpstr>-apple-system</vt:lpstr>
      <vt:lpstr>Arial</vt:lpstr>
      <vt:lpstr>Calibri</vt:lpstr>
      <vt:lpstr>Calibri Light</vt:lpstr>
      <vt:lpstr>Centaur</vt:lpstr>
      <vt:lpstr>Comic Sans MS</vt:lpstr>
      <vt:lpstr>Garamond</vt:lpstr>
      <vt:lpstr>Helvetica-Narrow</vt:lpstr>
      <vt:lpstr>MathJax_Main</vt:lpstr>
      <vt:lpstr>MathJax_Math-italic</vt:lpstr>
      <vt:lpstr>open sans</vt:lpstr>
      <vt:lpstr>Roboto</vt:lpstr>
      <vt:lpstr>Roboto</vt:lpstr>
      <vt:lpstr>source-serif-pro</vt:lpstr>
      <vt:lpstr>Studio-Feixen-Sans</vt:lpstr>
      <vt:lpstr>Symbol</vt:lpstr>
      <vt:lpstr>Tahoma</vt:lpstr>
      <vt:lpstr>Times</vt:lpstr>
      <vt:lpstr>Times New Roman</vt:lpstr>
      <vt:lpstr>Verdana</vt:lpstr>
      <vt:lpstr>Wingdings</vt:lpstr>
      <vt:lpstr>Work Sans</vt:lpstr>
      <vt:lpstr>Office Theme</vt:lpstr>
      <vt:lpstr>Equation</vt:lpstr>
      <vt:lpstr>Chart</vt:lpstr>
      <vt:lpstr>Image</vt:lpstr>
      <vt:lpstr>Essential Concepts in ML</vt:lpstr>
      <vt:lpstr>Data</vt:lpstr>
      <vt:lpstr>Data vs Information vs Knowledge</vt:lpstr>
      <vt:lpstr>How do we split data in Machine Learning?</vt:lpstr>
      <vt:lpstr>Data</vt:lpstr>
      <vt:lpstr>Data Cleaning</vt:lpstr>
      <vt:lpstr>Data Pre-Processing</vt:lpstr>
      <vt:lpstr>Data Pre-Processing</vt:lpstr>
      <vt:lpstr>One Hot Encoding</vt:lpstr>
      <vt:lpstr>One Hot Encoding</vt:lpstr>
      <vt:lpstr>Binary Encoding</vt:lpstr>
      <vt:lpstr>Binary Encoding</vt:lpstr>
      <vt:lpstr>Binary Encoding</vt:lpstr>
      <vt:lpstr>Dummy Variable Trap</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Feature Scaling</vt:lpstr>
      <vt:lpstr>Feature Scaling</vt:lpstr>
      <vt:lpstr>Feature Scaling</vt:lpstr>
      <vt:lpstr>Feature Scaling</vt:lpstr>
      <vt:lpstr>Feature Scaling</vt:lpstr>
      <vt:lpstr>Imbalanced Data</vt:lpstr>
      <vt:lpstr>Imbalanced Data</vt:lpstr>
      <vt:lpstr>SMOTE (Synthetic Minority Oversampling Technique) – Oversampling </vt:lpstr>
      <vt:lpstr>NearMiss Algorithm – Undersampling</vt:lpstr>
      <vt:lpstr>Curse of dimensionality</vt:lpstr>
      <vt:lpstr>Generalization</vt:lpstr>
      <vt:lpstr>Generalization</vt:lpstr>
      <vt:lpstr>Bias-Variance Trade-off</vt:lpstr>
      <vt:lpstr>PowerPoint Presentation</vt:lpstr>
      <vt:lpstr>how do we know when we are overfitting the data?</vt:lpstr>
      <vt:lpstr>Bias-variance tradeoff</vt:lpstr>
      <vt:lpstr>Bias-variance tradeoff</vt:lpstr>
      <vt:lpstr>Effect of Training Size</vt:lpstr>
      <vt:lpstr>The perfect classification algorithm</vt:lpstr>
      <vt:lpstr>PowerPoint Presentation</vt:lpstr>
      <vt:lpstr>How to reduce variance &amp; bias?</vt:lpstr>
      <vt:lpstr>PowerPoint Presentation</vt:lpstr>
      <vt:lpstr>The machine learning framework</vt:lpstr>
      <vt:lpstr>The machine learning framework</vt:lpstr>
      <vt:lpstr>Steps</vt:lpstr>
      <vt:lpstr>Many classifiers to choose from</vt:lpstr>
      <vt:lpstr>Classification measures</vt:lpstr>
      <vt:lpstr>Precision and recall measures</vt:lpstr>
      <vt:lpstr>Precision and recall measures (cont…)</vt:lpstr>
      <vt:lpstr>An example</vt:lpstr>
      <vt:lpstr>Receive operating characteristics curve</vt:lpstr>
      <vt:lpstr>F1-value (also called F1-score)</vt:lpstr>
      <vt:lpstr>Sensitivity and Specificity</vt:lpstr>
      <vt:lpstr>Linear Regression</vt:lpstr>
      <vt:lpstr>Definition</vt:lpstr>
      <vt:lpstr>Assumptions We Make in a Linear Regression Model:</vt:lpstr>
      <vt:lpstr>Types of Linear Regression </vt:lpstr>
      <vt:lpstr>Applications of Linear Regression</vt:lpstr>
      <vt:lpstr>Linear Regression Pros &amp; Cons</vt:lpstr>
      <vt:lpstr>PowerPoint Presentation</vt:lpstr>
      <vt:lpstr>PowerPoint Presentation</vt:lpstr>
      <vt:lpstr>PowerPoint Presentation</vt:lpstr>
      <vt:lpstr>Least Mean Square(LMS) regression Model</vt:lpstr>
      <vt:lpstr>Least Mean Square(LMS) regression Model</vt:lpstr>
      <vt:lpstr>Least Mean Square(LMS) regression Model</vt:lpstr>
      <vt:lpstr>PowerPoint Presentation</vt:lpstr>
      <vt:lpstr>Convex Optimization using gradient descent</vt:lpstr>
      <vt:lpstr>Make a guess? What does it mean?...</vt:lpstr>
      <vt:lpstr>Find out our mistake…</vt:lpstr>
      <vt:lpstr>How to reduce the mistake?</vt:lpstr>
      <vt:lpstr>Mistake function looks like…</vt:lpstr>
      <vt:lpstr>Regression for data shown initially</vt:lpstr>
      <vt:lpstr>Regularization</vt:lpstr>
      <vt:lpstr>Regularization (L1 Lasso and L2 Ridge)</vt:lpstr>
      <vt:lpstr>Regularization (L1 Lasso and L2 Ridge)</vt:lpstr>
      <vt:lpstr>Regularization (L1 Lasso and L2 Ridge)</vt:lpstr>
      <vt:lpstr>Regularization</vt:lpstr>
      <vt:lpstr>Ridge Regression </vt:lpstr>
      <vt:lpstr>Ridge Regression </vt:lpstr>
      <vt:lpstr>LASSO Regression</vt:lpstr>
      <vt:lpstr>Support Vector Regression</vt:lpstr>
      <vt:lpstr>Support Vector Regression Kernel Trick</vt:lpstr>
      <vt:lpstr>Support Vector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Locally Weighted Linear Regression</vt:lpstr>
      <vt:lpstr>Bayesian Regression</vt:lpstr>
      <vt:lpstr>Bayesian Regression</vt:lpstr>
      <vt:lpstr>Bayesian Regression</vt:lpstr>
      <vt:lpstr>Bayesian Regression</vt:lpstr>
      <vt:lpstr>Bayesian Regression</vt:lpstr>
      <vt:lpstr>Bayesian Regression Pros and Cons</vt:lpstr>
      <vt:lpstr>Isotonic Regression</vt:lpstr>
      <vt:lpstr>Isotonic Regression</vt:lpstr>
      <vt:lpstr>Stepwise Regression</vt:lpstr>
      <vt:lpstr>Least Angle Regression (LARS)</vt:lpstr>
      <vt:lpstr>A Note on Stochastic GD</vt:lpstr>
      <vt:lpstr>Gradient Descent or Stochastic Gradient Descent</vt:lpstr>
      <vt:lpstr>Gradient Descent or Stochastic Gradient Descent</vt:lpstr>
      <vt:lpstr>Gradient Descent and it’s drawbacks</vt:lpstr>
      <vt:lpstr>Gradient Descent with Momentum</vt:lpstr>
      <vt:lpstr>Gradient Descent with Momentum</vt:lpstr>
      <vt:lpstr>Gradient Descent with Momentum:</vt:lpstr>
      <vt:lpstr>Gradient Descent with Momentum:</vt:lpstr>
      <vt:lpstr>Advantages of Gradient Descent with Momentum</vt:lpstr>
      <vt:lpstr>Stochastic Gradient Descent (SGD):</vt:lpstr>
      <vt:lpstr>Adam (Adaptive Moment Estimation):</vt:lpstr>
      <vt:lpstr>Summary</vt:lpstr>
      <vt:lpstr>Use Cases</vt:lpstr>
      <vt:lpstr>Use Cases</vt:lpstr>
      <vt:lpstr>Use Cases</vt:lpstr>
      <vt:lpstr>Batch SGD Vs Minibatch SGD Vs SGD</vt:lpstr>
      <vt:lpstr>Batch SGD Vs Minibatch SGD Vs SGD</vt:lpstr>
      <vt:lpstr>Batch SGD Vs Minibatch SGD Vs SGD</vt:lpstr>
      <vt:lpstr>Batch SGD Vs Minibatch SGD Vs SGD Pros and Cons </vt:lpstr>
      <vt:lpstr>Batch SGD Vs Minibatch SGD Vs SGD Pros and Cons </vt:lpstr>
      <vt:lpstr>Batch SGD Vs Minibatch SGD Vs SGD Pros and Cons </vt:lpstr>
      <vt:lpstr>Loss Functions</vt:lpstr>
      <vt:lpstr>Loss Functions in Brief</vt:lpstr>
      <vt:lpstr>What is a Loss Function?</vt:lpstr>
      <vt:lpstr>How Loss Functions Work</vt:lpstr>
      <vt:lpstr>Types of Loss Functions</vt:lpstr>
      <vt:lpstr>Loss Functions for Regression</vt:lpstr>
      <vt:lpstr>Loss Functions for Regression</vt:lpstr>
      <vt:lpstr>Loss Functions for Regression</vt:lpstr>
      <vt:lpstr>Loss Functions for Regression</vt:lpstr>
      <vt:lpstr>Loss Functions for Regression</vt:lpstr>
      <vt:lpstr>Loss Functions for Classification</vt:lpstr>
      <vt:lpstr>Loss Functions for Classification</vt:lpstr>
      <vt:lpstr>Loss Functions for Classification</vt:lpstr>
      <vt:lpstr>Loss Functions for Classification</vt:lpstr>
      <vt:lpstr>Choosing the Right Loss Function</vt:lpstr>
      <vt:lpstr>Factors to consider when selecting a loss function</vt:lpstr>
      <vt:lpstr>Factors to consider when selecting a loss function</vt:lpstr>
      <vt:lpstr>Impact of outliers and data distribution</vt:lpstr>
      <vt:lpstr>Difference between Binary, Multi-class &amp; Multi-label Classification</vt:lpstr>
      <vt:lpstr>Logistic Regression</vt:lpstr>
      <vt:lpstr>Logistic Regression</vt:lpstr>
      <vt:lpstr>Logistic Regression</vt:lpstr>
      <vt:lpstr>Different ways of expressing probability</vt:lpstr>
      <vt:lpstr>Log odds</vt:lpstr>
      <vt:lpstr>From probability to log odds (and back again)  </vt:lpstr>
      <vt:lpstr>Logistic Regression</vt:lpstr>
      <vt:lpstr>Using Logistic Regression Model</vt:lpstr>
      <vt:lpstr>Logistic Regression</vt:lpstr>
      <vt:lpstr>Hypothesis function</vt:lpstr>
      <vt:lpstr>The logit / sigmoid</vt:lpstr>
      <vt:lpstr>Mistake function</vt:lpstr>
      <vt:lpstr>PowerPoint Presentation</vt:lpstr>
      <vt:lpstr>PowerPoint Presentation</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Generalized Linear Models (GLM)</vt:lpstr>
      <vt:lpstr>Distance Metrics</vt:lpstr>
      <vt:lpstr>Distance Metrics</vt:lpstr>
      <vt:lpstr>Distance Metrics</vt:lpstr>
      <vt:lpstr>Distance Metrics</vt:lpstr>
      <vt:lpstr>Distance Metrics</vt:lpstr>
      <vt:lpstr>Distance Metrics</vt:lpstr>
      <vt:lpstr>Distance Metrics</vt:lpstr>
      <vt:lpstr>K-Nearest Neighbours</vt:lpstr>
      <vt:lpstr>K-Nearest Neighbours</vt:lpstr>
      <vt:lpstr>K-Nearest Neighbours</vt:lpstr>
      <vt:lpstr>PowerPoint Presentation</vt:lpstr>
      <vt:lpstr>Choice of K</vt:lpstr>
      <vt:lpstr>Cross Validation To Choose Optimal K</vt:lpstr>
      <vt:lpstr>PowerPoint Presentation</vt:lpstr>
      <vt:lpstr>PowerPoint Presentation</vt:lpstr>
      <vt:lpstr>PowerPoint Presentation</vt:lpstr>
      <vt:lpstr>K-Nearest Neighbors (KNNs)</vt:lpstr>
      <vt:lpstr>Handwritten digit recognition </vt:lpstr>
      <vt:lpstr>PowerPoint Presentation</vt:lpstr>
      <vt:lpstr>KNN Example Problem</vt:lpstr>
      <vt:lpstr>PowerPoint Presentation</vt:lpstr>
      <vt:lpstr>PowerPoint Presentation</vt:lpstr>
      <vt:lpstr>PowerPoint Presentation</vt:lpstr>
      <vt:lpstr>SVM</vt:lpstr>
      <vt:lpstr>Definition</vt:lpstr>
      <vt:lpstr>PowerPoint Presentation</vt:lpstr>
      <vt:lpstr>The Scalar Product</vt:lpstr>
      <vt:lpstr>Decision Function for binary classification</vt:lpstr>
      <vt:lpstr>Support Vector Machines</vt:lpstr>
      <vt:lpstr>Which of the linear separators is optimal?</vt:lpstr>
      <vt:lpstr>Best Linear Separator?</vt:lpstr>
      <vt:lpstr>Best Linear Separator?</vt:lpstr>
      <vt:lpstr>Find Closest Points in Convex Hulls</vt:lpstr>
      <vt:lpstr>Plane Bisect Closest Points </vt:lpstr>
      <vt:lpstr>Classification Margin</vt:lpstr>
      <vt:lpstr>Maximum Margin Classification</vt:lpstr>
      <vt:lpstr>Feature Spaces</vt:lpstr>
      <vt:lpstr>Kernels</vt:lpstr>
      <vt:lpstr>Example Kernels</vt:lpstr>
      <vt:lpstr>Statistical Learning Theory</vt:lpstr>
      <vt:lpstr>Margins and Complexity</vt:lpstr>
      <vt:lpstr>Margins and Complexity</vt:lpstr>
      <vt:lpstr>Perceptron Revisited:  Linear Separators </vt:lpstr>
      <vt:lpstr>Linear Separators</vt:lpstr>
      <vt:lpstr>Classification Margin</vt:lpstr>
      <vt:lpstr>Maximum Margin Classification</vt:lpstr>
      <vt:lpstr>Linear Discriminant Function</vt:lpstr>
      <vt:lpstr>Linear Discriminant Function</vt:lpstr>
      <vt:lpstr>Linear Discriminant Function</vt:lpstr>
      <vt:lpstr>Linear Discriminant Function</vt:lpstr>
      <vt:lpstr>Linear Discriminant Function</vt:lpstr>
      <vt:lpstr>Large Margin Linear Classifier </vt:lpstr>
      <vt:lpstr>Large Margin Linear Classifier </vt:lpstr>
      <vt:lpstr>Large Margin Linear Classifier </vt:lpstr>
      <vt:lpstr>Large Margin Linear Classifier </vt:lpstr>
      <vt:lpstr>Large Margin Linear Classifier </vt:lpstr>
      <vt:lpstr>Large Margin Linear Classifier </vt:lpstr>
      <vt:lpstr>Solving the Optimization Problem </vt:lpstr>
      <vt:lpstr>Solving the Optimization Problem </vt:lpstr>
      <vt:lpstr>Solving the Optimization Problem </vt:lpstr>
      <vt:lpstr>Solving the Optimization Problem </vt:lpstr>
      <vt:lpstr>Solving the Optimization Problem </vt:lpstr>
      <vt:lpstr>Large Margin Linear Classifier </vt:lpstr>
      <vt:lpstr>Large Margin Linear Classifier </vt:lpstr>
      <vt:lpstr>Large Margin Linear Classifier </vt:lpstr>
      <vt:lpstr>SVM Example</vt:lpstr>
      <vt:lpstr>Nonlinear SVM(Kernel Trick) Example</vt:lpstr>
      <vt:lpstr>PowerPoint Presentation</vt:lpstr>
      <vt:lpstr>PowerPoint Presentation</vt:lpstr>
      <vt:lpstr>PowerPoint Presentation</vt:lpstr>
      <vt:lpstr>PowerPoint Presentation</vt:lpstr>
      <vt:lpstr>PowerPoint Presentation</vt:lpstr>
      <vt:lpstr>Nonlinear SVM: Optimization</vt:lpstr>
      <vt:lpstr>Support Vector Machine: Algorithm</vt:lpstr>
      <vt:lpstr>Some Issues</vt:lpstr>
      <vt:lpstr>SVM applications</vt:lpstr>
      <vt:lpstr>SVM Extensions</vt:lpstr>
      <vt:lpstr>Clustering</vt:lpstr>
      <vt:lpstr>K-Means</vt:lpstr>
      <vt:lpstr>Supervised learning vs. unsupervised learning</vt:lpstr>
      <vt:lpstr>Clustering</vt:lpstr>
      <vt:lpstr>An illustration</vt:lpstr>
      <vt:lpstr>What is clustering for? </vt:lpstr>
      <vt:lpstr>What is clustering for? (cont…)</vt:lpstr>
      <vt:lpstr>Aspects of clustering</vt:lpstr>
      <vt:lpstr>K-means clustering</vt:lpstr>
      <vt:lpstr>K-means algorithm</vt:lpstr>
      <vt:lpstr>K-means algorithm</vt:lpstr>
      <vt:lpstr>PowerPoint Presentation</vt:lpstr>
      <vt:lpstr> A Simple example showing the implementation of k-means algorithm  (using K=2)</vt:lpstr>
      <vt:lpstr>PowerPoint Presentation</vt:lpstr>
      <vt:lpstr>PowerPoint Presentation</vt:lpstr>
      <vt:lpstr>PowerPoint Presentation</vt:lpstr>
      <vt:lpstr>PowerPoint Presentation</vt:lpstr>
      <vt:lpstr>PLOT</vt:lpstr>
      <vt:lpstr>(with K=3) </vt:lpstr>
      <vt:lpstr>PLOT</vt:lpstr>
      <vt:lpstr>Strengths of k-means </vt:lpstr>
      <vt:lpstr>Weaknesses of k-means</vt:lpstr>
      <vt:lpstr>Weaknesses of k-means: Problems with outliers</vt:lpstr>
      <vt:lpstr>Weaknesses of k-means: To deal with outliers</vt:lpstr>
      <vt:lpstr>Weaknesses of k-means (cont …)</vt:lpstr>
      <vt:lpstr>Weaknesses of k-means (cont …)</vt:lpstr>
      <vt:lpstr>Weaknesses of k-means (cont …)</vt:lpstr>
      <vt:lpstr>PowerPoint Presentation</vt:lpstr>
      <vt:lpstr>Principal Component Analysis(PCA)</vt:lpstr>
      <vt:lpstr>Principal Component Analysis(PCA)</vt:lpstr>
      <vt:lpstr>Principal Component Analysis(PCA)</vt:lpstr>
      <vt:lpstr>Principal Component Analysis(PCA)</vt:lpstr>
      <vt:lpstr>Principal Component Analysis(PCA)</vt:lpstr>
      <vt:lpstr>Principal Component Analysis(PCA)</vt:lpstr>
      <vt:lpstr>Principal Component Analysis(PCA)</vt:lpstr>
      <vt:lpstr>Principal Component Analysis(PCA)</vt:lpstr>
      <vt:lpstr>Principal Component Analysis(PCA)</vt:lpstr>
      <vt:lpstr>Independent Component Analysis</vt:lpstr>
      <vt:lpstr>Independent Component Analysis</vt:lpstr>
      <vt:lpstr>Independent Component Analysis</vt:lpstr>
      <vt:lpstr>Independent Component Analysis</vt:lpstr>
      <vt:lpstr>Difference between PCA and ICA</vt:lpstr>
      <vt:lpstr>T-distributed Stochastic Neighbor Embedding (t-SNE) Algorithm</vt:lpstr>
      <vt:lpstr>T-distributed Stochastic Neighbor Embedding (t-SNE) Algorithm</vt:lpstr>
      <vt:lpstr>T-distributed Stochastic Neighbor Embedding (t-SNE) Algorithm</vt:lpstr>
      <vt:lpstr>Activation Functions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Sumanth Reddy</dc:creator>
  <cp:lastModifiedBy>Sumanth Kaliki</cp:lastModifiedBy>
  <cp:revision>70</cp:revision>
  <dcterms:created xsi:type="dcterms:W3CDTF">2016-08-18T13:42:44Z</dcterms:created>
  <dcterms:modified xsi:type="dcterms:W3CDTF">2024-05-14T02:17:58Z</dcterms:modified>
</cp:coreProperties>
</file>